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0" r:id="rId3"/>
    <p:sldId id="263" r:id="rId4"/>
    <p:sldId id="261" r:id="rId5"/>
    <p:sldId id="264" r:id="rId6"/>
    <p:sldId id="265" r:id="rId7"/>
    <p:sldId id="266" r:id="rId8"/>
    <p:sldId id="267" r:id="rId9"/>
    <p:sldId id="268" r:id="rId10"/>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gw.city.morioka.iwate.jp\fs\06-1&#20445;&#20581;&#25152;\069500&#20581;&#24247;&#22679;&#36914;&#35506;\H54-01&#20581;&#24247;&#25945;&#32946;&#65288;&#21463;&#21205;&#21931;&#29017;&#38450;&#27490;&#23550;&#31574;&#65289;\06_&#24773;&#22577;&#21454;&#38598;&#65288;&#29694;&#22320;&#35519;&#26619;&#12539;&#12450;&#12531;&#12465;&#12540;&#12488;&#12539;&#20182;&#33258;&#27835;&#20307;&#65289;\02_&#39154;&#39135;&#24215;&#12539;&#20107;&#26989;&#25152;\R4.06_&#21830;&#24037;&#20250;&#35696;&#25152;&#35519;&#26619;\03_&#22238;&#31572;\R4.7&#26376;%20&#21830;&#24037;&#20250;&#35696;&#25152;&#35519;&#26619;&#3108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gw.city.morioka.iwate.jp\fs\06-1&#20445;&#20581;&#25152;\069500&#20581;&#24247;&#22679;&#36914;&#35506;\H54-01&#20581;&#24247;&#25945;&#32946;&#65288;&#21463;&#21205;&#21931;&#29017;&#38450;&#27490;&#23550;&#31574;&#65289;\06_&#24773;&#22577;&#21454;&#38598;&#65288;&#29694;&#22320;&#35519;&#26619;&#12539;&#12450;&#12531;&#12465;&#12540;&#12488;&#12539;&#20182;&#33258;&#27835;&#20307;&#65289;\02_&#39154;&#39135;&#24215;&#12539;&#20107;&#26989;&#25152;\R4.06_&#21830;&#24037;&#20250;&#35696;&#25152;&#35519;&#26619;\03_&#22238;&#31572;\R4.7&#26376;%20&#21830;&#24037;&#20250;&#35696;&#25152;&#35519;&#26619;&#31080;.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gw.city.morioka.iwate.jp\fs\06-1&#20445;&#20581;&#25152;\069500&#20581;&#24247;&#22679;&#36914;&#35506;\H54-01&#20581;&#24247;&#25945;&#32946;&#65288;&#21463;&#21205;&#21931;&#29017;&#38450;&#27490;&#23550;&#31574;&#65289;\06_&#24773;&#22577;&#21454;&#38598;&#65288;&#29694;&#22320;&#35519;&#26619;&#12539;&#12450;&#12531;&#12465;&#12540;&#12488;&#12539;&#20182;&#33258;&#27835;&#20307;&#65289;\02_&#39154;&#39135;&#24215;&#12539;&#20107;&#26989;&#25152;\R4.06_&#21830;&#24037;&#20250;&#35696;&#25152;&#35519;&#26619;\03_&#22238;&#31572;\R4.7&#26376;%20&#21830;&#24037;&#20250;&#35696;&#25152;&#35519;&#26619;&#31080;.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gw.city.morioka.iwate.jp\fs\06-1&#20445;&#20581;&#25152;\069500&#20581;&#24247;&#22679;&#36914;&#35506;\H54-01&#20581;&#24247;&#25945;&#32946;&#65288;&#21463;&#21205;&#21931;&#29017;&#38450;&#27490;&#23550;&#31574;&#65289;\06_&#24773;&#22577;&#21454;&#38598;&#65288;&#29694;&#22320;&#35519;&#26619;&#12539;&#12450;&#12531;&#12465;&#12540;&#12488;&#12539;&#20182;&#33258;&#27835;&#20307;&#65289;\02_&#39154;&#39135;&#24215;&#12539;&#20107;&#26989;&#25152;\R4.06_&#21830;&#24037;&#20250;&#35696;&#25152;&#35519;&#26619;\03_&#22238;&#31572;\R4.7&#26376;%20&#21830;&#24037;&#20250;&#35696;&#25152;&#35519;&#26619;&#31080;.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gw.city.morioka.iwate.jp\fs\06-1&#20445;&#20581;&#25152;\069500&#20581;&#24247;&#22679;&#36914;&#35506;\H54-01&#20581;&#24247;&#25945;&#32946;&#65288;&#21463;&#21205;&#21931;&#29017;&#38450;&#27490;&#23550;&#31574;&#65289;\06_&#24773;&#22577;&#21454;&#38598;&#65288;&#29694;&#22320;&#35519;&#26619;&#12539;&#12450;&#12531;&#12465;&#12540;&#12488;&#12539;&#20182;&#33258;&#27835;&#20307;&#65289;\02_&#39154;&#39135;&#24215;&#12539;&#20107;&#26989;&#25152;\R4.06_&#21830;&#24037;&#20250;&#35696;&#25152;&#35519;&#26619;\03_&#22238;&#31572;\R4.7&#26376;%20&#21830;&#24037;&#20250;&#35696;&#25152;&#35519;&#26619;&#31080;.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売上高</c:v>
                </c:pt>
              </c:strCache>
            </c:strRef>
          </c:tx>
          <c:spPr>
            <a:solidFill>
              <a:schemeClr val="accent5">
                <a:lumMod val="20000"/>
                <a:lumOff val="80000"/>
              </a:schemeClr>
            </a:solidFill>
          </c:spPr>
          <c:dPt>
            <c:idx val="0"/>
            <c:bubble3D val="0"/>
            <c:spPr>
              <a:solidFill>
                <a:schemeClr val="accent5">
                  <a:lumMod val="20000"/>
                  <a:lumOff val="80000"/>
                </a:schemeClr>
              </a:solidFill>
              <a:ln w="19050">
                <a:noFill/>
              </a:ln>
              <a:effectLst/>
            </c:spPr>
            <c:extLst>
              <c:ext xmlns:c16="http://schemas.microsoft.com/office/drawing/2014/chart" uri="{C3380CC4-5D6E-409C-BE32-E72D297353CC}">
                <c16:uniqueId val="{00000001-E6EC-45BC-889F-4F59E0B0AE65}"/>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1-E6EC-45BC-889F-4F59E0B0AE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c:f>
              <c:strCache>
                <c:ptCount val="1"/>
                <c:pt idx="0">
                  <c:v>調査対象</c:v>
                </c:pt>
              </c:strCache>
            </c:strRef>
          </c:cat>
          <c:val>
            <c:numRef>
              <c:f>Sheet1!$B$2</c:f>
              <c:numCache>
                <c:formatCode>General</c:formatCode>
                <c:ptCount val="1"/>
                <c:pt idx="0">
                  <c:v>3747</c:v>
                </c:pt>
              </c:numCache>
            </c:numRef>
          </c:val>
          <c:extLst>
            <c:ext xmlns:c16="http://schemas.microsoft.com/office/drawing/2014/chart" uri="{C3380CC4-5D6E-409C-BE32-E72D297353CC}">
              <c16:uniqueId val="{00000000-E6EC-45BC-889F-4F59E0B0AE6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spPr>
            <a:solidFill>
              <a:schemeClr val="accent5">
                <a:lumMod val="40000"/>
                <a:lumOff val="60000"/>
              </a:schemeClr>
            </a:solidFill>
          </c:spPr>
          <c:dPt>
            <c:idx val="0"/>
            <c:bubble3D val="0"/>
            <c:spPr>
              <a:solidFill>
                <a:schemeClr val="accent5">
                  <a:lumMod val="75000"/>
                </a:schemeClr>
              </a:solidFill>
              <a:ln w="76200">
                <a:solidFill>
                  <a:schemeClr val="bg1"/>
                </a:solidFill>
              </a:ln>
              <a:effectLst/>
            </c:spPr>
            <c:extLst>
              <c:ext xmlns:c16="http://schemas.microsoft.com/office/drawing/2014/chart" uri="{C3380CC4-5D6E-409C-BE32-E72D297353CC}">
                <c16:uniqueId val="{00000001-CF0F-43E7-9470-A55538AC50F0}"/>
              </c:ext>
            </c:extLst>
          </c:dPt>
          <c:dPt>
            <c:idx val="1"/>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2-CF0F-43E7-9470-A55538AC50F0}"/>
              </c:ext>
            </c:extLst>
          </c:dPt>
          <c:dLbls>
            <c:dLbl>
              <c:idx val="0"/>
              <c:layout>
                <c:manualLayout>
                  <c:x val="-0.1264256536597787"/>
                  <c:y val="0.15539005014790017"/>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9640551771604983"/>
                      <c:h val="7.9816549139043014E-2"/>
                    </c:manualLayout>
                  </c15:layout>
                </c:ext>
                <c:ext xmlns:c16="http://schemas.microsoft.com/office/drawing/2014/chart" uri="{C3380CC4-5D6E-409C-BE32-E72D297353CC}">
                  <c16:uniqueId val="{00000001-CF0F-43E7-9470-A55538AC50F0}"/>
                </c:ext>
              </c:extLst>
            </c:dLbl>
            <c:dLbl>
              <c:idx val="1"/>
              <c:layout>
                <c:manualLayout>
                  <c:x val="0.18717671747188899"/>
                  <c:y val="-0.13168164359185433"/>
                </c:manualLayout>
              </c:layout>
              <c:showLegendKey val="0"/>
              <c:showVal val="1"/>
              <c:showCatName val="0"/>
              <c:showSerName val="0"/>
              <c:showPercent val="0"/>
              <c:showBubbleSize val="0"/>
              <c:extLst>
                <c:ext xmlns:c15="http://schemas.microsoft.com/office/drawing/2012/chart" uri="{CE6537A1-D6FC-4f65-9D91-7224C49458BB}">
                  <c15:layout>
                    <c:manualLayout>
                      <c:w val="0.17450537886805065"/>
                      <c:h val="5.7113751740696772E-2"/>
                    </c:manualLayout>
                  </c15:layout>
                </c:ext>
                <c:ext xmlns:c16="http://schemas.microsoft.com/office/drawing/2014/chart" uri="{C3380CC4-5D6E-409C-BE32-E72D297353CC}">
                  <c16:uniqueId val="{00000002-CF0F-43E7-9470-A55538AC50F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有効回答数</c:v>
                </c:pt>
                <c:pt idx="1">
                  <c:v>未回答</c:v>
                </c:pt>
              </c:strCache>
            </c:strRef>
          </c:cat>
          <c:val>
            <c:numRef>
              <c:f>Sheet1!$B$2:$B$3</c:f>
              <c:numCache>
                <c:formatCode>General</c:formatCode>
                <c:ptCount val="2"/>
                <c:pt idx="0">
                  <c:v>377</c:v>
                </c:pt>
                <c:pt idx="1">
                  <c:v>3370</c:v>
                </c:pt>
              </c:numCache>
            </c:numRef>
          </c:val>
          <c:extLst>
            <c:ext xmlns:c16="http://schemas.microsoft.com/office/drawing/2014/chart" uri="{C3380CC4-5D6E-409C-BE32-E72D297353CC}">
              <c16:uniqueId val="{00000000-CF0F-43E7-9470-A55538AC50F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12397940316889"/>
          <c:y val="9.0876300199244808E-2"/>
          <c:w val="0.7278104406056326"/>
          <c:h val="0.85785504416104719"/>
        </c:manualLayout>
      </c:layout>
      <c:pieChart>
        <c:varyColors val="1"/>
        <c:ser>
          <c:idx val="1"/>
          <c:order val="0"/>
          <c:dPt>
            <c:idx val="0"/>
            <c:bubble3D val="0"/>
            <c:spPr>
              <a:solidFill>
                <a:schemeClr val="accent5">
                  <a:lumMod val="20000"/>
                  <a:lumOff val="80000"/>
                </a:schemeClr>
              </a:solidFill>
              <a:ln>
                <a:solidFill>
                  <a:schemeClr val="bg1"/>
                </a:solidFill>
              </a:ln>
            </c:spPr>
            <c:extLst>
              <c:ext xmlns:c16="http://schemas.microsoft.com/office/drawing/2014/chart" uri="{C3380CC4-5D6E-409C-BE32-E72D297353CC}">
                <c16:uniqueId val="{00000001-48A5-4360-9C2D-D0603CA5A8AD}"/>
              </c:ext>
            </c:extLst>
          </c:dPt>
          <c:dPt>
            <c:idx val="1"/>
            <c:bubble3D val="0"/>
            <c:spPr>
              <a:solidFill>
                <a:schemeClr val="accent5">
                  <a:lumMod val="40000"/>
                  <a:lumOff val="60000"/>
                </a:schemeClr>
              </a:solidFill>
              <a:ln>
                <a:solidFill>
                  <a:schemeClr val="bg1"/>
                </a:solidFill>
              </a:ln>
            </c:spPr>
            <c:extLst>
              <c:ext xmlns:c16="http://schemas.microsoft.com/office/drawing/2014/chart" uri="{C3380CC4-5D6E-409C-BE32-E72D297353CC}">
                <c16:uniqueId val="{00000003-48A5-4360-9C2D-D0603CA5A8AD}"/>
              </c:ext>
            </c:extLst>
          </c:dPt>
          <c:dPt>
            <c:idx val="2"/>
            <c:bubble3D val="0"/>
            <c:spPr>
              <a:solidFill>
                <a:schemeClr val="accent5">
                  <a:lumMod val="60000"/>
                  <a:lumOff val="40000"/>
                </a:schemeClr>
              </a:solidFill>
              <a:ln>
                <a:solidFill>
                  <a:schemeClr val="bg1"/>
                </a:solidFill>
              </a:ln>
            </c:spPr>
            <c:extLst>
              <c:ext xmlns:c16="http://schemas.microsoft.com/office/drawing/2014/chart" uri="{C3380CC4-5D6E-409C-BE32-E72D297353CC}">
                <c16:uniqueId val="{00000005-48A5-4360-9C2D-D0603CA5A8AD}"/>
              </c:ext>
            </c:extLst>
          </c:dPt>
          <c:dPt>
            <c:idx val="3"/>
            <c:bubble3D val="0"/>
            <c:spPr>
              <a:solidFill>
                <a:schemeClr val="accent5"/>
              </a:solidFill>
              <a:ln>
                <a:solidFill>
                  <a:schemeClr val="bg1"/>
                </a:solidFill>
              </a:ln>
            </c:spPr>
            <c:extLst>
              <c:ext xmlns:c16="http://schemas.microsoft.com/office/drawing/2014/chart" uri="{C3380CC4-5D6E-409C-BE32-E72D297353CC}">
                <c16:uniqueId val="{00000007-48A5-4360-9C2D-D0603CA5A8AD}"/>
              </c:ext>
            </c:extLst>
          </c:dPt>
          <c:dLbls>
            <c:dLbl>
              <c:idx val="0"/>
              <c:layout>
                <c:manualLayout>
                  <c:x val="-0.16348898545500237"/>
                  <c:y val="-0.11810163453351041"/>
                </c:manualLayout>
              </c:layout>
              <c:spPr>
                <a:noFill/>
                <a:ln>
                  <a:noFill/>
                </a:ln>
                <a:effectLst/>
              </c:spPr>
              <c:txPr>
                <a:bodyPr wrap="square" lIns="38100" tIns="19050" rIns="38100" bIns="19050" anchor="ctr">
                  <a:noAutofit/>
                </a:bodyPr>
                <a:lstStyle/>
                <a:p>
                  <a:pPr>
                    <a:defRPr sz="1050" b="0">
                      <a:solidFill>
                        <a:sysClr val="windowText" lastClr="000000"/>
                      </a:solidFill>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35868506168603326"/>
                      <c:h val="0.12765388095525942"/>
                    </c:manualLayout>
                  </c15:layout>
                </c:ext>
                <c:ext xmlns:c16="http://schemas.microsoft.com/office/drawing/2014/chart" uri="{C3380CC4-5D6E-409C-BE32-E72D297353CC}">
                  <c16:uniqueId val="{00000001-48A5-4360-9C2D-D0603CA5A8AD}"/>
                </c:ext>
              </c:extLst>
            </c:dLbl>
            <c:dLbl>
              <c:idx val="1"/>
              <c:layout>
                <c:manualLayout>
                  <c:x val="3.526172226673642E-2"/>
                  <c:y val="9.856081381382097E-3"/>
                </c:manualLayout>
              </c:layout>
              <c:spPr>
                <a:noFill/>
                <a:ln>
                  <a:noFill/>
                </a:ln>
                <a:effectLst/>
              </c:spPr>
              <c:txPr>
                <a:bodyPr wrap="square" lIns="38100" tIns="19050" rIns="38100" bIns="19050" anchor="ctr">
                  <a:noAutofit/>
                </a:bodyPr>
                <a:lstStyle/>
                <a:p>
                  <a:pPr>
                    <a:defRPr sz="1050" b="0">
                      <a:solidFill>
                        <a:sysClr val="windowText" lastClr="000000"/>
                      </a:solidFill>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36877884537295169"/>
                      <c:h val="0.13899434687225393"/>
                    </c:manualLayout>
                  </c15:layout>
                </c:ext>
                <c:ext xmlns:c16="http://schemas.microsoft.com/office/drawing/2014/chart" uri="{C3380CC4-5D6E-409C-BE32-E72D297353CC}">
                  <c16:uniqueId val="{00000003-48A5-4360-9C2D-D0603CA5A8AD}"/>
                </c:ext>
              </c:extLst>
            </c:dLbl>
            <c:dLbl>
              <c:idx val="2"/>
              <c:layout>
                <c:manualLayout>
                  <c:x val="2.1555502353337724E-3"/>
                  <c:y val="-2.8701370414898144E-2"/>
                </c:manualLayout>
              </c:layout>
              <c:spPr>
                <a:noFill/>
                <a:ln>
                  <a:noFill/>
                </a:ln>
                <a:effectLst/>
              </c:spPr>
              <c:txPr>
                <a:bodyPr wrap="square" lIns="38100" tIns="19050" rIns="38100" bIns="19050" anchor="ctr">
                  <a:noAutofit/>
                </a:bodyPr>
                <a:lstStyle/>
                <a:p>
                  <a:pPr>
                    <a:defRPr sz="1050" b="0">
                      <a:solidFill>
                        <a:sysClr val="windowText" lastClr="000000"/>
                      </a:solidFill>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32499554022508725"/>
                      <c:h val="9.0834186419563034E-2"/>
                    </c:manualLayout>
                  </c15:layout>
                </c:ext>
                <c:ext xmlns:c16="http://schemas.microsoft.com/office/drawing/2014/chart" uri="{C3380CC4-5D6E-409C-BE32-E72D297353CC}">
                  <c16:uniqueId val="{00000005-48A5-4360-9C2D-D0603CA5A8AD}"/>
                </c:ext>
              </c:extLst>
            </c:dLbl>
            <c:dLbl>
              <c:idx val="3"/>
              <c:layout>
                <c:manualLayout>
                  <c:x val="-6.7847454757859277E-2"/>
                  <c:y val="-4.4685549189641613E-2"/>
                </c:manualLayout>
              </c:layout>
              <c:spPr>
                <a:noFill/>
                <a:ln>
                  <a:noFill/>
                </a:ln>
                <a:effectLst/>
              </c:spPr>
              <c:txPr>
                <a:bodyPr wrap="square" lIns="38100" tIns="19050" rIns="38100" bIns="19050" anchor="ctr">
                  <a:noAutofit/>
                </a:bodyPr>
                <a:lstStyle/>
                <a:p>
                  <a:pPr>
                    <a:defRPr sz="1050" b="0">
                      <a:solidFill>
                        <a:sysClr val="windowText" lastClr="000000"/>
                      </a:solidFill>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27492398398357687"/>
                      <c:h val="8.6376653217680413E-2"/>
                    </c:manualLayout>
                  </c15:layout>
                </c:ext>
                <c:ext xmlns:c16="http://schemas.microsoft.com/office/drawing/2014/chart" uri="{C3380CC4-5D6E-409C-BE32-E72D297353CC}">
                  <c16:uniqueId val="{00000007-48A5-4360-9C2D-D0603CA5A8AD}"/>
                </c:ext>
              </c:extLst>
            </c:dLbl>
            <c:spPr>
              <a:noFill/>
              <a:ln>
                <a:noFill/>
              </a:ln>
              <a:effectLst/>
            </c:spPr>
            <c:txPr>
              <a:bodyPr wrap="square" lIns="38100" tIns="19050" rIns="38100" bIns="19050" anchor="ctr">
                <a:spAutoFit/>
              </a:bodyPr>
              <a:lstStyle/>
              <a:p>
                <a:pPr>
                  <a:defRPr sz="1050" b="0">
                    <a:solidFill>
                      <a:sysClr val="windowText" lastClr="000000"/>
                    </a:solidFill>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0"/>
            <c:showBubbleSize val="0"/>
            <c:separator>, </c:separator>
            <c:showLeaderLines val="1"/>
            <c:leaderLines>
              <c:spPr>
                <a:ln>
                  <a:solidFill>
                    <a:schemeClr val="bg1">
                      <a:lumMod val="75000"/>
                    </a:schemeClr>
                  </a:solidFill>
                </a:ln>
              </c:spPr>
            </c:leaderLines>
            <c:extLst>
              <c:ext xmlns:c15="http://schemas.microsoft.com/office/drawing/2012/chart" uri="{CE6537A1-D6FC-4f65-9D91-7224C49458BB}"/>
            </c:extLst>
          </c:dLbls>
          <c:cat>
            <c:strRef>
              <c:f>集計!$B$9:$E$9</c:f>
              <c:strCache>
                <c:ptCount val="4"/>
                <c:pt idx="0">
                  <c:v>～10人</c:v>
                </c:pt>
                <c:pt idx="1">
                  <c:v>11～50人</c:v>
                </c:pt>
                <c:pt idx="2">
                  <c:v>51～100人</c:v>
                </c:pt>
                <c:pt idx="3">
                  <c:v>101人～</c:v>
                </c:pt>
              </c:strCache>
            </c:strRef>
          </c:cat>
          <c:val>
            <c:numRef>
              <c:f>集計!$B$11:$E$11</c:f>
              <c:numCache>
                <c:formatCode>0.0%</c:formatCode>
                <c:ptCount val="4"/>
                <c:pt idx="0">
                  <c:v>0.65251989389920428</c:v>
                </c:pt>
                <c:pt idx="1">
                  <c:v>0.23076923076923078</c:v>
                </c:pt>
                <c:pt idx="2">
                  <c:v>6.3660477453580902E-2</c:v>
                </c:pt>
                <c:pt idx="3">
                  <c:v>5.3050397877984087E-2</c:v>
                </c:pt>
              </c:numCache>
            </c:numRef>
          </c:val>
          <c:extLst>
            <c:ext xmlns:c16="http://schemas.microsoft.com/office/drawing/2014/chart" uri="{C3380CC4-5D6E-409C-BE32-E72D297353CC}">
              <c16:uniqueId val="{00000008-48A5-4360-9C2D-D0603CA5A8AD}"/>
            </c:ext>
          </c:extLst>
        </c:ser>
        <c:ser>
          <c:idx val="0"/>
          <c:order val="1"/>
          <c:dPt>
            <c:idx val="0"/>
            <c:bubble3D val="0"/>
            <c:spPr>
              <a:solidFill>
                <a:schemeClr val="accent5">
                  <a:lumMod val="20000"/>
                  <a:lumOff val="80000"/>
                </a:schemeClr>
              </a:solidFill>
              <a:ln w="19050">
                <a:solidFill>
                  <a:schemeClr val="bg1"/>
                </a:solidFill>
              </a:ln>
              <a:effectLst/>
            </c:spPr>
            <c:extLst>
              <c:ext xmlns:c16="http://schemas.microsoft.com/office/drawing/2014/chart" uri="{C3380CC4-5D6E-409C-BE32-E72D297353CC}">
                <c16:uniqueId val="{0000000A-48A5-4360-9C2D-D0603CA5A8AD}"/>
              </c:ext>
            </c:extLst>
          </c:dPt>
          <c:dPt>
            <c:idx val="1"/>
            <c:bubble3D val="0"/>
            <c:spPr>
              <a:solidFill>
                <a:schemeClr val="accent5">
                  <a:lumMod val="40000"/>
                  <a:lumOff val="60000"/>
                </a:schemeClr>
              </a:solidFill>
              <a:ln w="19050">
                <a:solidFill>
                  <a:schemeClr val="bg1"/>
                </a:solidFill>
              </a:ln>
              <a:effectLst/>
            </c:spPr>
            <c:extLst>
              <c:ext xmlns:c16="http://schemas.microsoft.com/office/drawing/2014/chart" uri="{C3380CC4-5D6E-409C-BE32-E72D297353CC}">
                <c16:uniqueId val="{0000000C-48A5-4360-9C2D-D0603CA5A8AD}"/>
              </c:ext>
            </c:extLst>
          </c:dPt>
          <c:dPt>
            <c:idx val="2"/>
            <c:bubble3D val="0"/>
            <c:spPr>
              <a:solidFill>
                <a:schemeClr val="accent5">
                  <a:lumMod val="60000"/>
                  <a:lumOff val="40000"/>
                </a:schemeClr>
              </a:solidFill>
              <a:ln w="19050">
                <a:solidFill>
                  <a:schemeClr val="bg1"/>
                </a:solidFill>
              </a:ln>
              <a:effectLst/>
            </c:spPr>
            <c:extLst>
              <c:ext xmlns:c16="http://schemas.microsoft.com/office/drawing/2014/chart" uri="{C3380CC4-5D6E-409C-BE32-E72D297353CC}">
                <c16:uniqueId val="{0000000E-48A5-4360-9C2D-D0603CA5A8AD}"/>
              </c:ext>
            </c:extLst>
          </c:dPt>
          <c:dPt>
            <c:idx val="3"/>
            <c:bubble3D val="0"/>
            <c:spPr>
              <a:solidFill>
                <a:schemeClr val="accent5"/>
              </a:solidFill>
              <a:ln w="19050">
                <a:solidFill>
                  <a:schemeClr val="bg1"/>
                </a:solidFill>
              </a:ln>
              <a:effectLst/>
            </c:spPr>
            <c:extLst>
              <c:ext xmlns:c16="http://schemas.microsoft.com/office/drawing/2014/chart" uri="{C3380CC4-5D6E-409C-BE32-E72D297353CC}">
                <c16:uniqueId val="{00000010-48A5-4360-9C2D-D0603CA5A8AD}"/>
              </c:ext>
            </c:extLst>
          </c:dPt>
          <c:dLbls>
            <c:dLbl>
              <c:idx val="0"/>
              <c:layout>
                <c:manualLayout>
                  <c:x val="-0.15097288574902551"/>
                  <c:y val="-8.6267964459427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8A5-4360-9C2D-D0603CA5A8AD}"/>
                </c:ext>
              </c:extLst>
            </c:dLbl>
            <c:dLbl>
              <c:idx val="1"/>
              <c:layout>
                <c:manualLayout>
                  <c:x val="0.13333030158761933"/>
                  <c:y val="1.5990184507258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8A5-4360-9C2D-D0603CA5A8AD}"/>
                </c:ext>
              </c:extLst>
            </c:dLbl>
            <c:dLbl>
              <c:idx val="2"/>
              <c:layout>
                <c:manualLayout>
                  <c:x val="3.6064597439082711E-2"/>
                  <c:y val="8.68770839729664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8A5-4360-9C2D-D0603CA5A8AD}"/>
                </c:ext>
              </c:extLst>
            </c:dLbl>
            <c:dLbl>
              <c:idx val="3"/>
              <c:layout>
                <c:manualLayout>
                  <c:x val="1.7869872676029224E-2"/>
                  <c:y val="7.3787247687244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8A5-4360-9C2D-D0603CA5A8A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集計!$B$9:$E$9</c:f>
              <c:strCache>
                <c:ptCount val="4"/>
                <c:pt idx="0">
                  <c:v>～10人</c:v>
                </c:pt>
                <c:pt idx="1">
                  <c:v>11～50人</c:v>
                </c:pt>
                <c:pt idx="2">
                  <c:v>51～100人</c:v>
                </c:pt>
                <c:pt idx="3">
                  <c:v>101人～</c:v>
                </c:pt>
              </c:strCache>
            </c:strRef>
          </c:cat>
          <c:val>
            <c:numRef>
              <c:f>集計!$B$11:$E$11</c:f>
              <c:numCache>
                <c:formatCode>0.0%</c:formatCode>
                <c:ptCount val="4"/>
                <c:pt idx="0">
                  <c:v>0.65251989389920428</c:v>
                </c:pt>
                <c:pt idx="1">
                  <c:v>0.23076923076923078</c:v>
                </c:pt>
                <c:pt idx="2">
                  <c:v>6.3660477453580902E-2</c:v>
                </c:pt>
                <c:pt idx="3">
                  <c:v>5.3050397877984087E-2</c:v>
                </c:pt>
              </c:numCache>
            </c:numRef>
          </c:val>
          <c:extLst>
            <c:ext xmlns:c16="http://schemas.microsoft.com/office/drawing/2014/chart" uri="{C3380CC4-5D6E-409C-BE32-E72D297353CC}">
              <c16:uniqueId val="{00000011-48A5-4360-9C2D-D0603CA5A8AD}"/>
            </c:ext>
          </c:extLst>
        </c:ser>
        <c:dLbls>
          <c:showLegendKey val="0"/>
          <c:showVal val="0"/>
          <c:showCatName val="0"/>
          <c:showSerName val="0"/>
          <c:showPercent val="0"/>
          <c:showBubbleSize val="0"/>
          <c:showLeaderLines val="1"/>
        </c:dLbls>
        <c:firstSliceAng val="0"/>
      </c:pieChart>
    </c:plotArea>
    <c:plotVisOnly val="1"/>
    <c:dispBlanksAs val="gap"/>
    <c:showDLblsOverMax val="0"/>
    <c:extLst/>
  </c:chart>
  <c:spPr>
    <a:ln>
      <a:noFill/>
    </a:ln>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50415291138976"/>
          <c:y val="0.10483648090599793"/>
          <c:w val="0.57073245000598316"/>
          <c:h val="0.82580837539455132"/>
        </c:manualLayout>
      </c:layout>
      <c:pieChart>
        <c:varyColors val="1"/>
        <c:ser>
          <c:idx val="0"/>
          <c:order val="0"/>
          <c:spPr>
            <a:solidFill>
              <a:schemeClr val="accent5">
                <a:lumMod val="20000"/>
                <a:lumOff val="80000"/>
              </a:schemeClr>
            </a:solidFill>
          </c:spPr>
          <c:dPt>
            <c:idx val="0"/>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1-5FAD-4397-908B-A60ED9E2CA8F}"/>
              </c:ext>
            </c:extLst>
          </c:dPt>
          <c:dPt>
            <c:idx val="1"/>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3-5FAD-4397-908B-A60ED9E2CA8F}"/>
              </c:ext>
            </c:extLst>
          </c:dPt>
          <c:dPt>
            <c:idx val="2"/>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5-5FAD-4397-908B-A60ED9E2CA8F}"/>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5FAD-4397-908B-A60ED9E2CA8F}"/>
              </c:ext>
            </c:extLst>
          </c:dPt>
          <c:dPt>
            <c:idx val="4"/>
            <c:bubble3D val="0"/>
            <c:spPr>
              <a:solidFill>
                <a:schemeClr val="accent4">
                  <a:lumMod val="20000"/>
                  <a:lumOff val="80000"/>
                </a:schemeClr>
              </a:solidFill>
              <a:ln w="19050">
                <a:solidFill>
                  <a:schemeClr val="lt1"/>
                </a:solidFill>
              </a:ln>
              <a:effectLst/>
            </c:spPr>
            <c:extLst>
              <c:ext xmlns:c16="http://schemas.microsoft.com/office/drawing/2014/chart" uri="{C3380CC4-5D6E-409C-BE32-E72D297353CC}">
                <c16:uniqueId val="{00000009-5FAD-4397-908B-A60ED9E2CA8F}"/>
              </c:ext>
            </c:extLst>
          </c:dPt>
          <c:dPt>
            <c:idx val="5"/>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B-5FAD-4397-908B-A60ED9E2CA8F}"/>
              </c:ext>
            </c:extLst>
          </c:dPt>
          <c:dPt>
            <c:idx val="6"/>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D-5FAD-4397-908B-A60ED9E2CA8F}"/>
              </c:ext>
            </c:extLst>
          </c:dPt>
          <c:dPt>
            <c:idx val="7"/>
            <c:bubble3D val="0"/>
            <c:spPr>
              <a:solidFill>
                <a:schemeClr val="accent4"/>
              </a:solidFill>
              <a:ln w="19050">
                <a:solidFill>
                  <a:schemeClr val="lt1"/>
                </a:solidFill>
              </a:ln>
              <a:effectLst/>
            </c:spPr>
            <c:extLst>
              <c:ext xmlns:c16="http://schemas.microsoft.com/office/drawing/2014/chart" uri="{C3380CC4-5D6E-409C-BE32-E72D297353CC}">
                <c16:uniqueId val="{0000000F-5FAD-4397-908B-A60ED9E2CA8F}"/>
              </c:ext>
            </c:extLst>
          </c:dPt>
          <c:dPt>
            <c:idx val="8"/>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11-5FAD-4397-908B-A60ED9E2CA8F}"/>
              </c:ext>
            </c:extLst>
          </c:dPt>
          <c:dPt>
            <c:idx val="9"/>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13-5FAD-4397-908B-A60ED9E2CA8F}"/>
              </c:ext>
            </c:extLst>
          </c:dPt>
          <c:dPt>
            <c:idx val="10"/>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15-5FAD-4397-908B-A60ED9E2CA8F}"/>
              </c:ext>
            </c:extLst>
          </c:dPt>
          <c:dPt>
            <c:idx val="11"/>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17-5FAD-4397-908B-A60ED9E2CA8F}"/>
              </c:ext>
            </c:extLst>
          </c:dPt>
          <c:dLbls>
            <c:dLbl>
              <c:idx val="0"/>
              <c:layout>
                <c:manualLayout>
                  <c:x val="-0.14620333435050348"/>
                  <c:y val="0.13928343356548528"/>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AD-4397-908B-A60ED9E2CA8F}"/>
                </c:ext>
              </c:extLst>
            </c:dLbl>
            <c:dLbl>
              <c:idx val="1"/>
              <c:layout>
                <c:manualLayout>
                  <c:x val="-0.17710952262511598"/>
                  <c:y val="-6.554934054172752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AD-4397-908B-A60ED9E2CA8F}"/>
                </c:ext>
              </c:extLst>
            </c:dLbl>
            <c:dLbl>
              <c:idx val="2"/>
              <c:layout>
                <c:manualLayout>
                  <c:x val="7.0048535550742462E-3"/>
                  <c:y val="-0.1430167430001329"/>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FAD-4397-908B-A60ED9E2CA8F}"/>
                </c:ext>
              </c:extLst>
            </c:dLbl>
            <c:dLbl>
              <c:idx val="3"/>
              <c:layout>
                <c:manualLayout>
                  <c:x val="0.13178892110467913"/>
                  <c:y val="-7.7467402458405263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AD-4397-908B-A60ED9E2CA8F}"/>
                </c:ext>
              </c:extLst>
            </c:dLbl>
            <c:dLbl>
              <c:idx val="4"/>
              <c:layout>
                <c:manualLayout>
                  <c:x val="-6.1776056767818242E-3"/>
                  <c:y val="0"/>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FAD-4397-908B-A60ED9E2CA8F}"/>
                </c:ext>
              </c:extLst>
            </c:dLbl>
            <c:dLbl>
              <c:idx val="5"/>
              <c:layout>
                <c:manualLayout>
                  <c:x val="-3.088802838390917E-2"/>
                  <c:y val="1.787709287501659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FAD-4397-908B-A60ED9E2CA8F}"/>
                </c:ext>
              </c:extLst>
            </c:dLbl>
            <c:dLbl>
              <c:idx val="6"/>
              <c:layout>
                <c:manualLayout>
                  <c:x val="-3.97004396314969E-2"/>
                  <c:y val="4.469273218754149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FAD-4397-908B-A60ED9E2CA8F}"/>
                </c:ext>
              </c:extLst>
            </c:dLbl>
            <c:dLbl>
              <c:idx val="7"/>
              <c:layout>
                <c:manualLayout>
                  <c:x val="-6.0274090292813394E-2"/>
                  <c:y val="6.4176835661692577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1816670894572296"/>
                      <c:h val="7.0673987107622765E-2"/>
                    </c:manualLayout>
                  </c15:layout>
                </c:ext>
                <c:ext xmlns:c16="http://schemas.microsoft.com/office/drawing/2014/chart" uri="{C3380CC4-5D6E-409C-BE32-E72D297353CC}">
                  <c16:uniqueId val="{0000000F-5FAD-4397-908B-A60ED9E2CA8F}"/>
                </c:ext>
              </c:extLst>
            </c:dLbl>
            <c:dLbl>
              <c:idx val="8"/>
              <c:layout>
                <c:manualLayout>
                  <c:x val="-0.12465085887488229"/>
                  <c:y val="5.672797162077410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FAD-4397-908B-A60ED9E2CA8F}"/>
                </c:ext>
              </c:extLst>
            </c:dLbl>
            <c:dLbl>
              <c:idx val="9"/>
              <c:layout>
                <c:manualLayout>
                  <c:x val="-0.1258741554991496"/>
                  <c:y val="2.979521232237379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FAD-4397-908B-A60ED9E2CA8F}"/>
                </c:ext>
              </c:extLst>
            </c:dLbl>
            <c:dLbl>
              <c:idx val="10"/>
              <c:layout>
                <c:manualLayout>
                  <c:x val="-0.1457231133585381"/>
                  <c:y val="-1.4780196575102633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FAD-4397-908B-A60ED9E2CA8F}"/>
                </c:ext>
              </c:extLst>
            </c:dLbl>
            <c:dLbl>
              <c:idx val="11"/>
              <c:layout>
                <c:manualLayout>
                  <c:x val="-7.6081797349620006E-2"/>
                  <c:y val="-2.916951554585825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FAD-4397-908B-A60ED9E2CA8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集計!$B$14:$N$14</c:f>
              <c:strCache>
                <c:ptCount val="12"/>
                <c:pt idx="0">
                  <c:v>サービス</c:v>
                </c:pt>
                <c:pt idx="1">
                  <c:v>建設業</c:v>
                </c:pt>
                <c:pt idx="2">
                  <c:v>卸売・小売</c:v>
                </c:pt>
                <c:pt idx="3">
                  <c:v>飲食・宿泊</c:v>
                </c:pt>
                <c:pt idx="4">
                  <c:v>製造業</c:v>
                </c:pt>
                <c:pt idx="5">
                  <c:v>不動産</c:v>
                </c:pt>
                <c:pt idx="6">
                  <c:v>医療・福祉</c:v>
                </c:pt>
                <c:pt idx="7">
                  <c:v>エネルギー</c:v>
                </c:pt>
                <c:pt idx="8">
                  <c:v>運輸</c:v>
                </c:pt>
                <c:pt idx="9">
                  <c:v>情報・通信</c:v>
                </c:pt>
                <c:pt idx="10">
                  <c:v>金融・保険</c:v>
                </c:pt>
                <c:pt idx="11">
                  <c:v>その他</c:v>
                </c:pt>
              </c:strCache>
            </c:strRef>
          </c:cat>
          <c:val>
            <c:numRef>
              <c:f>集計!$B$16:$N$16</c:f>
              <c:numCache>
                <c:formatCode>0.0%</c:formatCode>
                <c:ptCount val="12"/>
                <c:pt idx="0">
                  <c:v>0.28231292517006801</c:v>
                </c:pt>
                <c:pt idx="1">
                  <c:v>0.24489795918367346</c:v>
                </c:pt>
                <c:pt idx="2">
                  <c:v>0.24149659863945577</c:v>
                </c:pt>
                <c:pt idx="3">
                  <c:v>0.1326530612244898</c:v>
                </c:pt>
                <c:pt idx="4">
                  <c:v>6.8027210884353748E-2</c:v>
                </c:pt>
                <c:pt idx="5">
                  <c:v>6.1224489795918366E-2</c:v>
                </c:pt>
                <c:pt idx="6">
                  <c:v>5.7823129251700682E-2</c:v>
                </c:pt>
                <c:pt idx="7">
                  <c:v>4.7619047619047616E-2</c:v>
                </c:pt>
                <c:pt idx="8">
                  <c:v>4.4217687074829932E-2</c:v>
                </c:pt>
                <c:pt idx="9">
                  <c:v>3.4013605442176874E-2</c:v>
                </c:pt>
                <c:pt idx="10">
                  <c:v>4.0816326530612242E-2</c:v>
                </c:pt>
                <c:pt idx="11">
                  <c:v>2.0408163265306121E-2</c:v>
                </c:pt>
              </c:numCache>
            </c:numRef>
          </c:val>
          <c:extLst>
            <c:ext xmlns:c16="http://schemas.microsoft.com/office/drawing/2014/chart" uri="{C3380CC4-5D6E-409C-BE32-E72D297353CC}">
              <c16:uniqueId val="{0000001A-5FAD-4397-908B-A60ED9E2CA8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percentStacked"/>
        <c:varyColors val="0"/>
        <c:ser>
          <c:idx val="0"/>
          <c:order val="0"/>
          <c:tx>
            <c:strRef>
              <c:f>分析・クロス集計!$AL$8</c:f>
              <c:strCache>
                <c:ptCount val="1"/>
                <c:pt idx="0">
                  <c:v>～10人</c:v>
                </c:pt>
              </c:strCache>
            </c:strRef>
          </c:tx>
          <c:spPr>
            <a:solidFill>
              <a:schemeClr val="accent5">
                <a:tint val="43000"/>
              </a:schemeClr>
            </a:solidFill>
            <a:ln>
              <a:solidFill>
                <a:schemeClr val="bg1">
                  <a:lumMod val="95000"/>
                </a:schemeClr>
              </a:solidFill>
            </a:ln>
            <a:effectLst/>
          </c:spPr>
          <c:invertIfNegative val="0"/>
          <c:cat>
            <c:strRef>
              <c:f>分析・クロス集計!$AE$9:$AK$20</c:f>
              <c:strCache>
                <c:ptCount val="12"/>
                <c:pt idx="0">
                  <c:v>サービス</c:v>
                </c:pt>
                <c:pt idx="1">
                  <c:v>建設業</c:v>
                </c:pt>
                <c:pt idx="2">
                  <c:v>卸売・小売</c:v>
                </c:pt>
                <c:pt idx="3">
                  <c:v>飲食・宿泊</c:v>
                </c:pt>
                <c:pt idx="4">
                  <c:v>製造業</c:v>
                </c:pt>
                <c:pt idx="5">
                  <c:v>不動産</c:v>
                </c:pt>
                <c:pt idx="6">
                  <c:v>医療・福祉</c:v>
                </c:pt>
                <c:pt idx="7">
                  <c:v>エネルギー</c:v>
                </c:pt>
                <c:pt idx="8">
                  <c:v>運輸</c:v>
                </c:pt>
                <c:pt idx="9">
                  <c:v>情報・通信</c:v>
                </c:pt>
                <c:pt idx="10">
                  <c:v>金融・保険</c:v>
                </c:pt>
                <c:pt idx="11">
                  <c:v>その他</c:v>
                </c:pt>
              </c:strCache>
            </c:strRef>
          </c:cat>
          <c:val>
            <c:numRef>
              <c:f>分析・クロス集計!$AL$9:$AL$20</c:f>
              <c:numCache>
                <c:formatCode>0%</c:formatCode>
                <c:ptCount val="12"/>
                <c:pt idx="0">
                  <c:v>0.67469879518072284</c:v>
                </c:pt>
                <c:pt idx="1">
                  <c:v>0.625</c:v>
                </c:pt>
                <c:pt idx="2">
                  <c:v>0.60563380281690138</c:v>
                </c:pt>
                <c:pt idx="3">
                  <c:v>0.87179487179487181</c:v>
                </c:pt>
                <c:pt idx="4">
                  <c:v>0.55000000000000004</c:v>
                </c:pt>
                <c:pt idx="5">
                  <c:v>0.77777777777777779</c:v>
                </c:pt>
                <c:pt idx="6">
                  <c:v>0.76470588235294112</c:v>
                </c:pt>
                <c:pt idx="7">
                  <c:v>0.35714285714285715</c:v>
                </c:pt>
                <c:pt idx="8">
                  <c:v>0.61538461538461542</c:v>
                </c:pt>
                <c:pt idx="9">
                  <c:v>0.9</c:v>
                </c:pt>
                <c:pt idx="10">
                  <c:v>0.33333333333333331</c:v>
                </c:pt>
                <c:pt idx="11">
                  <c:v>0.66666666666666663</c:v>
                </c:pt>
              </c:numCache>
            </c:numRef>
          </c:val>
          <c:extLst>
            <c:ext xmlns:c16="http://schemas.microsoft.com/office/drawing/2014/chart" uri="{C3380CC4-5D6E-409C-BE32-E72D297353CC}">
              <c16:uniqueId val="{00000000-0579-40C4-A0EE-18F641790EC8}"/>
            </c:ext>
          </c:extLst>
        </c:ser>
        <c:ser>
          <c:idx val="3"/>
          <c:order val="1"/>
          <c:tx>
            <c:strRef>
              <c:f>分析・クロス集計!$AO$8</c:f>
              <c:strCache>
                <c:ptCount val="1"/>
                <c:pt idx="0">
                  <c:v>11～50人</c:v>
                </c:pt>
              </c:strCache>
            </c:strRef>
          </c:tx>
          <c:spPr>
            <a:solidFill>
              <a:schemeClr val="accent5">
                <a:tint val="81000"/>
              </a:schemeClr>
            </a:solidFill>
            <a:ln>
              <a:solidFill>
                <a:schemeClr val="bg1">
                  <a:lumMod val="95000"/>
                </a:schemeClr>
              </a:solidFill>
            </a:ln>
            <a:effectLst/>
          </c:spPr>
          <c:invertIfNegative val="0"/>
          <c:cat>
            <c:strRef>
              <c:f>分析・クロス集計!$AE$9:$AK$20</c:f>
              <c:strCache>
                <c:ptCount val="12"/>
                <c:pt idx="0">
                  <c:v>サービス</c:v>
                </c:pt>
                <c:pt idx="1">
                  <c:v>建設業</c:v>
                </c:pt>
                <c:pt idx="2">
                  <c:v>卸売・小売</c:v>
                </c:pt>
                <c:pt idx="3">
                  <c:v>飲食・宿泊</c:v>
                </c:pt>
                <c:pt idx="4">
                  <c:v>製造業</c:v>
                </c:pt>
                <c:pt idx="5">
                  <c:v>不動産</c:v>
                </c:pt>
                <c:pt idx="6">
                  <c:v>医療・福祉</c:v>
                </c:pt>
                <c:pt idx="7">
                  <c:v>エネルギー</c:v>
                </c:pt>
                <c:pt idx="8">
                  <c:v>運輸</c:v>
                </c:pt>
                <c:pt idx="9">
                  <c:v>情報・通信</c:v>
                </c:pt>
                <c:pt idx="10">
                  <c:v>金融・保険</c:v>
                </c:pt>
                <c:pt idx="11">
                  <c:v>その他</c:v>
                </c:pt>
              </c:strCache>
            </c:strRef>
          </c:cat>
          <c:val>
            <c:numRef>
              <c:f>分析・クロス集計!$AO$9:$AO$20</c:f>
              <c:numCache>
                <c:formatCode>0%</c:formatCode>
                <c:ptCount val="12"/>
                <c:pt idx="0">
                  <c:v>0.19277108433734941</c:v>
                </c:pt>
                <c:pt idx="1">
                  <c:v>0.31944444444444442</c:v>
                </c:pt>
                <c:pt idx="2">
                  <c:v>0.28169014084507044</c:v>
                </c:pt>
                <c:pt idx="3">
                  <c:v>7.6923076923076927E-2</c:v>
                </c:pt>
                <c:pt idx="4">
                  <c:v>0.2</c:v>
                </c:pt>
                <c:pt idx="5">
                  <c:v>0.1111111111111111</c:v>
                </c:pt>
                <c:pt idx="6">
                  <c:v>5.8823529411764705E-2</c:v>
                </c:pt>
                <c:pt idx="7">
                  <c:v>0.2857142857142857</c:v>
                </c:pt>
                <c:pt idx="8">
                  <c:v>0.38461538461538464</c:v>
                </c:pt>
                <c:pt idx="9">
                  <c:v>0</c:v>
                </c:pt>
                <c:pt idx="10">
                  <c:v>0.5</c:v>
                </c:pt>
                <c:pt idx="11">
                  <c:v>0.33333333333333331</c:v>
                </c:pt>
              </c:numCache>
            </c:numRef>
          </c:val>
          <c:extLst>
            <c:ext xmlns:c16="http://schemas.microsoft.com/office/drawing/2014/chart" uri="{C3380CC4-5D6E-409C-BE32-E72D297353CC}">
              <c16:uniqueId val="{00000001-0579-40C4-A0EE-18F641790EC8}"/>
            </c:ext>
          </c:extLst>
        </c:ser>
        <c:ser>
          <c:idx val="6"/>
          <c:order val="2"/>
          <c:tx>
            <c:strRef>
              <c:f>分析・クロス集計!$AR$8</c:f>
              <c:strCache>
                <c:ptCount val="1"/>
                <c:pt idx="0">
                  <c:v>51～100人</c:v>
                </c:pt>
              </c:strCache>
            </c:strRef>
          </c:tx>
          <c:spPr>
            <a:solidFill>
              <a:schemeClr val="accent5">
                <a:shade val="80000"/>
              </a:schemeClr>
            </a:solidFill>
            <a:ln>
              <a:solidFill>
                <a:schemeClr val="bg1">
                  <a:lumMod val="95000"/>
                </a:schemeClr>
              </a:solidFill>
            </a:ln>
            <a:effectLst/>
          </c:spPr>
          <c:invertIfNegative val="0"/>
          <c:cat>
            <c:strRef>
              <c:f>分析・クロス集計!$AE$9:$AK$20</c:f>
              <c:strCache>
                <c:ptCount val="12"/>
                <c:pt idx="0">
                  <c:v>サービス</c:v>
                </c:pt>
                <c:pt idx="1">
                  <c:v>建設業</c:v>
                </c:pt>
                <c:pt idx="2">
                  <c:v>卸売・小売</c:v>
                </c:pt>
                <c:pt idx="3">
                  <c:v>飲食・宿泊</c:v>
                </c:pt>
                <c:pt idx="4">
                  <c:v>製造業</c:v>
                </c:pt>
                <c:pt idx="5">
                  <c:v>不動産</c:v>
                </c:pt>
                <c:pt idx="6">
                  <c:v>医療・福祉</c:v>
                </c:pt>
                <c:pt idx="7">
                  <c:v>エネルギー</c:v>
                </c:pt>
                <c:pt idx="8">
                  <c:v>運輸</c:v>
                </c:pt>
                <c:pt idx="9">
                  <c:v>情報・通信</c:v>
                </c:pt>
                <c:pt idx="10">
                  <c:v>金融・保険</c:v>
                </c:pt>
                <c:pt idx="11">
                  <c:v>その他</c:v>
                </c:pt>
              </c:strCache>
            </c:strRef>
          </c:cat>
          <c:val>
            <c:numRef>
              <c:f>分析・クロス集計!$AR$9:$AR$20</c:f>
              <c:numCache>
                <c:formatCode>0%</c:formatCode>
                <c:ptCount val="12"/>
                <c:pt idx="0">
                  <c:v>6.0240963855421686E-2</c:v>
                </c:pt>
                <c:pt idx="1">
                  <c:v>5.5555555555555552E-2</c:v>
                </c:pt>
                <c:pt idx="2">
                  <c:v>5.6338028169014086E-2</c:v>
                </c:pt>
                <c:pt idx="3">
                  <c:v>2.564102564102564E-2</c:v>
                </c:pt>
                <c:pt idx="4">
                  <c:v>0.15</c:v>
                </c:pt>
                <c:pt idx="5">
                  <c:v>5.5555555555555552E-2</c:v>
                </c:pt>
                <c:pt idx="6">
                  <c:v>5.8823529411764705E-2</c:v>
                </c:pt>
                <c:pt idx="7">
                  <c:v>0.21428571428571427</c:v>
                </c:pt>
                <c:pt idx="8">
                  <c:v>0</c:v>
                </c:pt>
                <c:pt idx="9">
                  <c:v>0</c:v>
                </c:pt>
                <c:pt idx="10">
                  <c:v>8.3333333333333329E-2</c:v>
                </c:pt>
                <c:pt idx="11">
                  <c:v>0</c:v>
                </c:pt>
              </c:numCache>
            </c:numRef>
          </c:val>
          <c:extLst>
            <c:ext xmlns:c16="http://schemas.microsoft.com/office/drawing/2014/chart" uri="{C3380CC4-5D6E-409C-BE32-E72D297353CC}">
              <c16:uniqueId val="{00000002-0579-40C4-A0EE-18F641790EC8}"/>
            </c:ext>
          </c:extLst>
        </c:ser>
        <c:ser>
          <c:idx val="9"/>
          <c:order val="3"/>
          <c:tx>
            <c:strRef>
              <c:f>分析・クロス集計!$AU$8</c:f>
              <c:strCache>
                <c:ptCount val="1"/>
                <c:pt idx="0">
                  <c:v>101人～</c:v>
                </c:pt>
              </c:strCache>
            </c:strRef>
          </c:tx>
          <c:spPr>
            <a:solidFill>
              <a:schemeClr val="accent5">
                <a:shade val="42000"/>
              </a:schemeClr>
            </a:solidFill>
            <a:ln>
              <a:solidFill>
                <a:schemeClr val="bg1">
                  <a:lumMod val="95000"/>
                </a:schemeClr>
              </a:solidFill>
            </a:ln>
            <a:effectLst/>
          </c:spPr>
          <c:invertIfNegative val="0"/>
          <c:cat>
            <c:strRef>
              <c:f>分析・クロス集計!$AE$9:$AK$20</c:f>
              <c:strCache>
                <c:ptCount val="12"/>
                <c:pt idx="0">
                  <c:v>サービス</c:v>
                </c:pt>
                <c:pt idx="1">
                  <c:v>建設業</c:v>
                </c:pt>
                <c:pt idx="2">
                  <c:v>卸売・小売</c:v>
                </c:pt>
                <c:pt idx="3">
                  <c:v>飲食・宿泊</c:v>
                </c:pt>
                <c:pt idx="4">
                  <c:v>製造業</c:v>
                </c:pt>
                <c:pt idx="5">
                  <c:v>不動産</c:v>
                </c:pt>
                <c:pt idx="6">
                  <c:v>医療・福祉</c:v>
                </c:pt>
                <c:pt idx="7">
                  <c:v>エネルギー</c:v>
                </c:pt>
                <c:pt idx="8">
                  <c:v>運輸</c:v>
                </c:pt>
                <c:pt idx="9">
                  <c:v>情報・通信</c:v>
                </c:pt>
                <c:pt idx="10">
                  <c:v>金融・保険</c:v>
                </c:pt>
                <c:pt idx="11">
                  <c:v>その他</c:v>
                </c:pt>
              </c:strCache>
            </c:strRef>
          </c:cat>
          <c:val>
            <c:numRef>
              <c:f>分析・クロス集計!$AU$9:$AU$20</c:f>
              <c:numCache>
                <c:formatCode>0%</c:formatCode>
                <c:ptCount val="12"/>
                <c:pt idx="0">
                  <c:v>7.2289156626506021E-2</c:v>
                </c:pt>
                <c:pt idx="1">
                  <c:v>0</c:v>
                </c:pt>
                <c:pt idx="2">
                  <c:v>5.6338028169014086E-2</c:v>
                </c:pt>
                <c:pt idx="3">
                  <c:v>2.564102564102564E-2</c:v>
                </c:pt>
                <c:pt idx="4">
                  <c:v>0.1</c:v>
                </c:pt>
                <c:pt idx="5">
                  <c:v>5.5555555555555552E-2</c:v>
                </c:pt>
                <c:pt idx="6">
                  <c:v>0.11764705882352941</c:v>
                </c:pt>
                <c:pt idx="7">
                  <c:v>0.14285714285714285</c:v>
                </c:pt>
                <c:pt idx="8">
                  <c:v>0</c:v>
                </c:pt>
                <c:pt idx="9">
                  <c:v>0.1</c:v>
                </c:pt>
                <c:pt idx="10">
                  <c:v>8.3333333333333329E-2</c:v>
                </c:pt>
                <c:pt idx="11">
                  <c:v>0</c:v>
                </c:pt>
              </c:numCache>
            </c:numRef>
          </c:val>
          <c:extLst>
            <c:ext xmlns:c16="http://schemas.microsoft.com/office/drawing/2014/chart" uri="{C3380CC4-5D6E-409C-BE32-E72D297353CC}">
              <c16:uniqueId val="{00000003-0579-40C4-A0EE-18F641790EC8}"/>
            </c:ext>
          </c:extLst>
        </c:ser>
        <c:dLbls>
          <c:showLegendKey val="0"/>
          <c:showVal val="0"/>
          <c:showCatName val="0"/>
          <c:showSerName val="0"/>
          <c:showPercent val="0"/>
          <c:showBubbleSize val="0"/>
        </c:dLbls>
        <c:gapWidth val="100"/>
        <c:overlap val="100"/>
        <c:axId val="247043200"/>
        <c:axId val="247046112"/>
      </c:barChart>
      <c:catAx>
        <c:axId val="24704320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6112"/>
        <c:crosses val="autoZero"/>
        <c:auto val="1"/>
        <c:lblAlgn val="ctr"/>
        <c:lblOffset val="100"/>
        <c:noMultiLvlLbl val="0"/>
      </c:catAx>
      <c:valAx>
        <c:axId val="247046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3200"/>
        <c:crosses val="autoZero"/>
        <c:crossBetween val="between"/>
      </c:valAx>
      <c:dTable>
        <c:showHorzBorder val="0"/>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percentStacked"/>
        <c:varyColors val="0"/>
        <c:ser>
          <c:idx val="0"/>
          <c:order val="0"/>
          <c:tx>
            <c:strRef>
              <c:f>分析・クロス集計!$AL$75</c:f>
              <c:strCache>
                <c:ptCount val="1"/>
                <c:pt idx="0">
                  <c:v>敷地内
全面禁煙</c:v>
                </c:pt>
              </c:strCache>
            </c:strRef>
          </c:tx>
          <c:spPr>
            <a:solidFill>
              <a:schemeClr val="accent5">
                <a:tint val="43000"/>
              </a:schemeClr>
            </a:solidFill>
            <a:ln>
              <a:solidFill>
                <a:schemeClr val="bg1">
                  <a:lumMod val="95000"/>
                </a:schemeClr>
              </a:solidFill>
            </a:ln>
            <a:effectLst/>
          </c:spPr>
          <c:invertIfNegative val="0"/>
          <c:cat>
            <c:strRef>
              <c:f>分析・クロス集計!$AE$76:$AK$88</c:f>
              <c:strCache>
                <c:ptCount val="12"/>
                <c:pt idx="0">
                  <c:v>医療・福祉</c:v>
                </c:pt>
                <c:pt idx="1">
                  <c:v>不動産</c:v>
                </c:pt>
                <c:pt idx="2">
                  <c:v>卸売・小売</c:v>
                </c:pt>
                <c:pt idx="3">
                  <c:v>金融・保険</c:v>
                </c:pt>
                <c:pt idx="4">
                  <c:v>エネルギー</c:v>
                </c:pt>
                <c:pt idx="5">
                  <c:v>サービス</c:v>
                </c:pt>
                <c:pt idx="6">
                  <c:v>その他</c:v>
                </c:pt>
                <c:pt idx="7">
                  <c:v>運輸</c:v>
                </c:pt>
                <c:pt idx="8">
                  <c:v>飲食・宿泊</c:v>
                </c:pt>
                <c:pt idx="9">
                  <c:v>情報・通信</c:v>
                </c:pt>
                <c:pt idx="10">
                  <c:v>建設業</c:v>
                </c:pt>
                <c:pt idx="11">
                  <c:v>製造業</c:v>
                </c:pt>
              </c:strCache>
            </c:strRef>
          </c:cat>
          <c:val>
            <c:numRef>
              <c:f>分析・クロス集計!$AL$76:$AL$88</c:f>
              <c:numCache>
                <c:formatCode>0%</c:formatCode>
                <c:ptCount val="12"/>
                <c:pt idx="0">
                  <c:v>0.76470588235294112</c:v>
                </c:pt>
                <c:pt idx="1">
                  <c:v>0.5</c:v>
                </c:pt>
                <c:pt idx="2">
                  <c:v>0.49295774647887325</c:v>
                </c:pt>
                <c:pt idx="3">
                  <c:v>0.41666666666666669</c:v>
                </c:pt>
                <c:pt idx="4">
                  <c:v>0.35714285714285715</c:v>
                </c:pt>
                <c:pt idx="5">
                  <c:v>0.3493975903614458</c:v>
                </c:pt>
                <c:pt idx="6">
                  <c:v>0.33333333333333331</c:v>
                </c:pt>
                <c:pt idx="7">
                  <c:v>0.30769230769230771</c:v>
                </c:pt>
                <c:pt idx="8">
                  <c:v>0.30769230769230771</c:v>
                </c:pt>
                <c:pt idx="9">
                  <c:v>0.3</c:v>
                </c:pt>
                <c:pt idx="10">
                  <c:v>0.2638888888888889</c:v>
                </c:pt>
                <c:pt idx="11">
                  <c:v>0.2</c:v>
                </c:pt>
              </c:numCache>
            </c:numRef>
          </c:val>
          <c:extLst>
            <c:ext xmlns:c16="http://schemas.microsoft.com/office/drawing/2014/chart" uri="{C3380CC4-5D6E-409C-BE32-E72D297353CC}">
              <c16:uniqueId val="{00000000-4B7E-4E36-9C20-2DAAF1742AD1}"/>
            </c:ext>
          </c:extLst>
        </c:ser>
        <c:ser>
          <c:idx val="3"/>
          <c:order val="1"/>
          <c:tx>
            <c:strRef>
              <c:f>分析・クロス集計!$AO$75</c:f>
              <c:strCache>
                <c:ptCount val="1"/>
                <c:pt idx="0">
                  <c:v>屋内のみ
喫煙可</c:v>
                </c:pt>
              </c:strCache>
            </c:strRef>
          </c:tx>
          <c:spPr>
            <a:solidFill>
              <a:schemeClr val="accent5">
                <a:tint val="81000"/>
              </a:schemeClr>
            </a:solidFill>
            <a:ln>
              <a:solidFill>
                <a:schemeClr val="bg1">
                  <a:lumMod val="95000"/>
                </a:schemeClr>
              </a:solidFill>
            </a:ln>
            <a:effectLst/>
          </c:spPr>
          <c:invertIfNegative val="0"/>
          <c:cat>
            <c:strRef>
              <c:f>分析・クロス集計!$AE$76:$AK$88</c:f>
              <c:strCache>
                <c:ptCount val="12"/>
                <c:pt idx="0">
                  <c:v>医療・福祉</c:v>
                </c:pt>
                <c:pt idx="1">
                  <c:v>不動産</c:v>
                </c:pt>
                <c:pt idx="2">
                  <c:v>卸売・小売</c:v>
                </c:pt>
                <c:pt idx="3">
                  <c:v>金融・保険</c:v>
                </c:pt>
                <c:pt idx="4">
                  <c:v>エネルギー</c:v>
                </c:pt>
                <c:pt idx="5">
                  <c:v>サービス</c:v>
                </c:pt>
                <c:pt idx="6">
                  <c:v>その他</c:v>
                </c:pt>
                <c:pt idx="7">
                  <c:v>運輸</c:v>
                </c:pt>
                <c:pt idx="8">
                  <c:v>飲食・宿泊</c:v>
                </c:pt>
                <c:pt idx="9">
                  <c:v>情報・通信</c:v>
                </c:pt>
                <c:pt idx="10">
                  <c:v>建設業</c:v>
                </c:pt>
                <c:pt idx="11">
                  <c:v>製造業</c:v>
                </c:pt>
              </c:strCache>
            </c:strRef>
          </c:cat>
          <c:val>
            <c:numRef>
              <c:f>分析・クロス集計!$AO$76:$AO$88</c:f>
              <c:numCache>
                <c:formatCode>0%</c:formatCode>
                <c:ptCount val="12"/>
                <c:pt idx="0">
                  <c:v>5.8823529411764705E-2</c:v>
                </c:pt>
                <c:pt idx="1">
                  <c:v>0.1111111111111111</c:v>
                </c:pt>
                <c:pt idx="2">
                  <c:v>8.4507042253521125E-2</c:v>
                </c:pt>
                <c:pt idx="3">
                  <c:v>0.33333333333333331</c:v>
                </c:pt>
                <c:pt idx="4">
                  <c:v>7.1428571428571425E-2</c:v>
                </c:pt>
                <c:pt idx="5">
                  <c:v>0.10843373493975904</c:v>
                </c:pt>
                <c:pt idx="6">
                  <c:v>0</c:v>
                </c:pt>
                <c:pt idx="7">
                  <c:v>7.6923076923076927E-2</c:v>
                </c:pt>
                <c:pt idx="8">
                  <c:v>0.15384615384615385</c:v>
                </c:pt>
                <c:pt idx="9">
                  <c:v>0</c:v>
                </c:pt>
                <c:pt idx="10">
                  <c:v>0.18055555555555555</c:v>
                </c:pt>
                <c:pt idx="11">
                  <c:v>0.15</c:v>
                </c:pt>
              </c:numCache>
            </c:numRef>
          </c:val>
          <c:extLst>
            <c:ext xmlns:c16="http://schemas.microsoft.com/office/drawing/2014/chart" uri="{C3380CC4-5D6E-409C-BE32-E72D297353CC}">
              <c16:uniqueId val="{00000001-4B7E-4E36-9C20-2DAAF1742AD1}"/>
            </c:ext>
          </c:extLst>
        </c:ser>
        <c:ser>
          <c:idx val="6"/>
          <c:order val="2"/>
          <c:tx>
            <c:strRef>
              <c:f>分析・クロス集計!$AR$75</c:f>
              <c:strCache>
                <c:ptCount val="1"/>
                <c:pt idx="0">
                  <c:v>屋外のみ
喫煙可</c:v>
                </c:pt>
              </c:strCache>
            </c:strRef>
          </c:tx>
          <c:spPr>
            <a:solidFill>
              <a:schemeClr val="accent5">
                <a:shade val="80000"/>
              </a:schemeClr>
            </a:solidFill>
            <a:ln>
              <a:solidFill>
                <a:schemeClr val="bg1">
                  <a:lumMod val="95000"/>
                </a:schemeClr>
              </a:solidFill>
            </a:ln>
            <a:effectLst/>
          </c:spPr>
          <c:invertIfNegative val="0"/>
          <c:cat>
            <c:strRef>
              <c:f>分析・クロス集計!$AE$76:$AK$88</c:f>
              <c:strCache>
                <c:ptCount val="12"/>
                <c:pt idx="0">
                  <c:v>医療・福祉</c:v>
                </c:pt>
                <c:pt idx="1">
                  <c:v>不動産</c:v>
                </c:pt>
                <c:pt idx="2">
                  <c:v>卸売・小売</c:v>
                </c:pt>
                <c:pt idx="3">
                  <c:v>金融・保険</c:v>
                </c:pt>
                <c:pt idx="4">
                  <c:v>エネルギー</c:v>
                </c:pt>
                <c:pt idx="5">
                  <c:v>サービス</c:v>
                </c:pt>
                <c:pt idx="6">
                  <c:v>その他</c:v>
                </c:pt>
                <c:pt idx="7">
                  <c:v>運輸</c:v>
                </c:pt>
                <c:pt idx="8">
                  <c:v>飲食・宿泊</c:v>
                </c:pt>
                <c:pt idx="9">
                  <c:v>情報・通信</c:v>
                </c:pt>
                <c:pt idx="10">
                  <c:v>建設業</c:v>
                </c:pt>
                <c:pt idx="11">
                  <c:v>製造業</c:v>
                </c:pt>
              </c:strCache>
            </c:strRef>
          </c:cat>
          <c:val>
            <c:numRef>
              <c:f>分析・クロス集計!$AR$76:$AR$88</c:f>
              <c:numCache>
                <c:formatCode>0%</c:formatCode>
                <c:ptCount val="12"/>
                <c:pt idx="0">
                  <c:v>0.17647058823529413</c:v>
                </c:pt>
                <c:pt idx="1">
                  <c:v>0.33333333333333331</c:v>
                </c:pt>
                <c:pt idx="2">
                  <c:v>0.3380281690140845</c:v>
                </c:pt>
                <c:pt idx="3">
                  <c:v>0.25</c:v>
                </c:pt>
                <c:pt idx="4">
                  <c:v>0.5714285714285714</c:v>
                </c:pt>
                <c:pt idx="5">
                  <c:v>0.45783132530120479</c:v>
                </c:pt>
                <c:pt idx="6">
                  <c:v>0.66666666666666663</c:v>
                </c:pt>
                <c:pt idx="7">
                  <c:v>0.53846153846153844</c:v>
                </c:pt>
                <c:pt idx="8">
                  <c:v>0.4358974358974359</c:v>
                </c:pt>
                <c:pt idx="9">
                  <c:v>0.5</c:v>
                </c:pt>
                <c:pt idx="10">
                  <c:v>0.41666666666666669</c:v>
                </c:pt>
                <c:pt idx="11">
                  <c:v>0.55000000000000004</c:v>
                </c:pt>
              </c:numCache>
            </c:numRef>
          </c:val>
          <c:extLst>
            <c:ext xmlns:c16="http://schemas.microsoft.com/office/drawing/2014/chart" uri="{C3380CC4-5D6E-409C-BE32-E72D297353CC}">
              <c16:uniqueId val="{00000002-4B7E-4E36-9C20-2DAAF1742AD1}"/>
            </c:ext>
          </c:extLst>
        </c:ser>
        <c:ser>
          <c:idx val="9"/>
          <c:order val="3"/>
          <c:tx>
            <c:strRef>
              <c:f>分析・クロス集計!$AU$75</c:f>
              <c:strCache>
                <c:ptCount val="1"/>
                <c:pt idx="0">
                  <c:v>屋内外とも
喫煙可</c:v>
                </c:pt>
              </c:strCache>
            </c:strRef>
          </c:tx>
          <c:spPr>
            <a:solidFill>
              <a:schemeClr val="accent5">
                <a:shade val="42000"/>
              </a:schemeClr>
            </a:solidFill>
            <a:ln>
              <a:solidFill>
                <a:schemeClr val="bg1">
                  <a:lumMod val="95000"/>
                </a:schemeClr>
              </a:solidFill>
            </a:ln>
            <a:effectLst/>
          </c:spPr>
          <c:invertIfNegative val="0"/>
          <c:cat>
            <c:strRef>
              <c:f>分析・クロス集計!$AE$76:$AK$88</c:f>
              <c:strCache>
                <c:ptCount val="12"/>
                <c:pt idx="0">
                  <c:v>医療・福祉</c:v>
                </c:pt>
                <c:pt idx="1">
                  <c:v>不動産</c:v>
                </c:pt>
                <c:pt idx="2">
                  <c:v>卸売・小売</c:v>
                </c:pt>
                <c:pt idx="3">
                  <c:v>金融・保険</c:v>
                </c:pt>
                <c:pt idx="4">
                  <c:v>エネルギー</c:v>
                </c:pt>
                <c:pt idx="5">
                  <c:v>サービス</c:v>
                </c:pt>
                <c:pt idx="6">
                  <c:v>その他</c:v>
                </c:pt>
                <c:pt idx="7">
                  <c:v>運輸</c:v>
                </c:pt>
                <c:pt idx="8">
                  <c:v>飲食・宿泊</c:v>
                </c:pt>
                <c:pt idx="9">
                  <c:v>情報・通信</c:v>
                </c:pt>
                <c:pt idx="10">
                  <c:v>建設業</c:v>
                </c:pt>
                <c:pt idx="11">
                  <c:v>製造業</c:v>
                </c:pt>
              </c:strCache>
            </c:strRef>
          </c:cat>
          <c:val>
            <c:numRef>
              <c:f>分析・クロス集計!$AU$76:$AU$88</c:f>
              <c:numCache>
                <c:formatCode>0%</c:formatCode>
                <c:ptCount val="12"/>
                <c:pt idx="0">
                  <c:v>0</c:v>
                </c:pt>
                <c:pt idx="1">
                  <c:v>5.5555555555555552E-2</c:v>
                </c:pt>
                <c:pt idx="2">
                  <c:v>8.4507042253521125E-2</c:v>
                </c:pt>
                <c:pt idx="3">
                  <c:v>0</c:v>
                </c:pt>
                <c:pt idx="4">
                  <c:v>0</c:v>
                </c:pt>
                <c:pt idx="5">
                  <c:v>8.4337349397590355E-2</c:v>
                </c:pt>
                <c:pt idx="6">
                  <c:v>0</c:v>
                </c:pt>
                <c:pt idx="7">
                  <c:v>7.6923076923076927E-2</c:v>
                </c:pt>
                <c:pt idx="8">
                  <c:v>0.10256410256410256</c:v>
                </c:pt>
                <c:pt idx="9">
                  <c:v>0.2</c:v>
                </c:pt>
                <c:pt idx="10">
                  <c:v>0.1388888888888889</c:v>
                </c:pt>
                <c:pt idx="11">
                  <c:v>0.1</c:v>
                </c:pt>
              </c:numCache>
            </c:numRef>
          </c:val>
          <c:extLst>
            <c:ext xmlns:c16="http://schemas.microsoft.com/office/drawing/2014/chart" uri="{C3380CC4-5D6E-409C-BE32-E72D297353CC}">
              <c16:uniqueId val="{00000003-4B7E-4E36-9C20-2DAAF1742AD1}"/>
            </c:ext>
          </c:extLst>
        </c:ser>
        <c:dLbls>
          <c:showLegendKey val="0"/>
          <c:showVal val="0"/>
          <c:showCatName val="0"/>
          <c:showSerName val="0"/>
          <c:showPercent val="0"/>
          <c:showBubbleSize val="0"/>
        </c:dLbls>
        <c:gapWidth val="100"/>
        <c:overlap val="100"/>
        <c:axId val="247043200"/>
        <c:axId val="247046112"/>
      </c:barChart>
      <c:catAx>
        <c:axId val="24704320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6112"/>
        <c:crosses val="autoZero"/>
        <c:auto val="1"/>
        <c:lblAlgn val="ctr"/>
        <c:lblOffset val="100"/>
        <c:noMultiLvlLbl val="0"/>
      </c:catAx>
      <c:valAx>
        <c:axId val="247046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3200"/>
        <c:crosses val="autoZero"/>
        <c:crossBetween val="between"/>
      </c:valAx>
      <c:dTable>
        <c:showHorzBorder val="0"/>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percentStacked"/>
        <c:varyColors val="0"/>
        <c:ser>
          <c:idx val="0"/>
          <c:order val="0"/>
          <c:tx>
            <c:strRef>
              <c:f>分析・クロス集計!$AL$99</c:f>
              <c:strCache>
                <c:ptCount val="1"/>
                <c:pt idx="0">
                  <c:v>敷地内
全面禁煙</c:v>
                </c:pt>
              </c:strCache>
            </c:strRef>
          </c:tx>
          <c:spPr>
            <a:solidFill>
              <a:schemeClr val="accent5">
                <a:tint val="43000"/>
              </a:schemeClr>
            </a:solidFill>
            <a:ln>
              <a:solidFill>
                <a:schemeClr val="bg1">
                  <a:lumMod val="95000"/>
                </a:schemeClr>
              </a:solidFill>
            </a:ln>
            <a:effectLst/>
          </c:spPr>
          <c:invertIfNegative val="0"/>
          <c:cat>
            <c:strRef>
              <c:f>分析・クロス集計!$AE$100:$AK$103</c:f>
              <c:strCache>
                <c:ptCount val="4"/>
                <c:pt idx="0">
                  <c:v>～10人</c:v>
                </c:pt>
                <c:pt idx="1">
                  <c:v>11～50人</c:v>
                </c:pt>
                <c:pt idx="2">
                  <c:v>51～100人</c:v>
                </c:pt>
                <c:pt idx="3">
                  <c:v>101人～</c:v>
                </c:pt>
              </c:strCache>
            </c:strRef>
          </c:cat>
          <c:val>
            <c:numRef>
              <c:f>分析・クロス集計!$AL$100:$AL$103</c:f>
              <c:numCache>
                <c:formatCode>0%</c:formatCode>
                <c:ptCount val="4"/>
                <c:pt idx="0">
                  <c:v>0.42682926829268292</c:v>
                </c:pt>
                <c:pt idx="1">
                  <c:v>0.2413793103448276</c:v>
                </c:pt>
                <c:pt idx="2">
                  <c:v>0.25</c:v>
                </c:pt>
                <c:pt idx="3">
                  <c:v>0.4</c:v>
                </c:pt>
              </c:numCache>
            </c:numRef>
          </c:val>
          <c:extLst>
            <c:ext xmlns:c16="http://schemas.microsoft.com/office/drawing/2014/chart" uri="{C3380CC4-5D6E-409C-BE32-E72D297353CC}">
              <c16:uniqueId val="{00000000-F31C-42A2-991D-2C0256306698}"/>
            </c:ext>
          </c:extLst>
        </c:ser>
        <c:ser>
          <c:idx val="3"/>
          <c:order val="1"/>
          <c:tx>
            <c:strRef>
              <c:f>分析・クロス集計!$AO$99</c:f>
              <c:strCache>
                <c:ptCount val="1"/>
                <c:pt idx="0">
                  <c:v>屋内のみ
喫煙可</c:v>
                </c:pt>
              </c:strCache>
            </c:strRef>
          </c:tx>
          <c:spPr>
            <a:solidFill>
              <a:schemeClr val="accent5">
                <a:tint val="81000"/>
              </a:schemeClr>
            </a:solidFill>
            <a:ln>
              <a:solidFill>
                <a:schemeClr val="bg1">
                  <a:lumMod val="95000"/>
                </a:schemeClr>
              </a:solidFill>
            </a:ln>
            <a:effectLst/>
          </c:spPr>
          <c:invertIfNegative val="0"/>
          <c:cat>
            <c:strRef>
              <c:f>分析・クロス集計!$AE$100:$AK$103</c:f>
              <c:strCache>
                <c:ptCount val="4"/>
                <c:pt idx="0">
                  <c:v>～10人</c:v>
                </c:pt>
                <c:pt idx="1">
                  <c:v>11～50人</c:v>
                </c:pt>
                <c:pt idx="2">
                  <c:v>51～100人</c:v>
                </c:pt>
                <c:pt idx="3">
                  <c:v>101人～</c:v>
                </c:pt>
              </c:strCache>
            </c:strRef>
          </c:cat>
          <c:val>
            <c:numRef>
              <c:f>分析・クロス集計!$AO$100:$AO$103</c:f>
              <c:numCache>
                <c:formatCode>0%</c:formatCode>
                <c:ptCount val="4"/>
                <c:pt idx="0">
                  <c:v>0.1016260162601626</c:v>
                </c:pt>
                <c:pt idx="1">
                  <c:v>0.13793103448275862</c:v>
                </c:pt>
                <c:pt idx="2">
                  <c:v>0.125</c:v>
                </c:pt>
                <c:pt idx="3">
                  <c:v>0.3</c:v>
                </c:pt>
              </c:numCache>
            </c:numRef>
          </c:val>
          <c:extLst>
            <c:ext xmlns:c16="http://schemas.microsoft.com/office/drawing/2014/chart" uri="{C3380CC4-5D6E-409C-BE32-E72D297353CC}">
              <c16:uniqueId val="{00000001-F31C-42A2-991D-2C0256306698}"/>
            </c:ext>
          </c:extLst>
        </c:ser>
        <c:ser>
          <c:idx val="6"/>
          <c:order val="2"/>
          <c:tx>
            <c:strRef>
              <c:f>分析・クロス集計!$AR$99</c:f>
              <c:strCache>
                <c:ptCount val="1"/>
                <c:pt idx="0">
                  <c:v>屋外のみ
喫煙可</c:v>
                </c:pt>
              </c:strCache>
            </c:strRef>
          </c:tx>
          <c:spPr>
            <a:solidFill>
              <a:schemeClr val="accent5">
                <a:shade val="80000"/>
              </a:schemeClr>
            </a:solidFill>
            <a:ln>
              <a:solidFill>
                <a:schemeClr val="bg1">
                  <a:lumMod val="95000"/>
                </a:schemeClr>
              </a:solidFill>
            </a:ln>
            <a:effectLst/>
          </c:spPr>
          <c:invertIfNegative val="0"/>
          <c:cat>
            <c:strRef>
              <c:f>分析・クロス集計!$AE$100:$AK$103</c:f>
              <c:strCache>
                <c:ptCount val="4"/>
                <c:pt idx="0">
                  <c:v>～10人</c:v>
                </c:pt>
                <c:pt idx="1">
                  <c:v>11～50人</c:v>
                </c:pt>
                <c:pt idx="2">
                  <c:v>51～100人</c:v>
                </c:pt>
                <c:pt idx="3">
                  <c:v>101人～</c:v>
                </c:pt>
              </c:strCache>
            </c:strRef>
          </c:cat>
          <c:val>
            <c:numRef>
              <c:f>分析・クロス集計!$AR$100:$AR$103</c:f>
              <c:numCache>
                <c:formatCode>0%</c:formatCode>
                <c:ptCount val="4"/>
                <c:pt idx="0">
                  <c:v>0.4065040650406504</c:v>
                </c:pt>
                <c:pt idx="1">
                  <c:v>0.4942528735632184</c:v>
                </c:pt>
                <c:pt idx="2">
                  <c:v>0.41666666666666669</c:v>
                </c:pt>
                <c:pt idx="3">
                  <c:v>0.2</c:v>
                </c:pt>
              </c:numCache>
            </c:numRef>
          </c:val>
          <c:extLst>
            <c:ext xmlns:c16="http://schemas.microsoft.com/office/drawing/2014/chart" uri="{C3380CC4-5D6E-409C-BE32-E72D297353CC}">
              <c16:uniqueId val="{00000002-F31C-42A2-991D-2C0256306698}"/>
            </c:ext>
          </c:extLst>
        </c:ser>
        <c:ser>
          <c:idx val="9"/>
          <c:order val="3"/>
          <c:tx>
            <c:strRef>
              <c:f>分析・クロス集計!$AU$99</c:f>
              <c:strCache>
                <c:ptCount val="1"/>
                <c:pt idx="0">
                  <c:v>屋内外とも
喫煙可</c:v>
                </c:pt>
              </c:strCache>
            </c:strRef>
          </c:tx>
          <c:spPr>
            <a:solidFill>
              <a:schemeClr val="accent5">
                <a:shade val="42000"/>
              </a:schemeClr>
            </a:solidFill>
            <a:ln>
              <a:solidFill>
                <a:schemeClr val="bg1">
                  <a:lumMod val="95000"/>
                </a:schemeClr>
              </a:solidFill>
            </a:ln>
            <a:effectLst/>
          </c:spPr>
          <c:invertIfNegative val="0"/>
          <c:cat>
            <c:strRef>
              <c:f>分析・クロス集計!$AE$100:$AK$103</c:f>
              <c:strCache>
                <c:ptCount val="4"/>
                <c:pt idx="0">
                  <c:v>～10人</c:v>
                </c:pt>
                <c:pt idx="1">
                  <c:v>11～50人</c:v>
                </c:pt>
                <c:pt idx="2">
                  <c:v>51～100人</c:v>
                </c:pt>
                <c:pt idx="3">
                  <c:v>101人～</c:v>
                </c:pt>
              </c:strCache>
            </c:strRef>
          </c:cat>
          <c:val>
            <c:numRef>
              <c:f>分析・クロス集計!$AU$100:$AU$103</c:f>
              <c:numCache>
                <c:formatCode>0%</c:formatCode>
                <c:ptCount val="4"/>
                <c:pt idx="0">
                  <c:v>6.5040650406504072E-2</c:v>
                </c:pt>
                <c:pt idx="1">
                  <c:v>0.12643678160919541</c:v>
                </c:pt>
                <c:pt idx="2">
                  <c:v>0.20833333333333334</c:v>
                </c:pt>
                <c:pt idx="3">
                  <c:v>0.1</c:v>
                </c:pt>
              </c:numCache>
            </c:numRef>
          </c:val>
          <c:extLst>
            <c:ext xmlns:c16="http://schemas.microsoft.com/office/drawing/2014/chart" uri="{C3380CC4-5D6E-409C-BE32-E72D297353CC}">
              <c16:uniqueId val="{00000003-F31C-42A2-991D-2C0256306698}"/>
            </c:ext>
          </c:extLst>
        </c:ser>
        <c:dLbls>
          <c:showLegendKey val="0"/>
          <c:showVal val="0"/>
          <c:showCatName val="0"/>
          <c:showSerName val="0"/>
          <c:showPercent val="0"/>
          <c:showBubbleSize val="0"/>
        </c:dLbls>
        <c:gapWidth val="200"/>
        <c:overlap val="100"/>
        <c:axId val="247043200"/>
        <c:axId val="247046112"/>
      </c:barChart>
      <c:catAx>
        <c:axId val="24704320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6112"/>
        <c:crosses val="autoZero"/>
        <c:auto val="1"/>
        <c:lblAlgn val="ctr"/>
        <c:lblOffset val="100"/>
        <c:noMultiLvlLbl val="0"/>
      </c:catAx>
      <c:valAx>
        <c:axId val="247046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47043200"/>
        <c:crosses val="autoZero"/>
        <c:crossBetween val="between"/>
      </c:valAx>
      <c:dTable>
        <c:showHorzBorder val="0"/>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F4A6BE61-485B-4482-B90E-8A6973349F89}" type="datetimeFigureOut">
              <a:rPr kumimoji="1" lang="ja-JP" altLang="en-US" smtClean="0"/>
              <a:t>2022/8/25</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220932C8-89FF-42D4-8699-0F835223D54E}" type="slidenum">
              <a:rPr kumimoji="1" lang="ja-JP" altLang="en-US" smtClean="0"/>
              <a:t>‹#›</a:t>
            </a:fld>
            <a:endParaRPr kumimoji="1" lang="ja-JP" altLang="en-US"/>
          </a:p>
        </p:txBody>
      </p:sp>
    </p:spTree>
    <p:extLst>
      <p:ext uri="{BB962C8B-B14F-4D97-AF65-F5344CB8AC3E}">
        <p14:creationId xmlns:p14="http://schemas.microsoft.com/office/powerpoint/2010/main" val="1868831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a:t>
            </a:fld>
            <a:endParaRPr kumimoji="1" lang="ja-JP" altLang="en-US"/>
          </a:p>
        </p:txBody>
      </p:sp>
    </p:spTree>
    <p:extLst>
      <p:ext uri="{BB962C8B-B14F-4D97-AF65-F5344CB8AC3E}">
        <p14:creationId xmlns:p14="http://schemas.microsoft.com/office/powerpoint/2010/main" val="296810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a:t>
            </a:fld>
            <a:endParaRPr kumimoji="1" lang="ja-JP" altLang="en-US"/>
          </a:p>
        </p:txBody>
      </p:sp>
    </p:spTree>
    <p:extLst>
      <p:ext uri="{BB962C8B-B14F-4D97-AF65-F5344CB8AC3E}">
        <p14:creationId xmlns:p14="http://schemas.microsoft.com/office/powerpoint/2010/main" val="393867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3</a:t>
            </a:fld>
            <a:endParaRPr kumimoji="1" lang="ja-JP" altLang="en-US"/>
          </a:p>
        </p:txBody>
      </p:sp>
    </p:spTree>
    <p:extLst>
      <p:ext uri="{BB962C8B-B14F-4D97-AF65-F5344CB8AC3E}">
        <p14:creationId xmlns:p14="http://schemas.microsoft.com/office/powerpoint/2010/main" val="382017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4</a:t>
            </a:fld>
            <a:endParaRPr kumimoji="1" lang="ja-JP" altLang="en-US"/>
          </a:p>
        </p:txBody>
      </p:sp>
    </p:spTree>
    <p:extLst>
      <p:ext uri="{BB962C8B-B14F-4D97-AF65-F5344CB8AC3E}">
        <p14:creationId xmlns:p14="http://schemas.microsoft.com/office/powerpoint/2010/main" val="75803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5</a:t>
            </a:fld>
            <a:endParaRPr kumimoji="1" lang="ja-JP" altLang="en-US"/>
          </a:p>
        </p:txBody>
      </p:sp>
    </p:spTree>
    <p:extLst>
      <p:ext uri="{BB962C8B-B14F-4D97-AF65-F5344CB8AC3E}">
        <p14:creationId xmlns:p14="http://schemas.microsoft.com/office/powerpoint/2010/main" val="73982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6</a:t>
            </a:fld>
            <a:endParaRPr kumimoji="1" lang="ja-JP" altLang="en-US"/>
          </a:p>
        </p:txBody>
      </p:sp>
    </p:spTree>
    <p:extLst>
      <p:ext uri="{BB962C8B-B14F-4D97-AF65-F5344CB8AC3E}">
        <p14:creationId xmlns:p14="http://schemas.microsoft.com/office/powerpoint/2010/main" val="79879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7</a:t>
            </a:fld>
            <a:endParaRPr kumimoji="1" lang="ja-JP" altLang="en-US"/>
          </a:p>
        </p:txBody>
      </p:sp>
    </p:spTree>
    <p:extLst>
      <p:ext uri="{BB962C8B-B14F-4D97-AF65-F5344CB8AC3E}">
        <p14:creationId xmlns:p14="http://schemas.microsoft.com/office/powerpoint/2010/main" val="672451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8</a:t>
            </a:fld>
            <a:endParaRPr kumimoji="1" lang="ja-JP" altLang="en-US"/>
          </a:p>
        </p:txBody>
      </p:sp>
    </p:spTree>
    <p:extLst>
      <p:ext uri="{BB962C8B-B14F-4D97-AF65-F5344CB8AC3E}">
        <p14:creationId xmlns:p14="http://schemas.microsoft.com/office/powerpoint/2010/main" val="94111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9</a:t>
            </a:fld>
            <a:endParaRPr kumimoji="1" lang="ja-JP" altLang="en-US"/>
          </a:p>
        </p:txBody>
      </p:sp>
    </p:spTree>
    <p:extLst>
      <p:ext uri="{BB962C8B-B14F-4D97-AF65-F5344CB8AC3E}">
        <p14:creationId xmlns:p14="http://schemas.microsoft.com/office/powerpoint/2010/main" val="1635705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8874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47181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05210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296016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92441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12340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0558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213434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11099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918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53980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0A7F8-42E3-49B0-9111-8320490D9D77}" type="datetimeFigureOut">
              <a:rPr kumimoji="1" lang="ja-JP" altLang="en-US" smtClean="0"/>
              <a:t>2022/8/25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414562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analysis-navi.com/?p=641" TargetMode="External"/><Relationship Id="rId5" Type="http://schemas.openxmlformats.org/officeDocument/2006/relationships/image" Target="../media/image1.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9EA862-ECF8-59FD-734A-0D14471152DE}"/>
              </a:ext>
            </a:extLst>
          </p:cNvPr>
          <p:cNvSpPr>
            <a:spLocks noGrp="1"/>
          </p:cNvSpPr>
          <p:nvPr>
            <p:ph type="ctrTitle"/>
          </p:nvPr>
        </p:nvSpPr>
        <p:spPr>
          <a:xfrm>
            <a:off x="557212" y="1554857"/>
            <a:ext cx="8557683" cy="1939925"/>
          </a:xfrm>
        </p:spPr>
        <p:txBody>
          <a:bodyPr anchor="ctr">
            <a:normAutofit/>
          </a:bodyPr>
          <a:lstStyle/>
          <a:p>
            <a:r>
              <a:rPr kumimoji="1" lang="ja-JP" altLang="en-US" sz="5000" dirty="0"/>
              <a:t>受動喫煙防止対策の現状調査</a:t>
            </a:r>
          </a:p>
        </p:txBody>
      </p:sp>
      <p:sp>
        <p:nvSpPr>
          <p:cNvPr id="3" name="字幕 2">
            <a:extLst>
              <a:ext uri="{FF2B5EF4-FFF2-40B4-BE49-F238E27FC236}">
                <a16:creationId xmlns:a16="http://schemas.microsoft.com/office/drawing/2014/main" id="{C00C6434-AE50-1351-3D86-839D7C1F98F0}"/>
              </a:ext>
            </a:extLst>
          </p:cNvPr>
          <p:cNvSpPr>
            <a:spLocks noGrp="1"/>
          </p:cNvSpPr>
          <p:nvPr>
            <p:ph type="subTitle" idx="1"/>
          </p:nvPr>
        </p:nvSpPr>
        <p:spPr>
          <a:xfrm>
            <a:off x="1238250" y="3602037"/>
            <a:ext cx="7429500" cy="2426229"/>
          </a:xfrm>
        </p:spPr>
        <p:txBody>
          <a:bodyPr anchor="ctr">
            <a:normAutofit/>
          </a:bodyPr>
          <a:lstStyle/>
          <a:p>
            <a:r>
              <a:rPr lang="ja-JP" altLang="en-US" sz="2925" dirty="0">
                <a:latin typeface="+mn-ea"/>
              </a:rPr>
              <a:t>盛岡市保健所　健康増進課</a:t>
            </a:r>
            <a:endParaRPr lang="en-US" altLang="ja-JP" sz="2925" dirty="0">
              <a:latin typeface="+mn-ea"/>
            </a:endParaRPr>
          </a:p>
          <a:p>
            <a:r>
              <a:rPr lang="ja-JP" altLang="en-US" sz="2925" dirty="0">
                <a:latin typeface="+mn-ea"/>
              </a:rPr>
              <a:t>（令和４年８月）</a:t>
            </a:r>
          </a:p>
        </p:txBody>
      </p:sp>
    </p:spTree>
    <p:extLst>
      <p:ext uri="{BB962C8B-B14F-4D97-AF65-F5344CB8AC3E}">
        <p14:creationId xmlns:p14="http://schemas.microsoft.com/office/powerpoint/2010/main" val="67796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04015DA-7102-AD0B-39ED-E197DC10EB00}"/>
              </a:ext>
            </a:extLst>
          </p:cNvPr>
          <p:cNvSpPr txBox="1">
            <a:spLocks/>
          </p:cNvSpPr>
          <p:nvPr/>
        </p:nvSpPr>
        <p:spPr>
          <a:xfrm>
            <a:off x="169332" y="1138761"/>
            <a:ext cx="9736668" cy="4838705"/>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mn-ea"/>
              </a:rPr>
              <a:t>目的　　多数の者が利用する施設の受動喫煙防止対策の実態を把握</a:t>
            </a:r>
            <a:endParaRPr lang="en-US" altLang="ja-JP" sz="2400" dirty="0">
              <a:latin typeface="+mn-ea"/>
            </a:endParaRPr>
          </a:p>
          <a:p>
            <a:pPr marL="0" indent="0">
              <a:buFont typeface="Arial" panose="020B0604020202020204" pitchFamily="34" charset="0"/>
              <a:buNone/>
            </a:pPr>
            <a:r>
              <a:rPr lang="ja-JP" altLang="en-US" sz="2400" dirty="0">
                <a:latin typeface="+mn-ea"/>
              </a:rPr>
              <a:t>　　　　することで、今後の対策を検討・推進する</a:t>
            </a:r>
            <a:endParaRPr lang="en-US" altLang="ja-JP" sz="2400" dirty="0">
              <a:latin typeface="+mn-ea"/>
            </a:endParaRPr>
          </a:p>
          <a:p>
            <a:pPr marL="0" indent="0">
              <a:buFont typeface="Arial" panose="020B0604020202020204" pitchFamily="34" charset="0"/>
              <a:buNone/>
            </a:pPr>
            <a:endParaRPr lang="en-US" altLang="ja-JP" sz="2400" dirty="0">
              <a:latin typeface="+mn-ea"/>
            </a:endParaRPr>
          </a:p>
          <a:p>
            <a:pPr marL="0" indent="0">
              <a:buFont typeface="Arial" panose="020B0604020202020204" pitchFamily="34" charset="0"/>
              <a:buNone/>
            </a:pPr>
            <a:r>
              <a:rPr lang="ja-JP" altLang="en-US" sz="2400" dirty="0">
                <a:latin typeface="+mn-ea"/>
              </a:rPr>
              <a:t>対象　　盛岡商工会議所の会員　　</a:t>
            </a:r>
            <a:r>
              <a:rPr lang="en-US" altLang="ja-JP" sz="2400" dirty="0">
                <a:latin typeface="+mn-ea"/>
              </a:rPr>
              <a:t>3,747</a:t>
            </a:r>
            <a:r>
              <a:rPr lang="ja-JP" altLang="en-US" sz="2400" dirty="0">
                <a:latin typeface="+mn-ea"/>
              </a:rPr>
              <a:t>社</a:t>
            </a:r>
            <a:endParaRPr lang="en-US" altLang="ja-JP" sz="2400" dirty="0">
              <a:latin typeface="+mn-ea"/>
            </a:endParaRPr>
          </a:p>
          <a:p>
            <a:pPr marL="0" indent="0">
              <a:buFont typeface="Arial" panose="020B0604020202020204" pitchFamily="34" charset="0"/>
              <a:buNone/>
            </a:pPr>
            <a:endParaRPr lang="en-US" altLang="ja-JP" sz="2400" dirty="0">
              <a:latin typeface="+mn-ea"/>
            </a:endParaRPr>
          </a:p>
          <a:p>
            <a:pPr marL="0" indent="0">
              <a:buFont typeface="Arial" panose="020B0604020202020204" pitchFamily="34" charset="0"/>
              <a:buNone/>
            </a:pPr>
            <a:r>
              <a:rPr lang="ja-JP" altLang="en-US" sz="2400" dirty="0">
                <a:latin typeface="+mn-ea"/>
              </a:rPr>
              <a:t>期間　　令和４年７月１日（金）から７月</a:t>
            </a:r>
            <a:r>
              <a:rPr lang="en-US" altLang="ja-JP" sz="2400" dirty="0">
                <a:latin typeface="+mn-ea"/>
              </a:rPr>
              <a:t>29</a:t>
            </a:r>
            <a:r>
              <a:rPr lang="ja-JP" altLang="en-US" sz="2400" dirty="0">
                <a:latin typeface="+mn-ea"/>
              </a:rPr>
              <a:t>日（金）まで</a:t>
            </a:r>
            <a:endParaRPr lang="en-US" altLang="ja-JP" sz="2400" dirty="0">
              <a:latin typeface="+mn-ea"/>
            </a:endParaRPr>
          </a:p>
          <a:p>
            <a:pPr marL="0" indent="0">
              <a:buFont typeface="Arial" panose="020B0604020202020204" pitchFamily="34" charset="0"/>
              <a:buNone/>
            </a:pPr>
            <a:endParaRPr lang="en-US" altLang="ja-JP" sz="2400" dirty="0">
              <a:latin typeface="+mn-ea"/>
            </a:endParaRPr>
          </a:p>
          <a:p>
            <a:pPr marL="0" indent="0">
              <a:buFont typeface="Arial" panose="020B0604020202020204" pitchFamily="34" charset="0"/>
              <a:buNone/>
            </a:pPr>
            <a:r>
              <a:rPr lang="ja-JP" altLang="en-US" sz="2400" dirty="0">
                <a:latin typeface="+mn-ea"/>
              </a:rPr>
              <a:t>方法　　調査票を送付、専用回答フォームまたは</a:t>
            </a:r>
            <a:r>
              <a:rPr lang="en-US" altLang="ja-JP" sz="2400" dirty="0">
                <a:latin typeface="+mn-ea"/>
              </a:rPr>
              <a:t>FAX</a:t>
            </a:r>
            <a:r>
              <a:rPr lang="ja-JP" altLang="en-US" sz="2400" dirty="0">
                <a:latin typeface="+mn-ea"/>
              </a:rPr>
              <a:t>による回答</a:t>
            </a:r>
            <a:endParaRPr lang="en-US" altLang="ja-JP" sz="2400" dirty="0">
              <a:latin typeface="+mn-ea"/>
            </a:endParaRPr>
          </a:p>
          <a:p>
            <a:pPr marL="0" indent="0">
              <a:buFont typeface="Arial" panose="020B0604020202020204" pitchFamily="34" charset="0"/>
              <a:buNone/>
            </a:pPr>
            <a:r>
              <a:rPr lang="ja-JP" altLang="en-US" sz="2400" dirty="0">
                <a:latin typeface="+mn-ea"/>
              </a:rPr>
              <a:t>　　　　</a:t>
            </a:r>
            <a:r>
              <a:rPr lang="ja-JP" altLang="en-US" sz="1800" dirty="0">
                <a:latin typeface="+mn-ea"/>
              </a:rPr>
              <a:t>（商工会議所の機関誌「</a:t>
            </a:r>
            <a:r>
              <a:rPr lang="en-US" altLang="ja-JP" sz="1800" dirty="0">
                <a:latin typeface="+mn-ea"/>
              </a:rPr>
              <a:t>Sansa</a:t>
            </a:r>
            <a:r>
              <a:rPr lang="ja-JP" altLang="en-US" sz="1800" dirty="0">
                <a:latin typeface="+mn-ea"/>
              </a:rPr>
              <a:t>」に調査票を織り込んで発送）</a:t>
            </a:r>
            <a:endParaRPr lang="en-US" altLang="ja-JP" sz="1800" dirty="0">
              <a:latin typeface="+mn-ea"/>
            </a:endParaRPr>
          </a:p>
        </p:txBody>
      </p:sp>
      <p:sp>
        <p:nvSpPr>
          <p:cNvPr id="3" name="字幕 2">
            <a:extLst>
              <a:ext uri="{FF2B5EF4-FFF2-40B4-BE49-F238E27FC236}">
                <a16:creationId xmlns:a16="http://schemas.microsoft.com/office/drawing/2014/main" id="{D12351E0-642B-27F2-8B40-1FEC09265CBA}"/>
              </a:ext>
            </a:extLst>
          </p:cNvPr>
          <p:cNvSpPr txBox="1">
            <a:spLocks/>
          </p:cNvSpPr>
          <p:nvPr/>
        </p:nvSpPr>
        <p:spPr>
          <a:xfrm>
            <a:off x="482600" y="321734"/>
            <a:ext cx="2015068"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調査の概要</a:t>
            </a:r>
          </a:p>
        </p:txBody>
      </p:sp>
      <p:sp>
        <p:nvSpPr>
          <p:cNvPr id="5" name="正方形/長方形 4">
            <a:extLst>
              <a:ext uri="{FF2B5EF4-FFF2-40B4-BE49-F238E27FC236}">
                <a16:creationId xmlns:a16="http://schemas.microsoft.com/office/drawing/2014/main" id="{F5DD9A0D-3236-5F23-C9DC-5CC63C3BEAC7}"/>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763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4FD55217-D316-D8DF-7912-47899A09E1C1}"/>
              </a:ext>
            </a:extLst>
          </p:cNvPr>
          <p:cNvGrpSpPr/>
          <p:nvPr/>
        </p:nvGrpSpPr>
        <p:grpSpPr>
          <a:xfrm>
            <a:off x="-735548" y="602701"/>
            <a:ext cx="6069549" cy="3987812"/>
            <a:chOff x="-422282" y="990588"/>
            <a:chExt cx="6832600" cy="5274732"/>
          </a:xfrm>
        </p:grpSpPr>
        <p:graphicFrame>
          <p:nvGraphicFramePr>
            <p:cNvPr id="19" name="グラフ 18">
              <a:extLst>
                <a:ext uri="{FF2B5EF4-FFF2-40B4-BE49-F238E27FC236}">
                  <a16:creationId xmlns:a16="http://schemas.microsoft.com/office/drawing/2014/main" id="{E6FB654E-4393-B50A-9E09-A5ABCF31B137}"/>
                </a:ext>
              </a:extLst>
            </p:cNvPr>
            <p:cNvGraphicFramePr/>
            <p:nvPr>
              <p:extLst>
                <p:ext uri="{D42A27DB-BD31-4B8C-83A1-F6EECF244321}">
                  <p14:modId xmlns:p14="http://schemas.microsoft.com/office/powerpoint/2010/main" val="2887881789"/>
                </p:ext>
              </p:extLst>
            </p:nvPr>
          </p:nvGraphicFramePr>
          <p:xfrm>
            <a:off x="-422282" y="990588"/>
            <a:ext cx="6832600" cy="52747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BA0F25FC-9563-28FC-5C6A-3A1CAEDF4141}"/>
                </a:ext>
              </a:extLst>
            </p:cNvPr>
            <p:cNvGraphicFramePr/>
            <p:nvPr>
              <p:extLst>
                <p:ext uri="{D42A27DB-BD31-4B8C-83A1-F6EECF244321}">
                  <p14:modId xmlns:p14="http://schemas.microsoft.com/office/powerpoint/2010/main" val="4111622579"/>
                </p:ext>
              </p:extLst>
            </p:nvPr>
          </p:nvGraphicFramePr>
          <p:xfrm>
            <a:off x="983186" y="1670046"/>
            <a:ext cx="4021664" cy="3915817"/>
          </p:xfrm>
          <a:graphic>
            <a:graphicData uri="http://schemas.openxmlformats.org/drawingml/2006/chart">
              <c:chart xmlns:c="http://schemas.openxmlformats.org/drawingml/2006/chart" xmlns:r="http://schemas.openxmlformats.org/officeDocument/2006/relationships" r:id="rId4"/>
            </a:graphicData>
          </a:graphic>
        </p:graphicFrame>
      </p:grpSp>
      <p:sp>
        <p:nvSpPr>
          <p:cNvPr id="20" name="楕円 19">
            <a:extLst>
              <a:ext uri="{FF2B5EF4-FFF2-40B4-BE49-F238E27FC236}">
                <a16:creationId xmlns:a16="http://schemas.microsoft.com/office/drawing/2014/main" id="{CFAF04D4-E439-B1BD-997B-3A4C730DB435}"/>
              </a:ext>
            </a:extLst>
          </p:cNvPr>
          <p:cNvSpPr/>
          <p:nvPr/>
        </p:nvSpPr>
        <p:spPr>
          <a:xfrm>
            <a:off x="276550" y="4781736"/>
            <a:ext cx="356989" cy="356989"/>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字幕 2">
            <a:extLst>
              <a:ext uri="{FF2B5EF4-FFF2-40B4-BE49-F238E27FC236}">
                <a16:creationId xmlns:a16="http://schemas.microsoft.com/office/drawing/2014/main" id="{8A90D443-4F84-D7CA-2895-42DA1AE9C944}"/>
              </a:ext>
            </a:extLst>
          </p:cNvPr>
          <p:cNvSpPr txBox="1">
            <a:spLocks/>
          </p:cNvSpPr>
          <p:nvPr/>
        </p:nvSpPr>
        <p:spPr>
          <a:xfrm>
            <a:off x="148163" y="4741858"/>
            <a:ext cx="2214038"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調査対象</a:t>
            </a:r>
          </a:p>
        </p:txBody>
      </p:sp>
      <p:sp>
        <p:nvSpPr>
          <p:cNvPr id="22" name="楕円 21">
            <a:extLst>
              <a:ext uri="{FF2B5EF4-FFF2-40B4-BE49-F238E27FC236}">
                <a16:creationId xmlns:a16="http://schemas.microsoft.com/office/drawing/2014/main" id="{659C04DC-1EAE-8200-FEA8-B29DF96C3DA2}"/>
              </a:ext>
            </a:extLst>
          </p:cNvPr>
          <p:cNvSpPr/>
          <p:nvPr/>
        </p:nvSpPr>
        <p:spPr>
          <a:xfrm>
            <a:off x="3347034" y="4787560"/>
            <a:ext cx="356989" cy="356989"/>
          </a:xfrm>
          <a:prstGeom prst="ellips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字幕 2">
            <a:extLst>
              <a:ext uri="{FF2B5EF4-FFF2-40B4-BE49-F238E27FC236}">
                <a16:creationId xmlns:a16="http://schemas.microsoft.com/office/drawing/2014/main" id="{4E3F59E3-5356-3C1F-28CF-113BDC9C6A90}"/>
              </a:ext>
            </a:extLst>
          </p:cNvPr>
          <p:cNvSpPr txBox="1">
            <a:spLocks/>
          </p:cNvSpPr>
          <p:nvPr/>
        </p:nvSpPr>
        <p:spPr>
          <a:xfrm>
            <a:off x="3218648" y="4753617"/>
            <a:ext cx="2214038"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有効回答</a:t>
            </a:r>
          </a:p>
        </p:txBody>
      </p:sp>
      <p:sp>
        <p:nvSpPr>
          <p:cNvPr id="24" name="楕円 23">
            <a:extLst>
              <a:ext uri="{FF2B5EF4-FFF2-40B4-BE49-F238E27FC236}">
                <a16:creationId xmlns:a16="http://schemas.microsoft.com/office/drawing/2014/main" id="{EE712915-3DF5-59C9-65FA-C61DB1668C1D}"/>
              </a:ext>
            </a:extLst>
          </p:cNvPr>
          <p:cNvSpPr/>
          <p:nvPr/>
        </p:nvSpPr>
        <p:spPr>
          <a:xfrm>
            <a:off x="1936148" y="4781373"/>
            <a:ext cx="356989" cy="356989"/>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 name="字幕 2">
            <a:extLst>
              <a:ext uri="{FF2B5EF4-FFF2-40B4-BE49-F238E27FC236}">
                <a16:creationId xmlns:a16="http://schemas.microsoft.com/office/drawing/2014/main" id="{B8DD531C-6424-8FDE-DABA-59E293E26C4E}"/>
              </a:ext>
            </a:extLst>
          </p:cNvPr>
          <p:cNvSpPr txBox="1">
            <a:spLocks/>
          </p:cNvSpPr>
          <p:nvPr/>
        </p:nvSpPr>
        <p:spPr>
          <a:xfrm>
            <a:off x="1818872" y="4755962"/>
            <a:ext cx="1943105"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無回答</a:t>
            </a:r>
          </a:p>
        </p:txBody>
      </p:sp>
      <p:sp>
        <p:nvSpPr>
          <p:cNvPr id="27" name="字幕 2">
            <a:extLst>
              <a:ext uri="{FF2B5EF4-FFF2-40B4-BE49-F238E27FC236}">
                <a16:creationId xmlns:a16="http://schemas.microsoft.com/office/drawing/2014/main" id="{EFD2D5E4-3470-885E-E5EF-B92F6E863EC8}"/>
              </a:ext>
            </a:extLst>
          </p:cNvPr>
          <p:cNvSpPr txBox="1">
            <a:spLocks/>
          </p:cNvSpPr>
          <p:nvPr/>
        </p:nvSpPr>
        <p:spPr>
          <a:xfrm>
            <a:off x="63495" y="5319898"/>
            <a:ext cx="5194305" cy="84343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latin typeface="+mn-ea"/>
              </a:rPr>
              <a:t>回収率＝（有効回答</a:t>
            </a:r>
            <a:r>
              <a:rPr lang="en-US" altLang="ja-JP" sz="1800" dirty="0">
                <a:latin typeface="+mn-ea"/>
              </a:rPr>
              <a:t>/</a:t>
            </a:r>
            <a:r>
              <a:rPr lang="ja-JP" altLang="en-US" sz="1800" dirty="0">
                <a:latin typeface="+mn-ea"/>
              </a:rPr>
              <a:t>調査対象）*</a:t>
            </a:r>
            <a:r>
              <a:rPr lang="en-US" altLang="ja-JP" sz="1800" dirty="0">
                <a:latin typeface="+mn-ea"/>
              </a:rPr>
              <a:t>100</a:t>
            </a:r>
            <a:r>
              <a:rPr lang="ja-JP" altLang="en-US" sz="1800" dirty="0">
                <a:latin typeface="+mn-ea"/>
              </a:rPr>
              <a:t>＝</a:t>
            </a:r>
            <a:r>
              <a:rPr lang="en-US" altLang="ja-JP" sz="2000" u="sng" dirty="0">
                <a:latin typeface="+mn-ea"/>
              </a:rPr>
              <a:t>10.1</a:t>
            </a:r>
            <a:r>
              <a:rPr lang="ja-JP" altLang="en-US" sz="2000" u="sng" dirty="0">
                <a:latin typeface="+mn-ea"/>
              </a:rPr>
              <a:t>％</a:t>
            </a:r>
            <a:endParaRPr lang="ja-JP" altLang="en-US" sz="1800" u="sng" dirty="0">
              <a:latin typeface="+mn-ea"/>
            </a:endParaRPr>
          </a:p>
        </p:txBody>
      </p:sp>
      <p:sp>
        <p:nvSpPr>
          <p:cNvPr id="2" name="字幕 2">
            <a:extLst>
              <a:ext uri="{FF2B5EF4-FFF2-40B4-BE49-F238E27FC236}">
                <a16:creationId xmlns:a16="http://schemas.microsoft.com/office/drawing/2014/main" id="{8DD8CCAB-C74C-9657-1951-62EC88086D3D}"/>
              </a:ext>
            </a:extLst>
          </p:cNvPr>
          <p:cNvSpPr txBox="1">
            <a:spLocks/>
          </p:cNvSpPr>
          <p:nvPr/>
        </p:nvSpPr>
        <p:spPr>
          <a:xfrm>
            <a:off x="389799" y="345033"/>
            <a:ext cx="3453056"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回収率（単純集計）</a:t>
            </a:r>
          </a:p>
        </p:txBody>
      </p:sp>
      <p:sp>
        <p:nvSpPr>
          <p:cNvPr id="4" name="正方形/長方形 3">
            <a:extLst>
              <a:ext uri="{FF2B5EF4-FFF2-40B4-BE49-F238E27FC236}">
                <a16:creationId xmlns:a16="http://schemas.microsoft.com/office/drawing/2014/main" id="{6F42FF67-8F91-0A2D-160D-FF26329E7CC3}"/>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8CE8E6F3-0A8E-4504-B6E0-885053149360}"/>
              </a:ext>
            </a:extLst>
          </p:cNvPr>
          <p:cNvGrpSpPr/>
          <p:nvPr/>
        </p:nvGrpSpPr>
        <p:grpSpPr>
          <a:xfrm>
            <a:off x="6289133" y="1587720"/>
            <a:ext cx="2784973" cy="3358952"/>
            <a:chOff x="4623362" y="564331"/>
            <a:chExt cx="2132467" cy="3029277"/>
          </a:xfrm>
          <a:solidFill>
            <a:schemeClr val="bg1">
              <a:lumMod val="85000"/>
            </a:schemeClr>
          </a:solidFill>
        </p:grpSpPr>
        <p:pic>
          <p:nvPicPr>
            <p:cNvPr id="6" name="図 5" descr="グラフィカル ユーザー インターフェイス, テキスト, アプリケーション&#10;&#10;自動的に生成された説明">
              <a:extLst>
                <a:ext uri="{FF2B5EF4-FFF2-40B4-BE49-F238E27FC236}">
                  <a16:creationId xmlns:a16="http://schemas.microsoft.com/office/drawing/2014/main" id="{5373FB4D-35E1-EC93-C578-DBC28048864D}"/>
                </a:ext>
              </a:extLst>
            </p:cNvPr>
            <p:cNvPicPr>
              <a:picLocks noChangeAspect="1"/>
            </p:cNvPicPr>
            <p:nvPr/>
          </p:nvPicPr>
          <p:blipFill rotWithShape="1">
            <a:blip r:embed="rId5">
              <a:extLst>
                <a:ext uri="{28A0092B-C50C-407E-A947-70E740481C1C}">
                  <a14:useLocalDpi xmlns:a14="http://schemas.microsoft.com/office/drawing/2010/main" val="0"/>
                </a:ext>
              </a:extLst>
            </a:blip>
            <a:srcRect r="56312"/>
            <a:stretch/>
          </p:blipFill>
          <p:spPr>
            <a:xfrm>
              <a:off x="4623362" y="564331"/>
              <a:ext cx="1904438" cy="3029277"/>
            </a:xfrm>
            <a:prstGeom prst="rect">
              <a:avLst/>
            </a:prstGeom>
            <a:grpFill/>
          </p:spPr>
        </p:pic>
        <p:pic>
          <p:nvPicPr>
            <p:cNvPr id="7" name="図 6" descr="グラフィカル ユーザー インターフェイス, テキスト, アプリケーション&#10;&#10;自動的に生成された説明">
              <a:extLst>
                <a:ext uri="{FF2B5EF4-FFF2-40B4-BE49-F238E27FC236}">
                  <a16:creationId xmlns:a16="http://schemas.microsoft.com/office/drawing/2014/main" id="{DC6A78B4-0349-D347-AFB6-A8732908B51A}"/>
                </a:ext>
              </a:extLst>
            </p:cNvPr>
            <p:cNvPicPr>
              <a:picLocks noChangeAspect="1"/>
            </p:cNvPicPr>
            <p:nvPr/>
          </p:nvPicPr>
          <p:blipFill rotWithShape="1">
            <a:blip r:embed="rId5">
              <a:extLst>
                <a:ext uri="{28A0092B-C50C-407E-A947-70E740481C1C}">
                  <a14:useLocalDpi xmlns:a14="http://schemas.microsoft.com/office/drawing/2010/main" val="0"/>
                </a:ext>
              </a:extLst>
            </a:blip>
            <a:srcRect l="94769"/>
            <a:stretch/>
          </p:blipFill>
          <p:spPr>
            <a:xfrm>
              <a:off x="6527801" y="564331"/>
              <a:ext cx="228028" cy="3029277"/>
            </a:xfrm>
            <a:prstGeom prst="rect">
              <a:avLst/>
            </a:prstGeom>
            <a:grpFill/>
          </p:spPr>
        </p:pic>
      </p:grpSp>
      <p:sp>
        <p:nvSpPr>
          <p:cNvPr id="9" name="字幕 2">
            <a:extLst>
              <a:ext uri="{FF2B5EF4-FFF2-40B4-BE49-F238E27FC236}">
                <a16:creationId xmlns:a16="http://schemas.microsoft.com/office/drawing/2014/main" id="{0FFAF3C7-5106-76BA-422A-9D21D644C2C1}"/>
              </a:ext>
            </a:extLst>
          </p:cNvPr>
          <p:cNvSpPr txBox="1">
            <a:spLocks/>
          </p:cNvSpPr>
          <p:nvPr/>
        </p:nvSpPr>
        <p:spPr>
          <a:xfrm>
            <a:off x="5782620" y="999120"/>
            <a:ext cx="3610420"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dirty="0"/>
              <a:t>（補足）必要サンプル数について</a:t>
            </a:r>
            <a:endParaRPr lang="en-US" altLang="ja-JP" sz="1400" dirty="0"/>
          </a:p>
        </p:txBody>
      </p:sp>
      <p:sp>
        <p:nvSpPr>
          <p:cNvPr id="10" name="字幕 2">
            <a:extLst>
              <a:ext uri="{FF2B5EF4-FFF2-40B4-BE49-F238E27FC236}">
                <a16:creationId xmlns:a16="http://schemas.microsoft.com/office/drawing/2014/main" id="{043AF4EB-16A2-B673-6EC3-8CB186DB0D42}"/>
              </a:ext>
            </a:extLst>
          </p:cNvPr>
          <p:cNvSpPr txBox="1">
            <a:spLocks/>
          </p:cNvSpPr>
          <p:nvPr/>
        </p:nvSpPr>
        <p:spPr>
          <a:xfrm>
            <a:off x="6289133" y="5133285"/>
            <a:ext cx="3103907" cy="84343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700" dirty="0">
                <a:latin typeface="Meiryo UI" panose="020B0604030504040204" pitchFamily="50" charset="-128"/>
                <a:ea typeface="Meiryo UI" panose="020B0604030504040204" pitchFamily="50" charset="-128"/>
              </a:rPr>
              <a:t>（引用元）</a:t>
            </a:r>
            <a:endParaRPr lang="en-US" altLang="ja-JP" sz="700" dirty="0">
              <a:latin typeface="Meiryo UI" panose="020B0604030504040204" pitchFamily="50" charset="-128"/>
              <a:ea typeface="Meiryo UI" panose="020B0604030504040204" pitchFamily="50" charset="-128"/>
            </a:endParaRPr>
          </a:p>
          <a:p>
            <a:pPr marL="0" indent="0">
              <a:buNone/>
            </a:pPr>
            <a:r>
              <a:rPr lang="ja-JP" altLang="en-US" sz="700" dirty="0">
                <a:latin typeface="Meiryo UI" panose="020B0604030504040204" pitchFamily="50" charset="-128"/>
                <a:ea typeface="Meiryo UI" panose="020B0604030504040204" pitchFamily="50" charset="-128"/>
              </a:rPr>
              <a:t>データサイエンス情報局　</a:t>
            </a:r>
            <a:r>
              <a:rPr lang="ja-JP" altLang="en-US" sz="700" b="0" i="0" dirty="0">
                <a:solidFill>
                  <a:srgbClr val="212529"/>
                </a:solidFill>
                <a:effectLst/>
                <a:latin typeface="Meiryo UI" panose="020B0604030504040204" pitchFamily="50" charset="-128"/>
                <a:ea typeface="Meiryo UI" panose="020B0604030504040204" pitchFamily="50" charset="-128"/>
              </a:rPr>
              <a:t>「アンケート調査の必要サンプル数計算ツール」より</a:t>
            </a:r>
            <a:endParaRPr lang="en-US" altLang="ja-JP" sz="700" dirty="0">
              <a:latin typeface="Meiryo UI" panose="020B0604030504040204" pitchFamily="50" charset="-128"/>
              <a:ea typeface="Meiryo UI" panose="020B0604030504040204" pitchFamily="50" charset="-128"/>
            </a:endParaRPr>
          </a:p>
          <a:p>
            <a:pPr marL="0" indent="0">
              <a:buNone/>
            </a:pPr>
            <a:r>
              <a:rPr lang="ja-JP" altLang="en-US" sz="700" dirty="0">
                <a:latin typeface="Meiryo UI" panose="020B0604030504040204" pitchFamily="50" charset="-128"/>
                <a:ea typeface="Meiryo UI" panose="020B0604030504040204" pitchFamily="50" charset="-128"/>
                <a:hlinkClick r:id="rId6"/>
              </a:rPr>
              <a:t>“</a:t>
            </a:r>
            <a:r>
              <a:rPr lang="en-US" altLang="ja-JP" sz="700" dirty="0">
                <a:latin typeface="Meiryo UI" panose="020B0604030504040204" pitchFamily="50" charset="-128"/>
                <a:ea typeface="Meiryo UI" panose="020B0604030504040204" pitchFamily="50" charset="-128"/>
                <a:hlinkClick r:id="rId6"/>
              </a:rPr>
              <a:t>https://analysis-navi.com/?p=641</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0A9B2E08-7916-9856-8D04-A5AE44F188FC}"/>
              </a:ext>
            </a:extLst>
          </p:cNvPr>
          <p:cNvCxnSpPr>
            <a:cxnSpLocks/>
          </p:cNvCxnSpPr>
          <p:nvPr/>
        </p:nvCxnSpPr>
        <p:spPr>
          <a:xfrm>
            <a:off x="5722456" y="720000"/>
            <a:ext cx="0" cy="544333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46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3137E32E-62C9-4B97-3AB4-9021B5A11354}"/>
              </a:ext>
            </a:extLst>
          </p:cNvPr>
          <p:cNvGraphicFramePr>
            <a:graphicFrameLocks/>
          </p:cNvGraphicFramePr>
          <p:nvPr>
            <p:extLst>
              <p:ext uri="{D42A27DB-BD31-4B8C-83A1-F6EECF244321}">
                <p14:modId xmlns:p14="http://schemas.microsoft.com/office/powerpoint/2010/main" val="1849843522"/>
              </p:ext>
            </p:extLst>
          </p:nvPr>
        </p:nvGraphicFramePr>
        <p:xfrm>
          <a:off x="4953000" y="1632084"/>
          <a:ext cx="4648929" cy="4547309"/>
        </p:xfrm>
        <a:graphic>
          <a:graphicData uri="http://schemas.openxmlformats.org/drawingml/2006/chart">
            <c:chart xmlns:c="http://schemas.openxmlformats.org/drawingml/2006/chart" xmlns:r="http://schemas.openxmlformats.org/officeDocument/2006/relationships" r:id="rId3"/>
          </a:graphicData>
        </a:graphic>
      </p:graphicFrame>
      <p:sp>
        <p:nvSpPr>
          <p:cNvPr id="4" name="字幕 2">
            <a:extLst>
              <a:ext uri="{FF2B5EF4-FFF2-40B4-BE49-F238E27FC236}">
                <a16:creationId xmlns:a16="http://schemas.microsoft.com/office/drawing/2014/main" id="{BD563BB1-BE7C-80A6-4965-7B3AEDD9D7F5}"/>
              </a:ext>
            </a:extLst>
          </p:cNvPr>
          <p:cNvSpPr txBox="1">
            <a:spLocks/>
          </p:cNvSpPr>
          <p:nvPr/>
        </p:nvSpPr>
        <p:spPr>
          <a:xfrm>
            <a:off x="2108999" y="917679"/>
            <a:ext cx="1937273" cy="852876"/>
          </a:xfrm>
          <a:prstGeom prst="rect">
            <a:avLst/>
          </a:prstGeom>
        </p:spPr>
        <p:txBody>
          <a:bodyPr vert="horz" lIns="74295" tIns="37148" rIns="74295" bIns="37148"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925" dirty="0"/>
              <a:t>業種</a:t>
            </a:r>
          </a:p>
        </p:txBody>
      </p:sp>
      <p:sp>
        <p:nvSpPr>
          <p:cNvPr id="5" name="字幕 2">
            <a:extLst>
              <a:ext uri="{FF2B5EF4-FFF2-40B4-BE49-F238E27FC236}">
                <a16:creationId xmlns:a16="http://schemas.microsoft.com/office/drawing/2014/main" id="{B8B43122-3F5B-73B6-2749-FB51CA0B1432}"/>
              </a:ext>
            </a:extLst>
          </p:cNvPr>
          <p:cNvSpPr txBox="1">
            <a:spLocks/>
          </p:cNvSpPr>
          <p:nvPr/>
        </p:nvSpPr>
        <p:spPr>
          <a:xfrm>
            <a:off x="6300000" y="917679"/>
            <a:ext cx="1937273" cy="852876"/>
          </a:xfrm>
          <a:prstGeom prst="rect">
            <a:avLst/>
          </a:prstGeom>
        </p:spPr>
        <p:txBody>
          <a:bodyPr vert="horz" lIns="74295" tIns="37148" rIns="74295" bIns="37148"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925" dirty="0"/>
              <a:t>従業員数</a:t>
            </a:r>
          </a:p>
        </p:txBody>
      </p:sp>
      <p:sp>
        <p:nvSpPr>
          <p:cNvPr id="2" name="字幕 2">
            <a:extLst>
              <a:ext uri="{FF2B5EF4-FFF2-40B4-BE49-F238E27FC236}">
                <a16:creationId xmlns:a16="http://schemas.microsoft.com/office/drawing/2014/main" id="{B9BBD958-1049-A667-1266-3FE05F8ABF9F}"/>
              </a:ext>
            </a:extLst>
          </p:cNvPr>
          <p:cNvSpPr txBox="1">
            <a:spLocks/>
          </p:cNvSpPr>
          <p:nvPr/>
        </p:nvSpPr>
        <p:spPr>
          <a:xfrm>
            <a:off x="406734" y="337715"/>
            <a:ext cx="4317667"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回答者の属性（単純集計）</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グラフ 8">
            <a:extLst>
              <a:ext uri="{FF2B5EF4-FFF2-40B4-BE49-F238E27FC236}">
                <a16:creationId xmlns:a16="http://schemas.microsoft.com/office/drawing/2014/main" id="{3B2BAF08-3E42-4202-AA94-C1A1D70305FD}"/>
              </a:ext>
            </a:extLst>
          </p:cNvPr>
          <p:cNvGraphicFramePr>
            <a:graphicFrameLocks/>
          </p:cNvGraphicFramePr>
          <p:nvPr>
            <p:extLst>
              <p:ext uri="{D42A27DB-BD31-4B8C-83A1-F6EECF244321}">
                <p14:modId xmlns:p14="http://schemas.microsoft.com/office/powerpoint/2010/main" val="793324098"/>
              </p:ext>
            </p:extLst>
          </p:nvPr>
        </p:nvGraphicFramePr>
        <p:xfrm>
          <a:off x="0" y="1855225"/>
          <a:ext cx="5901267" cy="41010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76174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566" y="228268"/>
            <a:ext cx="7061200" cy="72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回答者の属性（クロス集計：業種と従業員数）</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グラフ 5">
            <a:extLst>
              <a:ext uri="{FF2B5EF4-FFF2-40B4-BE49-F238E27FC236}">
                <a16:creationId xmlns:a16="http://schemas.microsoft.com/office/drawing/2014/main" id="{1A797793-0952-A358-365E-2CA0984B8A70}"/>
              </a:ext>
            </a:extLst>
          </p:cNvPr>
          <p:cNvGraphicFramePr>
            <a:graphicFrameLocks/>
          </p:cNvGraphicFramePr>
          <p:nvPr>
            <p:extLst>
              <p:ext uri="{D42A27DB-BD31-4B8C-83A1-F6EECF244321}">
                <p14:modId xmlns:p14="http://schemas.microsoft.com/office/powerpoint/2010/main" val="2034800415"/>
              </p:ext>
            </p:extLst>
          </p:nvPr>
        </p:nvGraphicFramePr>
        <p:xfrm>
          <a:off x="415033" y="922867"/>
          <a:ext cx="9075933" cy="5080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直線コネクタ 9">
            <a:extLst>
              <a:ext uri="{FF2B5EF4-FFF2-40B4-BE49-F238E27FC236}">
                <a16:creationId xmlns:a16="http://schemas.microsoft.com/office/drawing/2014/main" id="{83E738A5-3D3E-F211-625A-185165F33140}"/>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字幕 2">
            <a:extLst>
              <a:ext uri="{FF2B5EF4-FFF2-40B4-BE49-F238E27FC236}">
                <a16:creationId xmlns:a16="http://schemas.microsoft.com/office/drawing/2014/main" id="{82214E42-34B2-04A6-8FEF-D6D6A89D737B}"/>
              </a:ext>
            </a:extLst>
          </p:cNvPr>
          <p:cNvSpPr txBox="1">
            <a:spLocks/>
          </p:cNvSpPr>
          <p:nvPr/>
        </p:nvSpPr>
        <p:spPr>
          <a:xfrm>
            <a:off x="558800" y="6172200"/>
            <a:ext cx="9347200"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盛岡商工会議所に所属している企業の多くは、従業員数が</a:t>
            </a:r>
            <a:r>
              <a:rPr lang="en-US" altLang="ja-JP" sz="1400" dirty="0"/>
              <a:t>10</a:t>
            </a:r>
            <a:r>
              <a:rPr lang="ja-JP" altLang="en-US" sz="1400" dirty="0"/>
              <a:t>人未満である。</a:t>
            </a:r>
            <a:endParaRPr lang="en-US" altLang="ja-JP" sz="1400" dirty="0"/>
          </a:p>
          <a:p>
            <a:pPr marL="0" indent="0">
              <a:buNone/>
            </a:pPr>
            <a:r>
              <a:rPr lang="ja-JP" altLang="en-US" sz="1400" dirty="0"/>
              <a:t>　　エネルギー、製造業、医療・福祉には</a:t>
            </a:r>
            <a:r>
              <a:rPr lang="en-US" altLang="ja-JP" sz="1400" dirty="0"/>
              <a:t>51</a:t>
            </a:r>
            <a:r>
              <a:rPr lang="ja-JP" altLang="en-US" sz="1400" dirty="0"/>
              <a:t>人以上の企業が比較的多い傾向にある。</a:t>
            </a:r>
            <a:endParaRPr lang="en-US" altLang="ja-JP" sz="1400" dirty="0"/>
          </a:p>
        </p:txBody>
      </p:sp>
      <p:pic>
        <p:nvPicPr>
          <p:cNvPr id="15" name="グラフィックス 14" descr="ライト: オン 単色塗りつぶし">
            <a:extLst>
              <a:ext uri="{FF2B5EF4-FFF2-40B4-BE49-F238E27FC236}">
                <a16:creationId xmlns:a16="http://schemas.microsoft.com/office/drawing/2014/main" id="{ABCDA01C-2653-D131-6D71-262E50066A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300" y="6205734"/>
            <a:ext cx="554400" cy="554400"/>
          </a:xfrm>
          <a:prstGeom prst="rect">
            <a:avLst/>
          </a:prstGeom>
        </p:spPr>
      </p:pic>
    </p:spTree>
    <p:extLst>
      <p:ext uri="{BB962C8B-B14F-4D97-AF65-F5344CB8AC3E}">
        <p14:creationId xmlns:p14="http://schemas.microsoft.com/office/powerpoint/2010/main" val="170572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91067" y="313266"/>
            <a:ext cx="6239933" cy="55033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喫煙状況について（クロス集計：業種別）</a:t>
            </a:r>
            <a:endParaRPr lang="en-US" altLang="ja-JP"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83E738A5-3D3E-F211-625A-185165F33140}"/>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字幕 2">
            <a:extLst>
              <a:ext uri="{FF2B5EF4-FFF2-40B4-BE49-F238E27FC236}">
                <a16:creationId xmlns:a16="http://schemas.microsoft.com/office/drawing/2014/main" id="{82214E42-34B2-04A6-8FEF-D6D6A89D737B}"/>
              </a:ext>
            </a:extLst>
          </p:cNvPr>
          <p:cNvSpPr txBox="1">
            <a:spLocks/>
          </p:cNvSpPr>
          <p:nvPr/>
        </p:nvSpPr>
        <p:spPr>
          <a:xfrm>
            <a:off x="558800" y="6172200"/>
            <a:ext cx="9347200" cy="685799"/>
          </a:xfrm>
          <a:prstGeom prst="rect">
            <a:avLst/>
          </a:prstGeom>
        </p:spPr>
        <p:txBody>
          <a:bodyPr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屋内喫煙可能（＝国の基準をクリアした喫煙室を整備済み）の企業は少なく、屋外のみ喫煙可能としている企業が多い傾向にある。</a:t>
            </a:r>
            <a:endParaRPr lang="en-US" altLang="ja-JP" sz="1400" dirty="0"/>
          </a:p>
          <a:p>
            <a:pPr marL="0" indent="0">
              <a:buNone/>
            </a:pPr>
            <a:r>
              <a:rPr lang="ja-JP" altLang="en-US" sz="1400" dirty="0"/>
              <a:t>　　法改正で第二種施設は原則屋内禁煙になったこと、屋外では“周囲の状況に配慮”すれば喫煙が可能であることが要因になっていると推察される。屋内外と</a:t>
            </a:r>
            <a:endParaRPr lang="en-US" altLang="ja-JP" sz="1400" dirty="0"/>
          </a:p>
          <a:p>
            <a:pPr marL="0" indent="0">
              <a:buNone/>
            </a:pPr>
            <a:r>
              <a:rPr lang="ja-JP" altLang="en-US" sz="1400" dirty="0"/>
              <a:t>　　も喫煙可能としている企業については、より詳しく実態を聞き取り、必要な指導助言につなげる必要がある。</a:t>
            </a:r>
            <a:endParaRPr lang="en-US" altLang="ja-JP" sz="1400" dirty="0"/>
          </a:p>
        </p:txBody>
      </p:sp>
      <p:pic>
        <p:nvPicPr>
          <p:cNvPr id="15" name="グラフィックス 14" descr="ライト: オン 単色塗りつぶし">
            <a:extLst>
              <a:ext uri="{FF2B5EF4-FFF2-40B4-BE49-F238E27FC236}">
                <a16:creationId xmlns:a16="http://schemas.microsoft.com/office/drawing/2014/main" id="{ABCDA01C-2653-D131-6D71-262E50066A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0" y="6205734"/>
            <a:ext cx="554400" cy="554400"/>
          </a:xfrm>
          <a:prstGeom prst="rect">
            <a:avLst/>
          </a:prstGeom>
        </p:spPr>
      </p:pic>
      <p:graphicFrame>
        <p:nvGraphicFramePr>
          <p:cNvPr id="3" name="グラフ 2">
            <a:extLst>
              <a:ext uri="{FF2B5EF4-FFF2-40B4-BE49-F238E27FC236}">
                <a16:creationId xmlns:a16="http://schemas.microsoft.com/office/drawing/2014/main" id="{EF744246-1CEC-4BAD-B936-4C97F071C491}"/>
              </a:ext>
            </a:extLst>
          </p:cNvPr>
          <p:cNvGraphicFramePr>
            <a:graphicFrameLocks/>
          </p:cNvGraphicFramePr>
          <p:nvPr>
            <p:extLst>
              <p:ext uri="{D42A27DB-BD31-4B8C-83A1-F6EECF244321}">
                <p14:modId xmlns:p14="http://schemas.microsoft.com/office/powerpoint/2010/main" val="4096299291"/>
              </p:ext>
            </p:extLst>
          </p:nvPr>
        </p:nvGraphicFramePr>
        <p:xfrm>
          <a:off x="482601" y="897134"/>
          <a:ext cx="8991600" cy="510573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1484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82600" y="313266"/>
            <a:ext cx="6866466" cy="55033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喫煙状況について（クロス集計：従業員数別）</a:t>
            </a:r>
            <a:endParaRPr lang="en-US" altLang="ja-JP"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83E738A5-3D3E-F211-625A-185165F33140}"/>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字幕 2">
            <a:extLst>
              <a:ext uri="{FF2B5EF4-FFF2-40B4-BE49-F238E27FC236}">
                <a16:creationId xmlns:a16="http://schemas.microsoft.com/office/drawing/2014/main" id="{82214E42-34B2-04A6-8FEF-D6D6A89D737B}"/>
              </a:ext>
            </a:extLst>
          </p:cNvPr>
          <p:cNvSpPr txBox="1">
            <a:spLocks/>
          </p:cNvSpPr>
          <p:nvPr/>
        </p:nvSpPr>
        <p:spPr>
          <a:xfrm>
            <a:off x="558800" y="6172200"/>
            <a:ext cx="9347200"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従業員数</a:t>
            </a:r>
            <a:r>
              <a:rPr lang="en-US" altLang="ja-JP" sz="1400" dirty="0"/>
              <a:t>101</a:t>
            </a:r>
            <a:r>
              <a:rPr lang="ja-JP" altLang="en-US" sz="1400" dirty="0"/>
              <a:t>人以上の企業は、敷地内禁煙及び屋内喫煙所を整備している割合が高い傾向にあるが、</a:t>
            </a:r>
            <a:r>
              <a:rPr lang="en-US" altLang="ja-JP" sz="1400" dirty="0"/>
              <a:t>100</a:t>
            </a:r>
            <a:r>
              <a:rPr lang="ja-JP" altLang="en-US" sz="1400" dirty="0"/>
              <a:t>人以下</a:t>
            </a:r>
            <a:endParaRPr lang="en-US" altLang="ja-JP" sz="1400" dirty="0"/>
          </a:p>
          <a:p>
            <a:pPr marL="0" indent="0">
              <a:buNone/>
            </a:pPr>
            <a:r>
              <a:rPr lang="ja-JP" altLang="en-US" sz="1400" dirty="0"/>
              <a:t>　　の企業は屋内喫煙所を整備している割合が低く、かつ、屋外のみ喫煙可能としている割合が高い傾向がある。</a:t>
            </a:r>
            <a:endParaRPr lang="en-US" altLang="ja-JP" sz="1400" dirty="0"/>
          </a:p>
        </p:txBody>
      </p:sp>
      <p:pic>
        <p:nvPicPr>
          <p:cNvPr id="15" name="グラフィックス 14" descr="ライト: オン 単色塗りつぶし">
            <a:extLst>
              <a:ext uri="{FF2B5EF4-FFF2-40B4-BE49-F238E27FC236}">
                <a16:creationId xmlns:a16="http://schemas.microsoft.com/office/drawing/2014/main" id="{ABCDA01C-2653-D131-6D71-262E50066A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0" y="6205734"/>
            <a:ext cx="554400" cy="554400"/>
          </a:xfrm>
          <a:prstGeom prst="rect">
            <a:avLst/>
          </a:prstGeom>
        </p:spPr>
      </p:pic>
      <p:graphicFrame>
        <p:nvGraphicFramePr>
          <p:cNvPr id="4" name="グラフ 3">
            <a:extLst>
              <a:ext uri="{FF2B5EF4-FFF2-40B4-BE49-F238E27FC236}">
                <a16:creationId xmlns:a16="http://schemas.microsoft.com/office/drawing/2014/main" id="{D0CF1763-D67A-465F-A8E1-0785C02611DD}"/>
              </a:ext>
            </a:extLst>
          </p:cNvPr>
          <p:cNvGraphicFramePr>
            <a:graphicFrameLocks/>
          </p:cNvGraphicFramePr>
          <p:nvPr>
            <p:extLst>
              <p:ext uri="{D42A27DB-BD31-4B8C-83A1-F6EECF244321}">
                <p14:modId xmlns:p14="http://schemas.microsoft.com/office/powerpoint/2010/main" val="3217722644"/>
              </p:ext>
            </p:extLst>
          </p:nvPr>
        </p:nvGraphicFramePr>
        <p:xfrm>
          <a:off x="482599" y="897133"/>
          <a:ext cx="9101667" cy="51057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6875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4" y="337715"/>
            <a:ext cx="3716533"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自由記載（一部抜粋）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E8B5BD6-1A9F-719F-3B40-F0D93EB6E5F3}"/>
              </a:ext>
            </a:extLst>
          </p:cNvPr>
          <p:cNvSpPr/>
          <p:nvPr/>
        </p:nvSpPr>
        <p:spPr>
          <a:xfrm>
            <a:off x="482599" y="833009"/>
            <a:ext cx="9262533" cy="568727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a:solidFill>
                <a:schemeClr val="tx1"/>
              </a:solidFill>
            </a:endParaRPr>
          </a:p>
          <a:p>
            <a:pPr>
              <a:lnSpc>
                <a:spcPts val="3200"/>
              </a:lnSpc>
            </a:pPr>
            <a:r>
              <a:rPr kumimoji="1" lang="ja-JP" altLang="en-US" sz="1600" dirty="0">
                <a:solidFill>
                  <a:schemeClr val="tx1"/>
                </a:solidFill>
              </a:rPr>
              <a:t>〇　歩きタバコをやめてほしい。</a:t>
            </a:r>
            <a:endParaRPr kumimoji="1" lang="en-US" altLang="ja-JP" sz="1600" dirty="0">
              <a:solidFill>
                <a:schemeClr val="tx1"/>
              </a:solidFill>
            </a:endParaRPr>
          </a:p>
          <a:p>
            <a:pPr>
              <a:lnSpc>
                <a:spcPts val="3200"/>
              </a:lnSpc>
            </a:pPr>
            <a:r>
              <a:rPr kumimoji="1" lang="ja-JP" altLang="en-US" sz="1600" dirty="0">
                <a:solidFill>
                  <a:schemeClr val="tx1"/>
                </a:solidFill>
              </a:rPr>
              <a:t>〇　公共機関の全面禁煙措置は、近隣での路上喫煙を誘発するため意義がない。</a:t>
            </a:r>
            <a:endParaRPr kumimoji="1" lang="en-US" altLang="ja-JP" sz="1600" dirty="0">
              <a:solidFill>
                <a:schemeClr val="tx1"/>
              </a:solidFill>
            </a:endParaRPr>
          </a:p>
          <a:p>
            <a:pPr>
              <a:lnSpc>
                <a:spcPts val="3200"/>
              </a:lnSpc>
            </a:pPr>
            <a:r>
              <a:rPr kumimoji="1" lang="ja-JP" altLang="en-US" sz="1600" dirty="0">
                <a:solidFill>
                  <a:schemeClr val="tx1"/>
                </a:solidFill>
              </a:rPr>
              <a:t>〇　喫煙者のルール違反がまだ見受けられる。思い切って敷地内での喫煙を禁止するべき。</a:t>
            </a:r>
            <a:endParaRPr kumimoji="1" lang="en-US" altLang="ja-JP" sz="1600" dirty="0">
              <a:solidFill>
                <a:schemeClr val="tx1"/>
              </a:solidFill>
            </a:endParaRPr>
          </a:p>
          <a:p>
            <a:pPr>
              <a:lnSpc>
                <a:spcPts val="3200"/>
              </a:lnSpc>
            </a:pPr>
            <a:r>
              <a:rPr kumimoji="1" lang="ja-JP" altLang="en-US" sz="1600" dirty="0">
                <a:solidFill>
                  <a:schemeClr val="tx1"/>
                </a:solidFill>
              </a:rPr>
              <a:t>〇　たばこの価格をヨーロッパ並みにしてほしい（１箱</a:t>
            </a:r>
            <a:r>
              <a:rPr kumimoji="1" lang="en-US" altLang="ja-JP" sz="1600" dirty="0">
                <a:solidFill>
                  <a:schemeClr val="tx1"/>
                </a:solidFill>
              </a:rPr>
              <a:t>2,000</a:t>
            </a:r>
            <a:r>
              <a:rPr kumimoji="1" lang="ja-JP" altLang="en-US" sz="1600" dirty="0">
                <a:solidFill>
                  <a:schemeClr val="tx1"/>
                </a:solidFill>
              </a:rPr>
              <a:t>円以上）</a:t>
            </a:r>
            <a:endParaRPr kumimoji="1" lang="en-US" altLang="ja-JP" sz="1600" dirty="0">
              <a:solidFill>
                <a:schemeClr val="tx1"/>
              </a:solidFill>
            </a:endParaRPr>
          </a:p>
          <a:p>
            <a:pPr>
              <a:lnSpc>
                <a:spcPts val="3200"/>
              </a:lnSpc>
            </a:pPr>
            <a:r>
              <a:rPr kumimoji="1" lang="ja-JP" altLang="en-US" sz="1600" dirty="0">
                <a:solidFill>
                  <a:schemeClr val="tx1"/>
                </a:solidFill>
              </a:rPr>
              <a:t>〇　喫煙者を減らす研修の企画、講師派遣等を行ってほしい。</a:t>
            </a:r>
            <a:endParaRPr kumimoji="1" lang="en-US" altLang="ja-JP" sz="1600" dirty="0">
              <a:solidFill>
                <a:schemeClr val="tx1"/>
              </a:solidFill>
            </a:endParaRPr>
          </a:p>
          <a:p>
            <a:pPr>
              <a:lnSpc>
                <a:spcPts val="3200"/>
              </a:lnSpc>
            </a:pPr>
            <a:r>
              <a:rPr kumimoji="1" lang="ja-JP" altLang="en-US" sz="1600" dirty="0">
                <a:solidFill>
                  <a:schemeClr val="tx1"/>
                </a:solidFill>
              </a:rPr>
              <a:t>〇　たばこは依存性があるのでやめるのが難しい。小さいころから健康被害や経済的損失について　</a:t>
            </a:r>
            <a:endParaRPr kumimoji="1" lang="en-US" altLang="ja-JP" sz="1600" dirty="0">
              <a:solidFill>
                <a:schemeClr val="tx1"/>
              </a:solidFill>
            </a:endParaRPr>
          </a:p>
          <a:p>
            <a:pPr>
              <a:lnSpc>
                <a:spcPts val="3200"/>
              </a:lnSpc>
            </a:pPr>
            <a:r>
              <a:rPr kumimoji="1" lang="ja-JP" altLang="en-US" sz="1600" dirty="0">
                <a:solidFill>
                  <a:schemeClr val="tx1"/>
                </a:solidFill>
              </a:rPr>
              <a:t>　　教えるべき。</a:t>
            </a:r>
            <a:endParaRPr kumimoji="1" lang="en-US" altLang="ja-JP" sz="1600" dirty="0">
              <a:solidFill>
                <a:schemeClr val="tx1"/>
              </a:solidFill>
            </a:endParaRPr>
          </a:p>
          <a:p>
            <a:pPr>
              <a:lnSpc>
                <a:spcPts val="3200"/>
              </a:lnSpc>
            </a:pPr>
            <a:r>
              <a:rPr kumimoji="1" lang="ja-JP" altLang="en-US" sz="1600" dirty="0">
                <a:solidFill>
                  <a:schemeClr val="tx1"/>
                </a:solidFill>
              </a:rPr>
              <a:t>〇　受動喫煙防止対策は、喫煙者自身が絶対に配慮するべき問題。</a:t>
            </a:r>
            <a:endParaRPr kumimoji="1" lang="en-US" altLang="ja-JP" sz="1600" dirty="0">
              <a:solidFill>
                <a:schemeClr val="tx1"/>
              </a:solidFill>
            </a:endParaRPr>
          </a:p>
          <a:p>
            <a:pPr>
              <a:lnSpc>
                <a:spcPts val="3200"/>
              </a:lnSpc>
            </a:pPr>
            <a:r>
              <a:rPr kumimoji="1" lang="ja-JP" altLang="en-US" sz="1600" dirty="0">
                <a:solidFill>
                  <a:schemeClr val="tx1"/>
                </a:solidFill>
              </a:rPr>
              <a:t>〇　喫煙に対するモラルとマナーは強制するものではないと思うが、緑と川の美しい街に受動喫煙</a:t>
            </a:r>
            <a:endParaRPr kumimoji="1" lang="en-US" altLang="ja-JP" sz="1600" dirty="0">
              <a:solidFill>
                <a:schemeClr val="tx1"/>
              </a:solidFill>
            </a:endParaRPr>
          </a:p>
          <a:p>
            <a:pPr>
              <a:lnSpc>
                <a:spcPts val="3200"/>
              </a:lnSpc>
            </a:pPr>
            <a:r>
              <a:rPr kumimoji="1" lang="ja-JP" altLang="en-US" sz="1600" dirty="0">
                <a:solidFill>
                  <a:schemeClr val="tx1"/>
                </a:solidFill>
              </a:rPr>
              <a:t>　　が存在する実情は悲しい。</a:t>
            </a:r>
            <a:endParaRPr kumimoji="1" lang="en-US" altLang="ja-JP" sz="1600" dirty="0">
              <a:solidFill>
                <a:schemeClr val="tx1"/>
              </a:solidFill>
            </a:endParaRPr>
          </a:p>
          <a:p>
            <a:pPr>
              <a:lnSpc>
                <a:spcPts val="3200"/>
              </a:lnSpc>
            </a:pPr>
            <a:r>
              <a:rPr kumimoji="1" lang="ja-JP" altLang="en-US" sz="1600" dirty="0">
                <a:solidFill>
                  <a:schemeClr val="tx1"/>
                </a:solidFill>
              </a:rPr>
              <a:t>〇　吸わない人の権利の保護はもちろん、吸う人の権利を剥奪しないよう注意してほしい。</a:t>
            </a:r>
            <a:endParaRPr kumimoji="1" lang="en-US" altLang="ja-JP" sz="1600" dirty="0">
              <a:solidFill>
                <a:schemeClr val="tx1"/>
              </a:solidFill>
            </a:endParaRPr>
          </a:p>
          <a:p>
            <a:endParaRPr kumimoji="1" lang="en-US" altLang="ja-JP" sz="1600" dirty="0">
              <a:solidFill>
                <a:schemeClr val="tx1"/>
              </a:solidFill>
            </a:endParaRPr>
          </a:p>
        </p:txBody>
      </p:sp>
    </p:spTree>
    <p:extLst>
      <p:ext uri="{BB962C8B-B14F-4D97-AF65-F5344CB8AC3E}">
        <p14:creationId xmlns:p14="http://schemas.microsoft.com/office/powerpoint/2010/main" val="190667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4" y="337715"/>
            <a:ext cx="1523666"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0" b="1" dirty="0"/>
              <a:t>まとめ</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E8B5BD6-1A9F-719F-3B40-F0D93EB6E5F3}"/>
              </a:ext>
            </a:extLst>
          </p:cNvPr>
          <p:cNvSpPr/>
          <p:nvPr/>
        </p:nvSpPr>
        <p:spPr>
          <a:xfrm>
            <a:off x="482599" y="833009"/>
            <a:ext cx="9262533" cy="56872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kumimoji="1" lang="en-US" altLang="ja-JP" sz="1600" b="1" dirty="0">
                <a:solidFill>
                  <a:schemeClr val="tx1"/>
                </a:solidFill>
              </a:rPr>
              <a:t>【</a:t>
            </a:r>
            <a:r>
              <a:rPr kumimoji="1" lang="ja-JP" altLang="en-US" sz="1600" b="1" dirty="0">
                <a:solidFill>
                  <a:schemeClr val="tx1"/>
                </a:solidFill>
              </a:rPr>
              <a:t>業種による傾向</a:t>
            </a:r>
            <a:r>
              <a:rPr kumimoji="1" lang="en-US" altLang="ja-JP" sz="1600" b="1" dirty="0">
                <a:solidFill>
                  <a:schemeClr val="tx1"/>
                </a:solidFill>
              </a:rPr>
              <a:t>】</a:t>
            </a:r>
          </a:p>
          <a:p>
            <a:pPr>
              <a:lnSpc>
                <a:spcPts val="2600"/>
              </a:lnSpc>
            </a:pPr>
            <a:r>
              <a:rPr kumimoji="1" lang="ja-JP" altLang="en-US" sz="1600" dirty="0">
                <a:solidFill>
                  <a:schemeClr val="tx1"/>
                </a:solidFill>
              </a:rPr>
              <a:t>　◎</a:t>
            </a:r>
            <a:r>
              <a:rPr kumimoji="1" lang="ja-JP" altLang="en-US" sz="1600" b="1" u="sng" dirty="0">
                <a:solidFill>
                  <a:srgbClr val="C00000"/>
                </a:solidFill>
              </a:rPr>
              <a:t>医療福祉施設の敷地内禁煙率は約７割と最も高い</a:t>
            </a:r>
            <a:r>
              <a:rPr kumimoji="1" lang="ja-JP" altLang="en-US" sz="1600" dirty="0">
                <a:solidFill>
                  <a:schemeClr val="tx1"/>
                </a:solidFill>
              </a:rPr>
              <a:t>が、</a:t>
            </a:r>
            <a:r>
              <a:rPr kumimoji="1" lang="ja-JP" altLang="en-US" sz="1600" b="1" u="sng" dirty="0">
                <a:solidFill>
                  <a:schemeClr val="accent1"/>
                </a:solidFill>
              </a:rPr>
              <a:t>喫煙可としている施設もわずかにある</a:t>
            </a:r>
            <a:r>
              <a:rPr kumimoji="1" lang="ja-JP" altLang="en-US" sz="1600" dirty="0">
                <a:solidFill>
                  <a:schemeClr val="tx1"/>
                </a:solidFill>
              </a:rPr>
              <a:t>。</a:t>
            </a:r>
            <a:endParaRPr kumimoji="1" lang="en-US" altLang="ja-JP" sz="1600" dirty="0">
              <a:solidFill>
                <a:schemeClr val="tx1"/>
              </a:solidFill>
            </a:endParaRPr>
          </a:p>
          <a:p>
            <a:pPr>
              <a:lnSpc>
                <a:spcPts val="2600"/>
              </a:lnSpc>
            </a:pPr>
            <a:r>
              <a:rPr kumimoji="1" lang="ja-JP" altLang="en-US" sz="1600" dirty="0">
                <a:solidFill>
                  <a:schemeClr val="tx1"/>
                </a:solidFill>
              </a:rPr>
              <a:t>　　第一種施設に該当しない医療福祉施設においても、主な利用者は患者や高齢者であると考え</a:t>
            </a:r>
            <a:endParaRPr kumimoji="1" lang="en-US" altLang="ja-JP" sz="1600" dirty="0">
              <a:solidFill>
                <a:schemeClr val="tx1"/>
              </a:solidFill>
            </a:endParaRPr>
          </a:p>
          <a:p>
            <a:pPr>
              <a:lnSpc>
                <a:spcPts val="2600"/>
              </a:lnSpc>
            </a:pPr>
            <a:r>
              <a:rPr kumimoji="1" lang="ja-JP" altLang="en-US" sz="1600" dirty="0">
                <a:solidFill>
                  <a:schemeClr val="tx1"/>
                </a:solidFill>
              </a:rPr>
              <a:t>　　られるため、第一種施設と同様の対策が望ましい。</a:t>
            </a:r>
            <a:endParaRPr kumimoji="1" lang="en-US" altLang="ja-JP" sz="1600" dirty="0">
              <a:solidFill>
                <a:schemeClr val="tx1"/>
              </a:solidFill>
            </a:endParaRPr>
          </a:p>
          <a:p>
            <a:pPr>
              <a:lnSpc>
                <a:spcPts val="2600"/>
              </a:lnSpc>
            </a:pPr>
            <a:r>
              <a:rPr kumimoji="1" lang="ja-JP" altLang="en-US" sz="1600" dirty="0">
                <a:solidFill>
                  <a:schemeClr val="tx1"/>
                </a:solidFill>
              </a:rPr>
              <a:t>　◎</a:t>
            </a:r>
            <a:r>
              <a:rPr kumimoji="1" lang="ja-JP" altLang="en-US" sz="1600" b="1" u="sng" dirty="0">
                <a:solidFill>
                  <a:schemeClr val="accent1"/>
                </a:solidFill>
              </a:rPr>
              <a:t>建設業、製造業の敷地内禁煙率は約２割で、今回調査した業種の中では最も低い</a:t>
            </a:r>
            <a:r>
              <a:rPr kumimoji="1" lang="ja-JP" altLang="en-US" sz="1600" dirty="0">
                <a:solidFill>
                  <a:schemeClr val="tx1"/>
                </a:solidFill>
              </a:rPr>
              <a:t>。</a:t>
            </a:r>
            <a:endParaRPr kumimoji="1" lang="en-US" altLang="ja-JP" sz="1600" dirty="0">
              <a:solidFill>
                <a:schemeClr val="tx1"/>
              </a:solidFill>
            </a:endParaRPr>
          </a:p>
          <a:p>
            <a:pPr>
              <a:lnSpc>
                <a:spcPts val="2600"/>
              </a:lnSpc>
            </a:pPr>
            <a:endParaRPr kumimoji="1" lang="en-US" altLang="ja-JP" sz="1600" b="1" dirty="0">
              <a:solidFill>
                <a:schemeClr val="tx1"/>
              </a:solidFill>
            </a:endParaRPr>
          </a:p>
          <a:p>
            <a:pPr>
              <a:lnSpc>
                <a:spcPts val="2600"/>
              </a:lnSpc>
            </a:pPr>
            <a:r>
              <a:rPr kumimoji="1" lang="en-US" altLang="ja-JP" sz="1600" b="1" dirty="0">
                <a:solidFill>
                  <a:schemeClr val="tx1"/>
                </a:solidFill>
              </a:rPr>
              <a:t>【</a:t>
            </a:r>
            <a:r>
              <a:rPr kumimoji="1" lang="ja-JP" altLang="en-US" sz="1600" b="1" dirty="0">
                <a:solidFill>
                  <a:schemeClr val="tx1"/>
                </a:solidFill>
              </a:rPr>
              <a:t>従業員数による傾向</a:t>
            </a:r>
            <a:r>
              <a:rPr kumimoji="1" lang="en-US" altLang="ja-JP" sz="1600" b="1" dirty="0">
                <a:solidFill>
                  <a:schemeClr val="tx1"/>
                </a:solidFill>
              </a:rPr>
              <a:t>】</a:t>
            </a:r>
          </a:p>
          <a:p>
            <a:pPr>
              <a:lnSpc>
                <a:spcPts val="2600"/>
              </a:lnSpc>
            </a:pPr>
            <a:r>
              <a:rPr kumimoji="1" lang="ja-JP" altLang="en-US" sz="1600" dirty="0">
                <a:solidFill>
                  <a:schemeClr val="tx1"/>
                </a:solidFill>
              </a:rPr>
              <a:t>　◎</a:t>
            </a:r>
            <a:r>
              <a:rPr kumimoji="1" lang="ja-JP" altLang="en-US" sz="1600" b="1" u="sng" dirty="0">
                <a:solidFill>
                  <a:schemeClr val="accent1"/>
                </a:solidFill>
              </a:rPr>
              <a:t>従業員数が</a:t>
            </a:r>
            <a:r>
              <a:rPr kumimoji="1" lang="en-US" altLang="ja-JP" sz="1600" b="1" u="sng" dirty="0">
                <a:solidFill>
                  <a:schemeClr val="accent1"/>
                </a:solidFill>
              </a:rPr>
              <a:t>100</a:t>
            </a:r>
            <a:r>
              <a:rPr kumimoji="1" lang="ja-JP" altLang="en-US" sz="1600" b="1" u="sng" dirty="0">
                <a:solidFill>
                  <a:schemeClr val="accent1"/>
                </a:solidFill>
              </a:rPr>
              <a:t>人未満の企業は屋外を喫煙可としている割合が高く、屋内には喫煙所を整備</a:t>
            </a:r>
            <a:endParaRPr kumimoji="1" lang="en-US" altLang="ja-JP" sz="1600" b="1" u="sng" dirty="0">
              <a:solidFill>
                <a:schemeClr val="accent1"/>
              </a:solidFill>
            </a:endParaRPr>
          </a:p>
          <a:p>
            <a:pPr>
              <a:lnSpc>
                <a:spcPts val="2600"/>
              </a:lnSpc>
            </a:pPr>
            <a:r>
              <a:rPr kumimoji="1" lang="ja-JP" altLang="en-US" sz="1600" dirty="0">
                <a:solidFill>
                  <a:schemeClr val="accent1"/>
                </a:solidFill>
              </a:rPr>
              <a:t>　　</a:t>
            </a:r>
            <a:r>
              <a:rPr kumimoji="1" lang="ja-JP" altLang="en-US" sz="1600" b="1" u="sng" dirty="0">
                <a:solidFill>
                  <a:schemeClr val="accent1"/>
                </a:solidFill>
              </a:rPr>
              <a:t>していない</a:t>
            </a:r>
            <a:r>
              <a:rPr kumimoji="1" lang="ja-JP" altLang="en-US" sz="1600" dirty="0">
                <a:solidFill>
                  <a:schemeClr val="tx1"/>
                </a:solidFill>
              </a:rPr>
              <a:t>傾向にある。（資金面や建物の構造上、整備できない可能性もある。）</a:t>
            </a:r>
            <a:endParaRPr kumimoji="1" lang="en-US" altLang="ja-JP" sz="1600" dirty="0">
              <a:solidFill>
                <a:schemeClr val="tx1"/>
              </a:solidFill>
            </a:endParaRPr>
          </a:p>
          <a:p>
            <a:pPr>
              <a:lnSpc>
                <a:spcPts val="2600"/>
              </a:lnSpc>
            </a:pPr>
            <a:endParaRPr kumimoji="1" lang="en-US" altLang="ja-JP" sz="1600" dirty="0">
              <a:solidFill>
                <a:schemeClr val="tx1"/>
              </a:solidFill>
            </a:endParaRPr>
          </a:p>
          <a:p>
            <a:pPr>
              <a:lnSpc>
                <a:spcPts val="2600"/>
              </a:lnSpc>
            </a:pPr>
            <a:r>
              <a:rPr kumimoji="1" lang="en-US" altLang="ja-JP" sz="1600" b="1" dirty="0">
                <a:solidFill>
                  <a:schemeClr val="tx1"/>
                </a:solidFill>
              </a:rPr>
              <a:t>【</a:t>
            </a:r>
            <a:r>
              <a:rPr kumimoji="1" lang="ja-JP" altLang="en-US" sz="1600" b="1" dirty="0">
                <a:solidFill>
                  <a:schemeClr val="tx1"/>
                </a:solidFill>
              </a:rPr>
              <a:t>今後の予定</a:t>
            </a:r>
            <a:r>
              <a:rPr kumimoji="1" lang="en-US" altLang="ja-JP" sz="1600" b="1" dirty="0">
                <a:solidFill>
                  <a:schemeClr val="tx1"/>
                </a:solidFill>
              </a:rPr>
              <a:t>】</a:t>
            </a:r>
          </a:p>
          <a:p>
            <a:pPr>
              <a:lnSpc>
                <a:spcPts val="2600"/>
              </a:lnSpc>
            </a:pPr>
            <a:r>
              <a:rPr kumimoji="1" lang="ja-JP" altLang="en-US" sz="1600" dirty="0">
                <a:solidFill>
                  <a:schemeClr val="tx1"/>
                </a:solidFill>
              </a:rPr>
              <a:t>　◎健康増進法の規定に抵触している事業所等に対して個別に指導助言を行う。</a:t>
            </a:r>
            <a:endParaRPr kumimoji="1" lang="en-US" altLang="ja-JP" sz="1600">
              <a:solidFill>
                <a:schemeClr val="tx1"/>
              </a:solidFill>
            </a:endParaRPr>
          </a:p>
          <a:p>
            <a:pPr>
              <a:lnSpc>
                <a:spcPts val="2600"/>
              </a:lnSpc>
            </a:pPr>
            <a:r>
              <a:rPr kumimoji="1" lang="ja-JP" altLang="en-US" sz="1600">
                <a:solidFill>
                  <a:schemeClr val="tx1"/>
                </a:solidFill>
              </a:rPr>
              <a:t>　</a:t>
            </a:r>
            <a:r>
              <a:rPr kumimoji="1" lang="ja-JP" altLang="en-US" sz="1600" dirty="0">
                <a:solidFill>
                  <a:schemeClr val="tx1"/>
                </a:solidFill>
              </a:rPr>
              <a:t>◎受動喫煙防止対策が特に必要な職域に対して、加盟する協同組合等を通じて意識啓発をする</a:t>
            </a:r>
            <a:endParaRPr kumimoji="1" lang="en-US" altLang="ja-JP" sz="1600" dirty="0">
              <a:solidFill>
                <a:schemeClr val="tx1"/>
              </a:solidFill>
            </a:endParaRPr>
          </a:p>
          <a:p>
            <a:pPr>
              <a:lnSpc>
                <a:spcPts val="2600"/>
              </a:lnSpc>
            </a:pPr>
            <a:r>
              <a:rPr kumimoji="1" lang="ja-JP" altLang="en-US" sz="1600" dirty="0">
                <a:solidFill>
                  <a:schemeClr val="tx1"/>
                </a:solidFill>
              </a:rPr>
              <a:t>　　など、</a:t>
            </a:r>
            <a:r>
              <a:rPr kumimoji="1" lang="ja-JP" altLang="en-US" sz="1600" b="1" u="sng" dirty="0">
                <a:solidFill>
                  <a:srgbClr val="C00000"/>
                </a:solidFill>
              </a:rPr>
              <a:t>団体に対するアプローチ</a:t>
            </a:r>
            <a:r>
              <a:rPr kumimoji="1" lang="ja-JP" altLang="en-US" sz="1600" dirty="0">
                <a:solidFill>
                  <a:schemeClr val="tx1"/>
                </a:solidFill>
              </a:rPr>
              <a:t>を行う。</a:t>
            </a:r>
            <a:endParaRPr kumimoji="1" lang="en-US" altLang="ja-JP" sz="1600" dirty="0">
              <a:solidFill>
                <a:schemeClr val="tx1"/>
              </a:solidFill>
            </a:endParaRPr>
          </a:p>
          <a:p>
            <a:pPr>
              <a:lnSpc>
                <a:spcPts val="2600"/>
              </a:lnSpc>
            </a:pPr>
            <a:r>
              <a:rPr kumimoji="1" lang="ja-JP" altLang="en-US" sz="1600" dirty="0">
                <a:solidFill>
                  <a:schemeClr val="tx1"/>
                </a:solidFill>
              </a:rPr>
              <a:t>　◎中小企業等が対象となる国の助成金を広く周知し、受動喫煙防止対策への協力を依頼する。</a:t>
            </a:r>
            <a:endParaRPr kumimoji="1" lang="en-US" altLang="ja-JP" sz="1600" dirty="0">
              <a:solidFill>
                <a:schemeClr val="tx1"/>
              </a:solidFill>
            </a:endParaRPr>
          </a:p>
          <a:p>
            <a:pPr>
              <a:lnSpc>
                <a:spcPts val="2600"/>
              </a:lnSpc>
            </a:pPr>
            <a:r>
              <a:rPr kumimoji="1" lang="ja-JP" altLang="en-US" sz="1600" dirty="0">
                <a:solidFill>
                  <a:schemeClr val="tx1"/>
                </a:solidFill>
              </a:rPr>
              <a:t>　◎屋外で喫煙をする場合は周囲の状況に十分配慮する（従業員に配慮させる）ように、管理</a:t>
            </a:r>
            <a:endParaRPr kumimoji="1" lang="en-US" altLang="ja-JP" sz="1600" dirty="0">
              <a:solidFill>
                <a:schemeClr val="tx1"/>
              </a:solidFill>
            </a:endParaRPr>
          </a:p>
          <a:p>
            <a:pPr>
              <a:lnSpc>
                <a:spcPts val="2600"/>
              </a:lnSpc>
            </a:pPr>
            <a:r>
              <a:rPr kumimoji="1" lang="ja-JP" altLang="en-US" sz="1600" dirty="0">
                <a:solidFill>
                  <a:schemeClr val="tx1"/>
                </a:solidFill>
              </a:rPr>
              <a:t>　　権限者等へ依頼する。</a:t>
            </a:r>
            <a:endParaRPr kumimoji="1" lang="en-US" altLang="ja-JP" sz="1600" dirty="0">
              <a:solidFill>
                <a:schemeClr val="tx1"/>
              </a:solidFill>
            </a:endParaRPr>
          </a:p>
        </p:txBody>
      </p:sp>
    </p:spTree>
    <p:extLst>
      <p:ext uri="{BB962C8B-B14F-4D97-AF65-F5344CB8AC3E}">
        <p14:creationId xmlns:p14="http://schemas.microsoft.com/office/powerpoint/2010/main" val="6637745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TotalTime>
  <Words>930</Words>
  <Application>Microsoft Office PowerPoint</Application>
  <PresentationFormat>A4 210 x 297 mm</PresentationFormat>
  <Paragraphs>94</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游ゴシック</vt:lpstr>
      <vt:lpstr>Arial</vt:lpstr>
      <vt:lpstr>Calibri</vt:lpstr>
      <vt:lpstr>Calibri Light</vt:lpstr>
      <vt:lpstr>Office テーマ</vt:lpstr>
      <vt:lpstr>受動喫煙防止対策の現状調査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受動喫煙防止対策の現状調査</dc:title>
  <dc:creator>近村　健太</dc:creator>
  <cp:lastModifiedBy>近村　健太</cp:lastModifiedBy>
  <cp:revision>73</cp:revision>
  <cp:lastPrinted>2022-08-23T07:47:01Z</cp:lastPrinted>
  <dcterms:created xsi:type="dcterms:W3CDTF">2022-08-19T07:33:30Z</dcterms:created>
  <dcterms:modified xsi:type="dcterms:W3CDTF">2022-08-25T02:13:09Z</dcterms:modified>
</cp:coreProperties>
</file>