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4279" r:id="rId1"/>
  </p:sldMasterIdLst>
  <p:notesMasterIdLst>
    <p:notesMasterId r:id="rId13"/>
  </p:notesMasterIdLst>
  <p:handoutMasterIdLst>
    <p:handoutMasterId r:id="rId14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5" r:id="rId8"/>
    <p:sldId id="266" r:id="rId9"/>
    <p:sldId id="267" r:id="rId10"/>
    <p:sldId id="264" r:id="rId11"/>
    <p:sldId id="268" r:id="rId12"/>
  </p:sldIdLst>
  <p:sldSz cx="9144000" cy="6858000" type="screen4x3"/>
  <p:notesSz cx="6735763" cy="98663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434" autoAdjust="0"/>
  </p:normalViewPr>
  <p:slideViewPr>
    <p:cSldViewPr snapToGrid="0">
      <p:cViewPr>
        <p:scale>
          <a:sx n="121" d="100"/>
          <a:sy n="121" d="100"/>
        </p:scale>
        <p:origin x="-1344" y="-24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53" d="100"/>
          <a:sy n="53" d="100"/>
        </p:scale>
        <p:origin x="2946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4" y="0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14763" y="0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1FA251-4727-4EC9-8321-940A1424EBCD}" type="datetimeFigureOut">
              <a:rPr kumimoji="1" lang="ja-JP" altLang="en-US" smtClean="0"/>
              <a:t>2019/6/17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4" y="9371015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14763" y="9371015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CD68C4-895E-4F4A-81B0-8CE82259F89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161055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4" y="2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5377" y="2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42F094-526C-424E-8AFF-1347B61F9E13}" type="datetimeFigureOut">
              <a:rPr kumimoji="1" lang="ja-JP" altLang="en-US" smtClean="0"/>
              <a:t>2019/6/17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47763" y="1233488"/>
            <a:ext cx="4440237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577" y="4748165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4" y="9371288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5377" y="9371288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E372F4-0855-482A-A155-738B06761E8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861036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・秋田県大館市管財課公共施設政策係の、佐々木と申します。</a:t>
            </a:r>
            <a:endParaRPr kumimoji="1" lang="en-US" altLang="ja-JP" dirty="0" smtClean="0"/>
          </a:p>
          <a:p>
            <a:r>
              <a:rPr lang="ja-JP" altLang="en-US" dirty="0" smtClean="0"/>
              <a:t>・本日は、当市の「空き公共施設等の利活用促進」の取組みについて、皆様にご照会させていただきたいと、思います。</a:t>
            </a:r>
            <a:endParaRPr lang="en-US" altLang="ja-JP" dirty="0" smtClean="0"/>
          </a:p>
          <a:p>
            <a:r>
              <a:rPr kumimoji="1" lang="ja-JP" altLang="en-US" dirty="0" smtClean="0"/>
              <a:t>・つたない説明になるかもしれませんが、最後まで、よろしくお願いします。▼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E372F4-0855-482A-A155-738B06761E84}" type="slidenum">
              <a:rPr kumimoji="1" lang="ja-JP" altLang="en-US" smtClean="0"/>
              <a:t>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801163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・最後の項目となります、「今後の利活用促進に向けて」であります。</a:t>
            </a:r>
            <a:endParaRPr kumimoji="1" lang="en-US" altLang="ja-JP" dirty="0" smtClean="0"/>
          </a:p>
          <a:p>
            <a:r>
              <a:rPr lang="ja-JP" altLang="en-US" dirty="0" smtClean="0"/>
              <a:t>・過去の事例から思うことは、商工部門との連携を密にしていたことが、各事業を円滑に進められてきた要因であると、思っております。</a:t>
            </a:r>
            <a:endParaRPr lang="en-US" altLang="ja-JP" dirty="0" smtClean="0"/>
          </a:p>
          <a:p>
            <a:r>
              <a:rPr lang="ja-JP" altLang="en-US" dirty="0" smtClean="0"/>
              <a:t>・利用事業者の多くが企業であり、企業と常に顔を突き合わせている、商工部門との連携を図ることによって、情報が迅速に得られ、垣根のない協議を進められることによって、良好な結果が、得られているものと感じております。</a:t>
            </a:r>
            <a:endParaRPr lang="en-US" altLang="ja-JP" dirty="0" smtClean="0"/>
          </a:p>
          <a:p>
            <a:r>
              <a:rPr lang="ja-JP" altLang="en-US" dirty="0" smtClean="0"/>
              <a:t>・▼さて、本市では、全体的に利活用が可能な空き校舎が、２校あります。両校とも、老朽化の進行は少なく、躯体等はしっかりとした状態でありますが、「</a:t>
            </a:r>
            <a:r>
              <a:rPr lang="ja-JP" altLang="en-US" dirty="0"/>
              <a:t>旧大葛小学校」は山間の集落に、「旧岩野目小学校」は田園に囲まれた集落内に位置</a:t>
            </a:r>
            <a:r>
              <a:rPr lang="ja-JP" altLang="en-US" dirty="0" smtClean="0"/>
              <a:t>し、</a:t>
            </a:r>
            <a:r>
              <a:rPr lang="ja-JP" altLang="en-US" dirty="0"/>
              <a:t>交通の</a:t>
            </a:r>
            <a:r>
              <a:rPr lang="ja-JP" altLang="en-US" dirty="0" smtClean="0"/>
              <a:t>便の悪さがネックとなっております。今後は、この両校をはじめ、これから、統廃合等により発生するであろう、「空き校舎」の解消に向け、精力的に取り組んでいかなければならないと、感じております、</a:t>
            </a:r>
            <a:endParaRPr lang="en-US" altLang="ja-JP" dirty="0" smtClean="0"/>
          </a:p>
          <a:p>
            <a:r>
              <a:rPr lang="ja-JP" altLang="en-US" dirty="0" smtClean="0"/>
              <a:t>・▼そのためには、利活用促進体制の強化が必要であり、</a:t>
            </a:r>
            <a:endParaRPr lang="en-US" altLang="ja-JP" dirty="0"/>
          </a:p>
          <a:p>
            <a:r>
              <a:rPr lang="ja-JP" altLang="en-US" dirty="0" smtClean="0"/>
              <a:t>・一つとして、「利活用の要望待ち」から「積極的なＰＲ」への転換を図っていくことです。情報を常に、広く発信していくことが大切であると感じており、現在は、文科省の、みんなの廃校プロジェクトや、県の遊休公共施設等利活用ネットワークに登録しており、実際のところ、文科省の空き校舎のホームページを見たという、首都圏の企業が、本市に、視察にいらしたこともありました。後手となってしまいましたが、近いうちには、本市のホームページにも掲載していきたいと、考えているところであります。</a:t>
            </a:r>
            <a:endParaRPr lang="en-US" altLang="ja-JP" dirty="0" smtClean="0"/>
          </a:p>
          <a:p>
            <a:r>
              <a:rPr lang="ja-JP" altLang="en-US" dirty="0" smtClean="0"/>
              <a:t>・▼二つ目には、「事業利用者公募の即時実施」であります。現在の管理手法は、閉鎖した学校は、そのまま教育委員会で管理している状況であります。これには、市の人員体制の問題等、様々なこともありますが、改善を図りながら、施設用途廃止後の施設は、市における利活用の検討を即座に行い、あまり空けている期間を置かずに、公募を行う、ということであります。現行、具体的な利活用の相談や要望があったときに、所管換え、公募という、</a:t>
            </a:r>
            <a:r>
              <a:rPr lang="ja-JP" altLang="en-US" dirty="0"/>
              <a:t>手順</a:t>
            </a:r>
            <a:r>
              <a:rPr lang="ja-JP" altLang="en-US" dirty="0" smtClean="0"/>
              <a:t>をとっておりますが、放置しておけば、設備等の劣化が進むことからも、施設閉鎖後は、早期の再利用が必要であると感じております。</a:t>
            </a:r>
            <a:endParaRPr lang="en-US" altLang="ja-JP" dirty="0" smtClean="0"/>
          </a:p>
          <a:p>
            <a:r>
              <a:rPr lang="ja-JP" altLang="en-US" dirty="0" smtClean="0"/>
              <a:t>・▼三つ目に、「貸付から譲渡へのシフト変更」であります。かなり、ハードルも高くなると思いますが、将来的なことを考慮すれば、市が所有しているよりも、民間において、自由に、かつ効果的に活用いただくことが、有意義であると考えております。</a:t>
            </a:r>
            <a:endParaRPr lang="en-US" altLang="ja-JP" dirty="0" smtClean="0"/>
          </a:p>
          <a:p>
            <a:r>
              <a:rPr lang="ja-JP" altLang="en-US" dirty="0" smtClean="0"/>
              <a:t>・いずれにいたしましても、空き公共施設の利活用に関しては、何を利活用のポイントにするか、ということがあると思います。貸付料等により、財源確保を図るということが考えられますが、これは、繁華街や好立地条件に設置されているものであれば、可能であります。しかしながら、このような空き公共施設が発生した時は、その多くは、市の施設として再利用がなされるのが常であります。</a:t>
            </a:r>
            <a:endParaRPr lang="en-US" altLang="ja-JP" dirty="0" smtClean="0"/>
          </a:p>
          <a:p>
            <a:r>
              <a:rPr lang="ja-JP" altLang="en-US" dirty="0" smtClean="0"/>
              <a:t>・空いてる状況が続く施設は、どちらかというと、中心地から離れ、交通の便が悪い地域に設置されている、施設であるのが実情であります。</a:t>
            </a:r>
            <a:endParaRPr lang="en-US" altLang="ja-JP" dirty="0" smtClean="0"/>
          </a:p>
          <a:p>
            <a:r>
              <a:rPr lang="ja-JP" altLang="en-US" dirty="0" smtClean="0"/>
              <a:t>・そのような場合は、財源的な収入を求めることは難しく、将来的な解体を行うよりも、安価でも、地域活性化が図られるよう、再利用が求められてくるのではないでしょうか。空き校舎の利活用では、旧雪沢小学校などのように、事業形態によっては、有効に利活用してくれる事業者も、現れてくる可能性があると思っております。ただし、貸付料や譲渡額が高ければ、足踏みされることもあるでしょう。</a:t>
            </a:r>
            <a:endParaRPr lang="en-US" altLang="ja-JP" dirty="0" smtClean="0"/>
          </a:p>
          <a:p>
            <a:r>
              <a:rPr lang="ja-JP" altLang="en-US" dirty="0" smtClean="0"/>
              <a:t>・一方、</a:t>
            </a:r>
            <a:r>
              <a:rPr lang="ja-JP" altLang="en-US" dirty="0"/>
              <a:t>空き校舎に限らず、条例を適用としない、</a:t>
            </a:r>
            <a:r>
              <a:rPr lang="ja-JP" altLang="en-US" dirty="0" smtClean="0"/>
              <a:t>通常どおりに</a:t>
            </a:r>
            <a:r>
              <a:rPr lang="ja-JP" altLang="en-US" dirty="0"/>
              <a:t>貸し付けている物件もあります。</a:t>
            </a:r>
          </a:p>
          <a:p>
            <a:r>
              <a:rPr lang="ja-JP" altLang="en-US" dirty="0"/>
              <a:t>・今後は、それら物件との兼ね合いも考慮しながら、空き公共施設</a:t>
            </a:r>
            <a:r>
              <a:rPr lang="ja-JP" altLang="en-US" dirty="0" smtClean="0"/>
              <a:t>をうまく利</a:t>
            </a:r>
            <a:r>
              <a:rPr lang="ja-JP" altLang="en-US" dirty="0"/>
              <a:t>活用して、地域の活性化につなげていける</a:t>
            </a:r>
            <a:r>
              <a:rPr lang="ja-JP" altLang="en-US" dirty="0" smtClean="0"/>
              <a:t>よう、</a:t>
            </a:r>
            <a:r>
              <a:rPr lang="ja-JP" altLang="en-US" dirty="0"/>
              <a:t>邁進していかなければと、思っている次第であります</a:t>
            </a:r>
            <a:r>
              <a:rPr lang="ja-JP" altLang="en-US" dirty="0" smtClean="0"/>
              <a:t>。▼</a:t>
            </a:r>
            <a:endParaRPr lang="en-US" altLang="ja-JP" dirty="0" smtClean="0"/>
          </a:p>
          <a:p>
            <a:r>
              <a:rPr lang="ja-JP" altLang="en-US" dirty="0" smtClean="0"/>
              <a:t>・以上であります。これ</a:t>
            </a:r>
            <a:r>
              <a:rPr lang="ja-JP" altLang="en-US" dirty="0"/>
              <a:t>を</a:t>
            </a:r>
            <a:r>
              <a:rPr lang="ja-JP" altLang="en-US" dirty="0" smtClean="0"/>
              <a:t>もちまして、終了させていただきたいと思いますます。</a:t>
            </a:r>
            <a:endParaRPr lang="ja-JP" altLang="en-US" dirty="0"/>
          </a:p>
          <a:p>
            <a:endParaRPr lang="en-US" altLang="ja-JP" dirty="0" smtClean="0"/>
          </a:p>
          <a:p>
            <a:endParaRPr lang="en-US" altLang="ja-JP" dirty="0" smtClean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E372F4-0855-482A-A155-738B06761E84}" type="slidenum">
              <a:rPr kumimoji="1" lang="ja-JP" altLang="en-US" smtClean="0"/>
              <a:t>9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220874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 dirty="0" smtClean="0"/>
              <a:t>・皆様にとって、今後の業務遂行の一助になれば幸いであります。長い間、ご清聴ありがとうございました。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E372F4-0855-482A-A155-738B06761E84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23131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・それでは、最初に、大館市の</a:t>
            </a:r>
            <a:r>
              <a:rPr lang="ja-JP" altLang="en-US" dirty="0" smtClean="0"/>
              <a:t>概況についてであります。</a:t>
            </a:r>
            <a:endParaRPr lang="en-US" altLang="ja-JP" dirty="0" smtClean="0"/>
          </a:p>
          <a:p>
            <a:r>
              <a:rPr kumimoji="1" lang="ja-JP" altLang="en-US" dirty="0" smtClean="0"/>
              <a:t>・▼大館市は、秋田県の北部、青森県との県境に位置し、人口</a:t>
            </a:r>
            <a:r>
              <a:rPr lang="ja-JP" altLang="en-US" dirty="0" smtClean="0"/>
              <a:t>７万２千人、</a:t>
            </a:r>
            <a:endParaRPr lang="en-US" altLang="ja-JP" dirty="0" smtClean="0"/>
          </a:p>
          <a:p>
            <a:r>
              <a:rPr lang="ja-JP" altLang="en-US" dirty="0"/>
              <a:t>・</a:t>
            </a:r>
            <a:r>
              <a:rPr lang="ja-JP" altLang="en-US" dirty="0" smtClean="0"/>
              <a:t>▼北東</a:t>
            </a:r>
            <a:r>
              <a:rPr lang="ja-JP" altLang="en-US" dirty="0"/>
              <a:t>北３県の交通の結節地として栄えて</a:t>
            </a:r>
            <a:r>
              <a:rPr lang="ja-JP" altLang="en-US" dirty="0" smtClean="0"/>
              <a:t>きました。</a:t>
            </a:r>
            <a:endParaRPr lang="en-US" altLang="ja-JP" dirty="0" smtClean="0"/>
          </a:p>
          <a:p>
            <a:r>
              <a:rPr kumimoji="1" lang="ja-JP" altLang="en-US" dirty="0" smtClean="0"/>
              <a:t>・▼また、昨年に、女子フィギィアスケート　オリンピック金メダリストの、ザキトワ氏に、贈呈したことによって注目を浴びた、秋田犬、忠犬ハチ公のふるさとでもあるほか、</a:t>
            </a:r>
            <a:endParaRPr kumimoji="1" lang="en-US" altLang="ja-JP" dirty="0" smtClean="0"/>
          </a:p>
          <a:p>
            <a:r>
              <a:rPr lang="ja-JP" altLang="en-US" dirty="0"/>
              <a:t>・</a:t>
            </a:r>
            <a:r>
              <a:rPr kumimoji="1" lang="ja-JP" altLang="en-US" dirty="0" smtClean="0"/>
              <a:t>▼きりたんぽ鍋の本場として、</a:t>
            </a:r>
            <a:endParaRPr kumimoji="1" lang="en-US" altLang="ja-JP" dirty="0" smtClean="0"/>
          </a:p>
          <a:p>
            <a:r>
              <a:rPr lang="ja-JP" altLang="en-US" dirty="0"/>
              <a:t>・</a:t>
            </a:r>
            <a:r>
              <a:rPr kumimoji="1" lang="ja-JP" altLang="en-US" dirty="0" smtClean="0"/>
              <a:t>▼そのきりたんぽ鍋には欠かせない、日本三大地鶏といわれる「比内地鶏」の主産地でもあります。</a:t>
            </a:r>
            <a:endParaRPr kumimoji="1" lang="en-US" altLang="ja-JP" dirty="0" smtClean="0"/>
          </a:p>
          <a:p>
            <a:r>
              <a:rPr lang="ja-JP" altLang="en-US" dirty="0" smtClean="0"/>
              <a:t>・▼さらに、岩手県とのゆかりにおいては、奥州藤原氏　４代目「泰衡」の終焉の地でもあるといわれており、市内には泰衡を祀った神社や、泰衡の夫人を祀った神社が建立されております。</a:t>
            </a:r>
            <a:endParaRPr lang="en-US" altLang="ja-JP" dirty="0" smtClean="0"/>
          </a:p>
          <a:p>
            <a:r>
              <a:rPr kumimoji="1" lang="ja-JP" altLang="en-US" dirty="0" smtClean="0"/>
              <a:t>・▼また、農業では、盆地の地形と、豊かな水に恵まれた自然環境によって、稲作を中心とした農業が盛んであります。近年においては、枝豆栽培に力を注いでいるほか、特産品としては、陸のキャビアといわれる「とんぶり」の生産も行われております。工業では、大手「ニプロ株式会社」を中心とする医療機器・医薬品産業、鉱山技術を活用したリサイクル産業が主要を担っております。</a:t>
            </a:r>
            <a:endParaRPr kumimoji="1" lang="en-US" altLang="ja-JP" dirty="0" smtClean="0"/>
          </a:p>
          <a:p>
            <a:r>
              <a:rPr lang="ja-JP" altLang="en-US" dirty="0" smtClean="0"/>
              <a:t>・▼市の成り立ちとしては、昭和２６年の合併を機に、周辺町村との合併を重ね、平成１７年６月には、隣接の比内町、田代町との合併を果たし、現在の市域を形成しております。</a:t>
            </a:r>
            <a:endParaRPr lang="en-US" altLang="ja-JP" dirty="0" smtClean="0"/>
          </a:p>
          <a:p>
            <a:r>
              <a:rPr kumimoji="1" lang="ja-JP" altLang="en-US" dirty="0" smtClean="0"/>
              <a:t>・▼人口は、少子高齢化の進行とともに</a:t>
            </a:r>
            <a:r>
              <a:rPr lang="ja-JP" altLang="en-US" dirty="0" smtClean="0"/>
              <a:t>、</a:t>
            </a:r>
            <a:r>
              <a:rPr lang="ja-JP" altLang="en-US" dirty="0"/>
              <a:t>減少に歯止め</a:t>
            </a:r>
            <a:r>
              <a:rPr lang="ja-JP" altLang="en-US" dirty="0" smtClean="0"/>
              <a:t>がかかっておらず、特</a:t>
            </a:r>
            <a:r>
              <a:rPr kumimoji="1" lang="ja-JP" altLang="en-US" dirty="0" smtClean="0"/>
              <a:t>に中山間地域においては、その傾向が顕著にあらわれております。その影響によって、小中学校の統廃合は進み、結果、空き校舎となるケースが増えてきております。▼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E372F4-0855-482A-A155-738B06761E84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035658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・▼空き校舎の民間による、利活用の走りとなったのが、山間の集落に建設された「旧山田小学校」でありました。</a:t>
            </a:r>
            <a:endParaRPr kumimoji="1" lang="en-US" altLang="ja-JP" dirty="0" smtClean="0"/>
          </a:p>
          <a:p>
            <a:r>
              <a:rPr lang="ja-JP" altLang="en-US" dirty="0" smtClean="0"/>
              <a:t>・それまでは、閉校となり空き校舎となったものは、市の倉庫などで、再利用が図られておりましたが、空き校舎の民間による利活用は、これが最初であります。</a:t>
            </a:r>
            <a:endParaRPr lang="en-US" altLang="ja-JP" dirty="0" smtClean="0"/>
          </a:p>
          <a:p>
            <a:r>
              <a:rPr kumimoji="1" lang="ja-JP" altLang="en-US" dirty="0" smtClean="0"/>
              <a:t>・きっかけとなったのが、当時の市長が、本市出身の実業家と、面談する機会があった</a:t>
            </a:r>
            <a:r>
              <a:rPr lang="ja-JP" altLang="en-US" dirty="0" smtClean="0"/>
              <a:t>ときですが</a:t>
            </a:r>
            <a:r>
              <a:rPr kumimoji="1" lang="ja-JP" altLang="en-US" dirty="0" smtClean="0"/>
              <a:t>、お会いした実業家に、ちょうど「生ハムの製造」を試みようとする構想があったため、比較的涼しく、風通しの良い本校舎が、条件的にピッタリではないかという話になり、後はとんとん拍子に進んでいったと伺っております。</a:t>
            </a:r>
            <a:endParaRPr kumimoji="1" lang="en-US" altLang="ja-JP" dirty="0" smtClean="0"/>
          </a:p>
          <a:p>
            <a:r>
              <a:rPr lang="ja-JP" altLang="en-US" dirty="0" smtClean="0"/>
              <a:t>・旧山田小学校の概要を申し上げますと、昭和４７年に、校舎床面積</a:t>
            </a:r>
            <a:r>
              <a:rPr lang="en-US" altLang="ja-JP" dirty="0" smtClean="0"/>
              <a:t>1,517</a:t>
            </a:r>
            <a:r>
              <a:rPr lang="ja-JP" altLang="en-US" dirty="0" smtClean="0"/>
              <a:t>㎡、鉄筋コンクリート２階建てで建設されており、閉校したのは平成２０年となっております。</a:t>
            </a:r>
            <a:endParaRPr lang="en-US" altLang="ja-JP" dirty="0" smtClean="0"/>
          </a:p>
          <a:p>
            <a:r>
              <a:rPr kumimoji="1" lang="ja-JP" altLang="en-US" dirty="0" smtClean="0"/>
              <a:t>・▼校舎は、白神フーズ株式会社への有償貸付けで、利活用が図られており、秋田県産の豚を活用した「生ハム加工場」として、利用されております。事業を開始したのは平成</a:t>
            </a:r>
            <a:r>
              <a:rPr kumimoji="1" lang="en-US" altLang="ja-JP" dirty="0" smtClean="0"/>
              <a:t>22</a:t>
            </a:r>
            <a:r>
              <a:rPr kumimoji="1" lang="ja-JP" altLang="en-US" dirty="0" smtClean="0"/>
              <a:t>年であり、現在もなお、事業は順調に推移しており、製品は首都圏のレストランなどを中心に、出荷されていると伺っております。</a:t>
            </a:r>
            <a:endParaRPr kumimoji="1" lang="en-US" altLang="ja-JP" dirty="0" smtClean="0"/>
          </a:p>
          <a:p>
            <a:r>
              <a:rPr lang="ja-JP" altLang="en-US" dirty="0" smtClean="0"/>
              <a:t>・なお、体育館に至っては、地元住民へ無償で貸付けしており、地域活動の交流の場として、利用をいただいているところであります。▼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E372F4-0855-482A-A155-738B06761E84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917606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>
          <a:xfrm>
            <a:off x="673577" y="4748165"/>
            <a:ext cx="5388610" cy="4186285"/>
          </a:xfrm>
        </p:spPr>
        <p:txBody>
          <a:bodyPr/>
          <a:lstStyle/>
          <a:p>
            <a:r>
              <a:rPr kumimoji="1" lang="ja-JP" altLang="en-US" dirty="0" smtClean="0"/>
              <a:t>・旧山田小学校の事例をきっかけに、増加していく空き校舎をはじめ、空き公共施設の利活用の促進を図るべく、制度設計が、検討されていくことになりました。</a:t>
            </a:r>
            <a:endParaRPr kumimoji="1" lang="en-US" altLang="ja-JP" dirty="0" smtClean="0"/>
          </a:p>
          <a:p>
            <a:r>
              <a:rPr lang="ja-JP" altLang="en-US" dirty="0" smtClean="0"/>
              <a:t>・その当時は、雇用情勢も芳しくなく（</a:t>
            </a:r>
            <a:r>
              <a:rPr kumimoji="1" lang="ja-JP" altLang="en-US" dirty="0" smtClean="0"/>
              <a:t>平成</a:t>
            </a:r>
            <a:r>
              <a:rPr kumimoji="1" lang="en-US" altLang="ja-JP" dirty="0" smtClean="0"/>
              <a:t>24</a:t>
            </a:r>
            <a:r>
              <a:rPr kumimoji="1" lang="ja-JP" altLang="en-US" dirty="0" smtClean="0"/>
              <a:t>年</a:t>
            </a:r>
            <a:r>
              <a:rPr kumimoji="1" lang="en-US" altLang="ja-JP" dirty="0" smtClean="0"/>
              <a:t>4</a:t>
            </a:r>
            <a:r>
              <a:rPr kumimoji="1" lang="ja-JP" altLang="en-US" dirty="0" smtClean="0"/>
              <a:t>月常用雇用求人倍率</a:t>
            </a:r>
            <a:r>
              <a:rPr kumimoji="1" lang="en-US" altLang="ja-JP" dirty="0" smtClean="0"/>
              <a:t>0.69</a:t>
            </a:r>
            <a:r>
              <a:rPr kumimoji="1" lang="ja-JP" altLang="en-US" dirty="0" smtClean="0"/>
              <a:t>倍、同</a:t>
            </a:r>
            <a:r>
              <a:rPr kumimoji="1" lang="en-US" altLang="ja-JP" dirty="0" smtClean="0"/>
              <a:t>12</a:t>
            </a:r>
            <a:r>
              <a:rPr kumimoji="1" lang="ja-JP" altLang="en-US" dirty="0" smtClean="0"/>
              <a:t>月</a:t>
            </a:r>
            <a:r>
              <a:rPr lang="en-US" altLang="ja-JP" dirty="0" smtClean="0"/>
              <a:t>0.74</a:t>
            </a:r>
            <a:r>
              <a:rPr lang="ja-JP" altLang="en-US" dirty="0" smtClean="0"/>
              <a:t>倍）、</a:t>
            </a:r>
            <a:r>
              <a:rPr kumimoji="1" lang="ja-JP" altLang="en-US" dirty="0" smtClean="0"/>
              <a:t>空き公共施設</a:t>
            </a:r>
            <a:r>
              <a:rPr kumimoji="1" lang="ja-JP" altLang="en-US" dirty="0"/>
              <a:t>等</a:t>
            </a:r>
            <a:r>
              <a:rPr kumimoji="1" lang="ja-JP" altLang="en-US" dirty="0" smtClean="0"/>
              <a:t>の有効的な民間による利活用、それに伴う地域の活性化と、雇用機会の拡大を念頭に、検討が続けられてきました。</a:t>
            </a:r>
            <a:endParaRPr kumimoji="1" lang="en-US" altLang="ja-JP" dirty="0" smtClean="0"/>
          </a:p>
          <a:p>
            <a:r>
              <a:rPr lang="ja-JP" altLang="en-US" dirty="0" smtClean="0"/>
              <a:t>・▼結果、平成２４年１２月、懸案であった「空き公共施設等利活用促進条例」が、制定されることとなりました。</a:t>
            </a:r>
            <a:endParaRPr lang="en-US" altLang="ja-JP" dirty="0" smtClean="0"/>
          </a:p>
          <a:p>
            <a:r>
              <a:rPr kumimoji="1" lang="ja-JP" altLang="en-US" dirty="0" smtClean="0"/>
              <a:t>・▼その目的には、空き公共施設等の利活用の促進も掲げておりますが、課題であった、地域の活性化や、雇用機会の拡大に重きを置き、制定されたところであります。</a:t>
            </a:r>
            <a:endParaRPr kumimoji="1" lang="en-US" altLang="ja-JP" dirty="0" smtClean="0"/>
          </a:p>
          <a:p>
            <a:r>
              <a:rPr lang="ja-JP" altLang="en-US" dirty="0" smtClean="0"/>
              <a:t>・▼その目的を果たすため、奨励措置は過分に設けられており、</a:t>
            </a:r>
            <a:endParaRPr lang="en-US" altLang="ja-JP" dirty="0" smtClean="0"/>
          </a:p>
          <a:p>
            <a:r>
              <a:rPr kumimoji="1" lang="ja-JP" altLang="en-US" dirty="0"/>
              <a:t>　</a:t>
            </a:r>
            <a:r>
              <a:rPr kumimoji="1" lang="ja-JP" altLang="en-US" dirty="0" smtClean="0"/>
              <a:t>▼１つに、最大９割軽減まで可能な、減額譲渡の設定であります。</a:t>
            </a:r>
            <a:endParaRPr kumimoji="1" lang="en-US" altLang="ja-JP" dirty="0" smtClean="0"/>
          </a:p>
          <a:p>
            <a:r>
              <a:rPr lang="ja-JP" altLang="en-US" dirty="0"/>
              <a:t>　</a:t>
            </a:r>
            <a:r>
              <a:rPr lang="ja-JP" altLang="en-US" dirty="0" smtClean="0"/>
              <a:t>▼２つ目には、同様に、９割軽減まで可能な有償貸付けの設定であります。無償は、公共的団体等に限り、対象を考えており、通常は該当させていないところであります。</a:t>
            </a:r>
            <a:endParaRPr lang="en-US" altLang="ja-JP" dirty="0" smtClean="0"/>
          </a:p>
          <a:p>
            <a:r>
              <a:rPr kumimoji="1" lang="ja-JP" altLang="en-US" dirty="0"/>
              <a:t>　</a:t>
            </a:r>
            <a:r>
              <a:rPr kumimoji="1" lang="ja-JP" altLang="en-US" dirty="0" smtClean="0"/>
              <a:t>▼３つ目には、増築及び改修助成金であります。これは、取得後又は貸付後に、事業利用のために行われる、増築や改修に対し助成するもので、かかった費用に対して、３分の１、最大５００万円まで助成金を交付するものであります。</a:t>
            </a:r>
            <a:endParaRPr kumimoji="1" lang="en-US" altLang="ja-JP" dirty="0" smtClean="0"/>
          </a:p>
          <a:p>
            <a:r>
              <a:rPr lang="ja-JP" altLang="en-US" dirty="0"/>
              <a:t>　</a:t>
            </a:r>
            <a:r>
              <a:rPr lang="ja-JP" altLang="en-US" dirty="0" smtClean="0"/>
              <a:t>▼４つ目には、事業開始時助成金であります。これは、事業開始後、もしくは事業を開始するために、新規に常用雇用者を雇ったことに対する支援金で、</a:t>
            </a:r>
            <a:r>
              <a:rPr lang="en-US" altLang="ja-JP" dirty="0" smtClean="0"/>
              <a:t>1</a:t>
            </a:r>
            <a:r>
              <a:rPr lang="ja-JP" altLang="en-US" dirty="0" smtClean="0"/>
              <a:t>人の雇用につき１０万円、最大で５０万円の支援金を交付するものになっております。</a:t>
            </a:r>
            <a:endParaRPr lang="en-US" altLang="ja-JP" dirty="0" smtClean="0"/>
          </a:p>
          <a:p>
            <a:r>
              <a:rPr kumimoji="1" lang="ja-JP" altLang="en-US" dirty="0"/>
              <a:t>　</a:t>
            </a:r>
            <a:r>
              <a:rPr kumimoji="1" lang="ja-JP" altLang="en-US" dirty="0" smtClean="0"/>
              <a:t>▼最後に、固定資産税の課税免除であります。これは、事業利用のために取得した固定資産について、最初の課税から３か年にわたり、免除するもので、取得した建物や土地はもちろん、償却資産にも該当させるようにしております。</a:t>
            </a:r>
            <a:endParaRPr kumimoji="1" lang="en-US" altLang="ja-JP" dirty="0" smtClean="0"/>
          </a:p>
          <a:p>
            <a:r>
              <a:rPr lang="ja-JP" altLang="en-US" dirty="0" smtClean="0"/>
              <a:t>・たしかに、奨励措置を見ると、貸付などにおいては、市の支出超過にもなりかねず、過剰すぎる制度とも受け取られますが、これらの奨励措置を受けるためには、施設利用の指定事業者となることが必須であります。</a:t>
            </a:r>
            <a:endParaRPr lang="en-US" altLang="ja-JP" dirty="0" smtClean="0"/>
          </a:p>
          <a:p>
            <a:r>
              <a:rPr kumimoji="1" lang="ja-JP" altLang="en-US" dirty="0" smtClean="0"/>
              <a:t>・然るべき、施設利用の利用事業者の公募を図り、利用希望者から提出された事業計画書の内容を精査した上で、指定事業者となりえるかどうか、減額率はどのくらいかなどを、審査会議</a:t>
            </a:r>
            <a:r>
              <a:rPr lang="ja-JP" altLang="en-US" dirty="0" smtClean="0"/>
              <a:t>を設置し、</a:t>
            </a:r>
            <a:r>
              <a:rPr kumimoji="1" lang="ja-JP" altLang="en-US" dirty="0" smtClean="0"/>
              <a:t>審議しております。▼</a:t>
            </a:r>
            <a:endParaRPr kumimoji="1" lang="en-US" altLang="ja-JP" dirty="0" smtClean="0"/>
          </a:p>
          <a:p>
            <a:r>
              <a:rPr lang="ja-JP" altLang="en-US" dirty="0" smtClean="0"/>
              <a:t>　</a:t>
            </a:r>
            <a:endParaRPr lang="en-US" altLang="ja-JP" dirty="0"/>
          </a:p>
          <a:p>
            <a:endParaRPr kumimoji="1" lang="en-US" altLang="ja-JP" dirty="0" smtClean="0"/>
          </a:p>
          <a:p>
            <a:endParaRPr lang="en-US" altLang="ja-JP" dirty="0"/>
          </a:p>
          <a:p>
            <a:endParaRPr kumimoji="1" lang="en-US" altLang="ja-JP" dirty="0" smtClean="0"/>
          </a:p>
          <a:p>
            <a:endParaRPr lang="en-US" altLang="ja-JP" dirty="0"/>
          </a:p>
          <a:p>
            <a:endParaRPr kumimoji="1" lang="en-US" altLang="ja-JP" dirty="0" smtClean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E372F4-0855-482A-A155-738B06761E84}" type="slidenum">
              <a:rPr kumimoji="1" lang="ja-JP" altLang="en-US" smtClean="0"/>
              <a:t>3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0597294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・それでは、指定事業者の指定に関することと、公募から利活用までの流れについて、説明していきたいと思います。</a:t>
            </a:r>
            <a:endParaRPr kumimoji="1" lang="en-US" altLang="ja-JP" dirty="0" smtClean="0"/>
          </a:p>
          <a:p>
            <a:r>
              <a:rPr lang="ja-JP" altLang="en-US" dirty="0" smtClean="0"/>
              <a:t>・▼空き公共施設の利用事業者の公募を行うにあたっては、施設の状況を確認したり、地域からの承諾を受けたりしております。</a:t>
            </a:r>
            <a:endParaRPr lang="en-US" altLang="ja-JP" dirty="0" smtClean="0"/>
          </a:p>
          <a:p>
            <a:r>
              <a:rPr lang="ja-JP" altLang="en-US" dirty="0"/>
              <a:t>・</a:t>
            </a:r>
            <a:r>
              <a:rPr lang="ja-JP" altLang="en-US" dirty="0" smtClean="0"/>
              <a:t>▼これには、準備期間として、およそ２か月ほどかかっているのが実情であります。</a:t>
            </a:r>
            <a:endParaRPr lang="en-US" altLang="ja-JP" dirty="0" smtClean="0"/>
          </a:p>
          <a:p>
            <a:r>
              <a:rPr kumimoji="1" lang="ja-JP" altLang="en-US" dirty="0" smtClean="0"/>
              <a:t>・▼公募期間は、</a:t>
            </a:r>
            <a:r>
              <a:rPr kumimoji="1" lang="en-US" altLang="ja-JP" dirty="0" smtClean="0"/>
              <a:t>2</a:t>
            </a:r>
            <a:r>
              <a:rPr lang="ja-JP" altLang="en-US" dirty="0" smtClean="0"/>
              <a:t>週間程度を設定しており、その期間中に、現地での説明会を開催しております。</a:t>
            </a:r>
            <a:endParaRPr lang="en-US" altLang="ja-JP" dirty="0" smtClean="0"/>
          </a:p>
          <a:p>
            <a:r>
              <a:rPr kumimoji="1" lang="ja-JP" altLang="en-US" dirty="0" smtClean="0"/>
              <a:t>・▼公募が終了する期間までに、施設利用希望者から、指定申請書、事業計画書、及び会社の決算書等、指定に係る必要な書類を、提出いただいております。</a:t>
            </a:r>
            <a:endParaRPr kumimoji="1" lang="en-US" altLang="ja-JP" dirty="0" smtClean="0"/>
          </a:p>
          <a:p>
            <a:r>
              <a:rPr lang="ja-JP" altLang="en-US" dirty="0" smtClean="0"/>
              <a:t>・▼それを受けたのち、市から「空き公共施設等運用審査会議」に対し諮問を行い、なお、運用審査会議というのは、副市長をトップに、関係部長からなる人員で組織されており、そこで、事業計画等の内容に関し、審議しております。</a:t>
            </a:r>
            <a:endParaRPr lang="en-US" altLang="ja-JP" dirty="0" smtClean="0"/>
          </a:p>
          <a:p>
            <a:r>
              <a:rPr kumimoji="1" lang="ja-JP" altLang="en-US" dirty="0" smtClean="0"/>
              <a:t>・▼事業の実施による新規の雇用者数や、地域活性化への貢献度、地域経済への影響、税収の見込みなどを検証し、採点による数値化で、評価を明白にすることによって、指定事業者の可否、減額率などを定めております。</a:t>
            </a:r>
            <a:endParaRPr kumimoji="1" lang="en-US" altLang="ja-JP" dirty="0" smtClean="0"/>
          </a:p>
          <a:p>
            <a:r>
              <a:rPr lang="ja-JP" altLang="en-US" dirty="0" smtClean="0"/>
              <a:t>・▼その結果を市長に対し、答申を行い、</a:t>
            </a:r>
            <a:endParaRPr lang="en-US" altLang="ja-JP" dirty="0" smtClean="0"/>
          </a:p>
          <a:p>
            <a:r>
              <a:rPr lang="ja-JP" altLang="en-US" dirty="0"/>
              <a:t>・</a:t>
            </a:r>
            <a:r>
              <a:rPr lang="ja-JP" altLang="en-US" dirty="0" smtClean="0"/>
              <a:t>▼指定事業者が決定されていくという、仕組みをとっております。</a:t>
            </a:r>
            <a:endParaRPr lang="en-US" altLang="ja-JP" dirty="0" smtClean="0"/>
          </a:p>
          <a:p>
            <a:r>
              <a:rPr kumimoji="1" lang="ja-JP" altLang="en-US" dirty="0" smtClean="0"/>
              <a:t>・▼その後、指定事業者からの、減額申請を受け付けるなどの手続きを踏んだのち、</a:t>
            </a:r>
            <a:endParaRPr kumimoji="1" lang="en-US" altLang="ja-JP" dirty="0" smtClean="0"/>
          </a:p>
          <a:p>
            <a:r>
              <a:rPr lang="ja-JP" altLang="en-US" dirty="0"/>
              <a:t>・</a:t>
            </a:r>
            <a:r>
              <a:rPr kumimoji="1" lang="ja-JP" altLang="en-US" dirty="0" smtClean="0"/>
              <a:t>▼売買契約、もしくは賃貸借契約の締結に至っております。</a:t>
            </a:r>
            <a:endParaRPr kumimoji="1" lang="en-US" altLang="ja-JP" dirty="0" smtClean="0"/>
          </a:p>
          <a:p>
            <a:r>
              <a:rPr lang="ja-JP" altLang="en-US" dirty="0" smtClean="0"/>
              <a:t>・通常、減額譲渡や減額貸付となると、議会の議決が必要でありますが、本条例が制定されていることによって、議決が不要となり、スピーディーな対応が、可能となっているところでもあります。念のため申し上げますが、議会を軽視しているわけではなく、きちんと報告はしておりますので、ご承知願います。</a:t>
            </a:r>
            <a:endParaRPr lang="en-US" altLang="ja-JP" dirty="0" smtClean="0"/>
          </a:p>
          <a:p>
            <a:r>
              <a:rPr kumimoji="1" lang="ja-JP" altLang="en-US" dirty="0" smtClean="0"/>
              <a:t>・また、各省庁で定めている、施設の耐用年数に応じた処分制限によって、国からの承認を得るために、仮契約から使用までに、</a:t>
            </a:r>
            <a:r>
              <a:rPr kumimoji="1" lang="en-US" altLang="ja-JP" dirty="0" smtClean="0"/>
              <a:t>3</a:t>
            </a:r>
            <a:r>
              <a:rPr kumimoji="1" lang="ja-JP" altLang="en-US" dirty="0" smtClean="0"/>
              <a:t>か月ほどかかる案件もあり、ここが最大のネックとも、なっているところでもあります。▼</a:t>
            </a:r>
            <a:endParaRPr kumimoji="1" lang="en-US" altLang="ja-JP" dirty="0" smtClean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E372F4-0855-482A-A155-738B06761E84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729725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・続きまして、条例を適用して、利活用した施設の事例を紹介していきたいと思います。</a:t>
            </a:r>
            <a:endParaRPr kumimoji="1" lang="en-US" altLang="ja-JP" dirty="0" smtClean="0"/>
          </a:p>
          <a:p>
            <a:r>
              <a:rPr lang="ja-JP" altLang="en-US" dirty="0" smtClean="0"/>
              <a:t>・▼一つ目に、本市の南東部、隣接する鹿角市との‘市境’付近に位置する「旧葛原保育所」の事例であります。</a:t>
            </a:r>
            <a:endParaRPr lang="en-US" altLang="ja-JP" dirty="0" smtClean="0"/>
          </a:p>
          <a:p>
            <a:r>
              <a:rPr kumimoji="1" lang="ja-JP" altLang="en-US" dirty="0" smtClean="0"/>
              <a:t>・これは、平成２年に、建物床面積３３０．８２㎡、木造平屋建で建築された建物でありますが、</a:t>
            </a:r>
            <a:r>
              <a:rPr lang="ja-JP" altLang="en-US" dirty="0" smtClean="0"/>
              <a:t>周辺地域の人口減少、それに伴う子育て世帯の減少、少子化等々により、平成２１年に、閉鎖を余儀なくされた施設であります。</a:t>
            </a:r>
            <a:endParaRPr lang="en-US" altLang="ja-JP" dirty="0" smtClean="0"/>
          </a:p>
          <a:p>
            <a:r>
              <a:rPr kumimoji="1" lang="ja-JP" altLang="en-US" dirty="0" smtClean="0"/>
              <a:t>・市の施設として、また地域の交流施設などとして、再利用の検討がなされましたが、活用には至らず、放置された状態が続きました。</a:t>
            </a:r>
            <a:endParaRPr kumimoji="1" lang="en-US" altLang="ja-JP" dirty="0" smtClean="0"/>
          </a:p>
          <a:p>
            <a:r>
              <a:rPr lang="ja-JP" altLang="en-US" dirty="0" smtClean="0"/>
              <a:t>・そのような折、商工部門を通して、利用できる適当な施設を探している企業がある、との情報をいただき、「空き公共施設等運用審査会議」において検討した上で、施設利用の公募を図ったところであります。</a:t>
            </a:r>
            <a:endParaRPr lang="en-US" altLang="ja-JP" dirty="0" smtClean="0"/>
          </a:p>
          <a:p>
            <a:r>
              <a:rPr kumimoji="1" lang="ja-JP" altLang="en-US" dirty="0" smtClean="0"/>
              <a:t>・▼現地説明会には、２社の方から参加をいただいておりますが、結果的に、隣接市に所在していた「秋田比内や株式会社」が、施設利用の指定事業者となり、３割軽減の適用で、売却に至ったところであります。</a:t>
            </a:r>
            <a:endParaRPr kumimoji="1" lang="en-US" altLang="ja-JP" dirty="0" smtClean="0"/>
          </a:p>
          <a:p>
            <a:r>
              <a:rPr lang="ja-JP" altLang="en-US" dirty="0" smtClean="0"/>
              <a:t>・売却後は、売却した建物の増改築を図っており、比内地鶏などの加工所として、さらには、本社機能をここに移転するなどし、事業は堅調に、推移し続けております。</a:t>
            </a:r>
            <a:endParaRPr lang="en-US" altLang="ja-JP" dirty="0" smtClean="0"/>
          </a:p>
          <a:p>
            <a:r>
              <a:rPr kumimoji="1" lang="ja-JP" altLang="en-US" dirty="0" smtClean="0"/>
              <a:t>・施設利用に伴い、新規に３名の方が雇用され、雇用機会の拡充に貢献していただきましたが、以前から</a:t>
            </a:r>
            <a:r>
              <a:rPr lang="ja-JP" altLang="en-US" dirty="0" smtClean="0"/>
              <a:t>、中心市街地</a:t>
            </a:r>
            <a:r>
              <a:rPr kumimoji="1" lang="ja-JP" altLang="en-US" dirty="0" smtClean="0"/>
              <a:t>において、大変おいしい親子丼を提供する飲食店として著名な「秋田比内や」さんが、会社の拠点も本市に移していただいたことは、商業振興や市民にとって、大きな恵みとなったところでもありました。▼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E372F4-0855-482A-A155-738B06761E84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066241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>
          <a:xfrm>
            <a:off x="673577" y="4748165"/>
            <a:ext cx="5388610" cy="4329160"/>
          </a:xfrm>
        </p:spPr>
        <p:txBody>
          <a:bodyPr/>
          <a:lstStyle/>
          <a:p>
            <a:r>
              <a:rPr kumimoji="1" lang="ja-JP" altLang="en-US" dirty="0" smtClean="0"/>
              <a:t>・次に、本市の北部、青森県側の集落に位置する「旧白沢通園センター」の事例であります。（</a:t>
            </a:r>
            <a:r>
              <a:rPr kumimoji="1" lang="en-US" altLang="ja-JP" dirty="0" smtClean="0"/>
              <a:t>2</a:t>
            </a:r>
            <a:r>
              <a:rPr kumimoji="1" lang="ja-JP" altLang="en-US" dirty="0" smtClean="0"/>
              <a:t>階を含めると</a:t>
            </a:r>
            <a:r>
              <a:rPr kumimoji="1" lang="en-US" altLang="ja-JP" dirty="0" smtClean="0"/>
              <a:t>959.18</a:t>
            </a:r>
            <a:r>
              <a:rPr kumimoji="1" lang="ja-JP" altLang="en-US" dirty="0" smtClean="0"/>
              <a:t>㎡、昭和</a:t>
            </a:r>
            <a:r>
              <a:rPr kumimoji="1" lang="en-US" altLang="ja-JP" dirty="0" smtClean="0"/>
              <a:t>57</a:t>
            </a:r>
            <a:r>
              <a:rPr kumimoji="1" lang="ja-JP" altLang="en-US" dirty="0" smtClean="0"/>
              <a:t>年</a:t>
            </a:r>
            <a:r>
              <a:rPr kumimoji="1" lang="en-US" altLang="ja-JP" dirty="0" smtClean="0"/>
              <a:t>3</a:t>
            </a:r>
            <a:r>
              <a:rPr kumimoji="1" lang="ja-JP" altLang="en-US" dirty="0" smtClean="0"/>
              <a:t>月取得）</a:t>
            </a:r>
            <a:endParaRPr kumimoji="1" lang="en-US" altLang="ja-JP" dirty="0" smtClean="0"/>
          </a:p>
          <a:p>
            <a:r>
              <a:rPr lang="ja-JP" altLang="en-US" dirty="0" smtClean="0"/>
              <a:t>・▼これは、昭和４２年当時、営林署として建てられた建物を、営林署廃止後に、本市が取得、取得後は、障害者福祉施設として活用を図っていたものであります。</a:t>
            </a:r>
            <a:endParaRPr lang="en-US" altLang="ja-JP" dirty="0" smtClean="0"/>
          </a:p>
          <a:p>
            <a:r>
              <a:rPr kumimoji="1" lang="ja-JP" altLang="en-US" dirty="0" smtClean="0"/>
              <a:t>・ブロック造２階建てで、平成１１年用途廃止後は、福祉関係の倉庫として、利用を図っておりましたが、施設の立地環境（周辺地域に働き手がいる環境など）から、事業者からの施設利用の要望があり、公募に至った次第であります。</a:t>
            </a:r>
            <a:endParaRPr kumimoji="1" lang="en-US" altLang="ja-JP" dirty="0" smtClean="0"/>
          </a:p>
          <a:p>
            <a:r>
              <a:rPr lang="ja-JP" altLang="en-US" dirty="0" smtClean="0"/>
              <a:t>・▼結果、有償貸付けにより、やま芋などの皮むき作業所として利用されることとなり、地域の高齢な女性を中心に、パートタイム的に働く場として、開設されております。</a:t>
            </a:r>
            <a:endParaRPr lang="en-US" altLang="ja-JP" dirty="0" smtClean="0"/>
          </a:p>
          <a:p>
            <a:r>
              <a:rPr kumimoji="1" lang="ja-JP" altLang="en-US" dirty="0" smtClean="0"/>
              <a:t>・建物も古く、９割軽減の適用により、市への貸付料収入は僅かでありますが、</a:t>
            </a:r>
            <a:r>
              <a:rPr lang="ja-JP" altLang="en-US" dirty="0" smtClean="0"/>
              <a:t>立地条件からも、施設利用希望者が、そうそうあるわけでもなく、施設の利用により、</a:t>
            </a:r>
            <a:r>
              <a:rPr kumimoji="1" lang="ja-JP" altLang="en-US" dirty="0" smtClean="0"/>
              <a:t>地域活性化が図られたこと、企業にとっては、人員確保ができたことは、良い結果につながったと感じております。</a:t>
            </a:r>
            <a:endParaRPr kumimoji="1" lang="en-US" altLang="ja-JP" dirty="0" smtClean="0"/>
          </a:p>
          <a:p>
            <a:r>
              <a:rPr lang="ja-JP" altLang="en-US" dirty="0" smtClean="0"/>
              <a:t>・ここで、先ほどの「旧葛原保育所」は新規雇用者３名で、３割軽減、一方「旧白沢通園センター」では、新規雇用者１名で９割軽減、という疑念が生じていると思いますが、ここに記載している雇用者数は、事業開始時支援金の対象となっている、新規に雇用された正規社員の人数であり、正規社員以外が、「旧白沢通園センター」には２０名ほどいたため、採点付けをすると、このような結果となった次第であります。▼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E372F4-0855-482A-A155-738B06761E84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316374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・次に、事例②と同様な案件となりますが、市の南部、田園の広がる地域の、集落に位置する「旧三岳小学校」の事例であります。</a:t>
            </a:r>
            <a:endParaRPr kumimoji="1" lang="en-US" altLang="ja-JP" dirty="0" smtClean="0"/>
          </a:p>
          <a:p>
            <a:r>
              <a:rPr lang="ja-JP" altLang="en-US" dirty="0" smtClean="0"/>
              <a:t>・▼昭和３６年に建築された、木造の非常に古い建物であり、大部分は、地域公民館の分館として、利活用がなされています。校舎の端の部分は、元の給食室であり、平成１５年に改修が施されたことも要因となり、利活用に至った次第であります。</a:t>
            </a:r>
            <a:endParaRPr lang="en-US" altLang="ja-JP" dirty="0" smtClean="0"/>
          </a:p>
          <a:p>
            <a:r>
              <a:rPr lang="ja-JP" altLang="en-US" dirty="0"/>
              <a:t>・</a:t>
            </a:r>
            <a:r>
              <a:rPr lang="ja-JP" altLang="en-US" dirty="0" smtClean="0"/>
              <a:t>貸付している部分を含み、分館として使用していない部分については、普通財産として管理し、管理上の両立を図っているところでもあります。</a:t>
            </a:r>
            <a:endParaRPr lang="en-US" altLang="ja-JP" dirty="0" smtClean="0"/>
          </a:p>
          <a:p>
            <a:r>
              <a:rPr kumimoji="1" lang="ja-JP" altLang="en-US" dirty="0" smtClean="0"/>
              <a:t>・▼利活用の概要は、先ほど申し上げた事例②と同様であるので、説明は省略したいと思います。</a:t>
            </a:r>
            <a:endParaRPr kumimoji="1" lang="en-US" altLang="ja-JP" dirty="0" smtClean="0"/>
          </a:p>
          <a:p>
            <a:r>
              <a:rPr lang="ja-JP" altLang="en-US" dirty="0" smtClean="0"/>
              <a:t>・なお、この案件についても、施設の立地環境上、地域での再利用や、民間事業者の利用が見込めない物件であったため、前事例と同様、事業利用者が求める人材確保と、市の地域振興策において、合致した案件であると感じております。▼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E372F4-0855-482A-A155-738B06761E84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488421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・▼最後に、次の講演予定ともなっている、「旧雪沢小学校」の事例についてであります。施設利用事業者である東光鉄工株式会社の、会長さんがいらしており、事業内容等の詳細は、会長さんからお話があると思いますので、私の方からは、施設の概要等を主に、説明していきたいと思います。</a:t>
            </a:r>
            <a:endParaRPr kumimoji="1" lang="en-US" altLang="ja-JP" dirty="0" smtClean="0"/>
          </a:p>
          <a:p>
            <a:r>
              <a:rPr lang="ja-JP" altLang="en-US" dirty="0" smtClean="0"/>
              <a:t>・「旧雪沢小学校」は、市の東側、市から東北自動車道「小坂インターチェンジ」に向かう、県道「樹海ライン」沿いの、中間的な位置に立地しております。平成８年に、校舎床面積１，８９１㎡、木造一部鉄筋コンクリート造２階建てで建築され、ふんだんに秋田杉を使用し、ぬくもりのある内装や、周辺の山並みに溶け込むような外観は目覚ましく、地域住民から、親しみを持たれている建物であります。</a:t>
            </a:r>
            <a:endParaRPr lang="en-US" altLang="ja-JP" dirty="0" smtClean="0"/>
          </a:p>
          <a:p>
            <a:r>
              <a:rPr lang="ja-JP" altLang="en-US" dirty="0" smtClean="0"/>
              <a:t>・しかしながら、地域の少子化の波は避けられず、平成２６年には閉校となっております。閉校を惜しむ声は絶えず、卒業生を中心とした方々により、定期的な草刈りなどが行われ、周辺環境は良好なまま維持されてきました。</a:t>
            </a:r>
            <a:endParaRPr lang="en-US" altLang="ja-JP" dirty="0" smtClean="0"/>
          </a:p>
          <a:p>
            <a:r>
              <a:rPr kumimoji="1" lang="ja-JP" altLang="en-US" dirty="0" smtClean="0"/>
              <a:t>・閉校後は、地区公民館の分館として、具体的な再利用の検討がなされましたが、防火対策等の改築費に、多額な費用が掛かることが判明し、断念、その後も、様々な方向で利活用の検討がなされてきましたが、実現には至ら</a:t>
            </a:r>
            <a:r>
              <a:rPr lang="ja-JP" altLang="en-US" dirty="0" smtClean="0"/>
              <a:t>なかったところであります。</a:t>
            </a:r>
            <a:endParaRPr kumimoji="1" lang="en-US" altLang="ja-JP" dirty="0" smtClean="0"/>
          </a:p>
          <a:p>
            <a:r>
              <a:rPr lang="ja-JP" altLang="en-US" dirty="0" smtClean="0"/>
              <a:t>・▼そのような折、東光鉄工株式会社の方で、ドローンの製作及び教習場に、適した施設を探しているという話を受けまして、本施設の公募に至った次第であります。</a:t>
            </a:r>
            <a:endParaRPr lang="en-US" altLang="ja-JP" dirty="0" smtClean="0"/>
          </a:p>
          <a:p>
            <a:r>
              <a:rPr lang="ja-JP" altLang="en-US" dirty="0" smtClean="0"/>
              <a:t>・平成２９年４月から利活用が始まっており、最初は、校舎西側と体育館を、次年度の３０年５月からは、校舎東側を含め、全体的な利活用がなされています。</a:t>
            </a:r>
            <a:endParaRPr lang="en-US" altLang="ja-JP" dirty="0" smtClean="0"/>
          </a:p>
          <a:p>
            <a:r>
              <a:rPr kumimoji="1" lang="ja-JP" altLang="en-US" dirty="0" smtClean="0"/>
              <a:t>・事業内容等については、この後、会長さん</a:t>
            </a:r>
            <a:r>
              <a:rPr lang="ja-JP" altLang="en-US" dirty="0" smtClean="0"/>
              <a:t>の方</a:t>
            </a:r>
            <a:r>
              <a:rPr kumimoji="1" lang="ja-JP" altLang="en-US" dirty="0" smtClean="0"/>
              <a:t>から説明があると思いますので、割愛いたしますが、いずれ、新規雇用者１０名の採用、特に若年者層の雇用拡大、また、ドローンという新規分野への参入等々は、地域の活性化と地域経済に、大きく貢献していただけたものと、感謝しているところであります。</a:t>
            </a:r>
            <a:endParaRPr kumimoji="1" lang="en-US" altLang="ja-JP" dirty="0" smtClean="0"/>
          </a:p>
          <a:p>
            <a:r>
              <a:rPr lang="ja-JP" altLang="en-US" dirty="0" smtClean="0"/>
              <a:t>・以上、民間事業者による利活用の事例を、４件申し上げてきましたが、このほかにも、比較的新しい校舎で、地区公民館として再利用を図った事例や、校舎の一部を、地域で活用している事例もあります。また、耐震構造が不十分なものは、倉庫として利活用を図っているものや、以前、県立高校であった校舎を市の博物館として活用した件、最近では、譲与された県立高校のプールや武道館などの再利用を図り、スポーツ公園として、利活用しているものもあります。空き校舎に関しては、様々な再利用を図っていることを、最後に、申し添えしておきたいと、思います。▼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E372F4-0855-482A-A155-738B06761E84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159687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C0B58-777F-4589-8D4C-7DB3B3614E3F}" type="datetime1">
              <a:rPr kumimoji="1" lang="ja-JP" altLang="en-US" smtClean="0"/>
              <a:t>2019/6/17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5731B-283F-46BA-A99D-252317AE44B4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91717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A0DC2-5FE7-4F7D-B031-D00AABA3CDF8}" type="datetime1">
              <a:rPr kumimoji="1" lang="ja-JP" altLang="en-US" smtClean="0"/>
              <a:t>2019/6/17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5731B-283F-46BA-A99D-252317AE44B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90561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2302"/>
            <a:ext cx="1971675" cy="5759898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2302"/>
            <a:ext cx="5800725" cy="5759898"/>
          </a:xfrm>
        </p:spPr>
        <p:txBody>
          <a:bodyPr vert="eaVert" lIns="45720" tIns="0" rIns="45720" bIns="0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D80B0-1E3F-49B9-939B-01842C01106B}" type="datetime1">
              <a:rPr kumimoji="1" lang="ja-JP" altLang="en-US" smtClean="0"/>
              <a:t>2019/6/17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5731B-283F-46BA-A99D-252317AE44B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796631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B58BF-BFD4-42EC-A3C6-CB6FAD7EE9DA}" type="datetime1">
              <a:rPr kumimoji="1" lang="ja-JP" altLang="en-US" smtClean="0"/>
              <a:t>2019/6/17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5731B-283F-46BA-A99D-252317AE44B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186401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セクション見出し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86C14-0E19-472C-B46C-14E920EB7D2C}" type="datetime1">
              <a:rPr kumimoji="1" lang="ja-JP" altLang="en-US" smtClean="0"/>
              <a:t>2019/6/17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5731B-283F-46BA-A99D-252317AE44B4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37623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3ECF1-F17A-4FB7-890D-E2092ACDFE13}" type="datetime1">
              <a:rPr kumimoji="1" lang="ja-JP" altLang="en-US" smtClean="0"/>
              <a:t>2019/6/17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5731B-283F-46BA-A99D-252317AE44B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757559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378200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378200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A56A7-6534-4BAD-BE31-82C866847D73}" type="datetime1">
              <a:rPr kumimoji="1" lang="ja-JP" altLang="en-US" smtClean="0"/>
              <a:t>2019/6/17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5731B-283F-46BA-A99D-252317AE44B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0573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7EA10-7D98-4E5B-A2FC-8C5B6C457BF8}" type="datetime1">
              <a:rPr kumimoji="1" lang="ja-JP" altLang="en-US" smtClean="0"/>
              <a:t>2019/6/17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5731B-283F-46BA-A99D-252317AE44B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87758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AED08-0B59-4D89-B1DE-439494DBE0CA}" type="datetime1">
              <a:rPr kumimoji="1" lang="ja-JP" altLang="en-US" smtClean="0"/>
              <a:t>2019/6/17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5731B-283F-46BA-A99D-252317AE44B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800391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9D0F4300-E5C1-4938-9AD8-0F7E0894BCCC}" type="datetime1">
              <a:rPr kumimoji="1" lang="ja-JP" altLang="en-US" smtClean="0"/>
              <a:t>2019/6/17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C25731B-283F-46BA-A99D-252317AE44B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095894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5234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3A399-7670-4B1D-81CE-2AFD21EB631E}" type="datetime1">
              <a:rPr kumimoji="1" lang="ja-JP" altLang="en-US" smtClean="0"/>
              <a:t>2019/6/17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5731B-283F-46BA-A99D-252317AE44B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989977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1BDA0DAE-D52F-474B-9DC4-DF94F6B36D0A}" type="datetime1">
              <a:rPr kumimoji="1" lang="ja-JP" altLang="en-US" smtClean="0"/>
              <a:t>2019/6/17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2C25731B-283F-46BA-A99D-252317AE44B4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66448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80" r:id="rId1"/>
    <p:sldLayoutId id="2147484281" r:id="rId2"/>
    <p:sldLayoutId id="2147484282" r:id="rId3"/>
    <p:sldLayoutId id="2147484283" r:id="rId4"/>
    <p:sldLayoutId id="2147484284" r:id="rId5"/>
    <p:sldLayoutId id="2147484285" r:id="rId6"/>
    <p:sldLayoutId id="2147484286" r:id="rId7"/>
    <p:sldLayoutId id="2147484287" r:id="rId8"/>
    <p:sldLayoutId id="2147484288" r:id="rId9"/>
    <p:sldLayoutId id="2147484289" r:id="rId10"/>
    <p:sldLayoutId id="2147484290" r:id="rId11"/>
  </p:sldLayoutIdLs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kumimoji="1"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kumimoji="1"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743583" y="1628775"/>
            <a:ext cx="7746642" cy="1790700"/>
          </a:xfrm>
        </p:spPr>
        <p:txBody>
          <a:bodyPr>
            <a:normAutofit/>
          </a:bodyPr>
          <a:lstStyle/>
          <a:p>
            <a:r>
              <a:rPr lang="ja-JP" altLang="en-US" sz="4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空き公共施設等の利活用促進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143000" y="4109352"/>
            <a:ext cx="6858000" cy="1587136"/>
          </a:xfrm>
        </p:spPr>
        <p:txBody>
          <a:bodyPr>
            <a:normAutofit/>
          </a:bodyPr>
          <a:lstStyle/>
          <a:p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lang="ja-JP" altLang="en-US" sz="2700" dirty="0"/>
              <a:t>　　　　　　　　　</a:t>
            </a:r>
            <a:r>
              <a:rPr lang="ja-JP" altLang="en-US" sz="2400" dirty="0"/>
              <a:t>大館市総務部管財課</a:t>
            </a: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50648" y="4195785"/>
            <a:ext cx="1500703" cy="1500703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65880" y="5092123"/>
            <a:ext cx="419100" cy="378411"/>
          </a:xfrm>
          <a:prstGeom prst="rect">
            <a:avLst/>
          </a:prstGeom>
        </p:spPr>
      </p:pic>
      <p:sp>
        <p:nvSpPr>
          <p:cNvPr id="8" name="正方形/長方形 7"/>
          <p:cNvSpPr/>
          <p:nvPr/>
        </p:nvSpPr>
        <p:spPr>
          <a:xfrm>
            <a:off x="4563072" y="294080"/>
            <a:ext cx="4188279" cy="41637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350" b="1" dirty="0"/>
              <a:t>平成</a:t>
            </a:r>
            <a:r>
              <a:rPr kumimoji="1" lang="en-US" altLang="ja-JP" sz="1350" b="1" dirty="0"/>
              <a:t>30</a:t>
            </a:r>
            <a:r>
              <a:rPr kumimoji="1" lang="ja-JP" altLang="en-US" sz="1350" b="1" dirty="0"/>
              <a:t>年度第</a:t>
            </a:r>
            <a:r>
              <a:rPr kumimoji="1" lang="en-US" altLang="ja-JP" sz="1350" b="1" dirty="0"/>
              <a:t>3</a:t>
            </a:r>
            <a:r>
              <a:rPr kumimoji="1" lang="ja-JP" altLang="en-US" sz="1350" b="1" dirty="0"/>
              <a:t>回もりおかＰＰＰプラットフォーム</a:t>
            </a:r>
          </a:p>
        </p:txBody>
      </p:sp>
    </p:spTree>
    <p:extLst>
      <p:ext uri="{BB962C8B-B14F-4D97-AF65-F5344CB8AC3E}">
        <p14:creationId xmlns:p14="http://schemas.microsoft.com/office/powerpoint/2010/main" val="2503512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5731B-283F-46BA-A99D-252317AE44B4}" type="slidenum">
              <a:rPr kumimoji="1" lang="ja-JP" altLang="en-US" sz="2000" smtClean="0"/>
              <a:t>9</a:t>
            </a:fld>
            <a:endParaRPr kumimoji="1" lang="ja-JP" altLang="en-US" sz="2000" dirty="0"/>
          </a:p>
        </p:txBody>
      </p:sp>
      <p:sp>
        <p:nvSpPr>
          <p:cNvPr id="2" name="タイトル 1"/>
          <p:cNvSpPr>
            <a:spLocks noGrp="1"/>
          </p:cNvSpPr>
          <p:nvPr>
            <p:ph type="title" idx="4294967295"/>
          </p:nvPr>
        </p:nvSpPr>
        <p:spPr>
          <a:xfrm>
            <a:off x="373553" y="448099"/>
            <a:ext cx="7543800" cy="807366"/>
          </a:xfrm>
        </p:spPr>
        <p:txBody>
          <a:bodyPr>
            <a:normAutofit/>
          </a:bodyPr>
          <a:lstStyle/>
          <a:p>
            <a:r>
              <a:rPr lang="ja-JP" altLang="en-US" sz="3000" dirty="0"/>
              <a:t>今後の利活用促進に向けて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4294967295"/>
          </p:nvPr>
        </p:nvSpPr>
        <p:spPr>
          <a:xfrm>
            <a:off x="373553" y="1704595"/>
            <a:ext cx="8297800" cy="4022725"/>
          </a:xfrm>
        </p:spPr>
        <p:txBody>
          <a:bodyPr/>
          <a:lstStyle/>
          <a:p>
            <a:pPr>
              <a:buFont typeface="Wingdings" panose="05000000000000000000" pitchFamily="2" charset="2"/>
              <a:buChar char="u"/>
            </a:pPr>
            <a:r>
              <a:rPr kumimoji="1" lang="ja-JP" altLang="en-US" b="1" dirty="0" smtClean="0"/>
              <a:t>未利用の空き公共施設の解消</a:t>
            </a:r>
            <a:endParaRPr kumimoji="1" lang="en-US" altLang="ja-JP" b="1" dirty="0" smtClean="0"/>
          </a:p>
          <a:p>
            <a:r>
              <a:rPr lang="ja-JP" altLang="en-US" dirty="0" smtClean="0"/>
              <a:t>　　旧大葛小学校          平成３年竣工　平成２４年閉校</a:t>
            </a:r>
            <a:endParaRPr lang="en-US" altLang="ja-JP" dirty="0" smtClean="0"/>
          </a:p>
          <a:p>
            <a:r>
              <a:rPr lang="ja-JP" altLang="en-US" dirty="0"/>
              <a:t>　</a:t>
            </a:r>
            <a:r>
              <a:rPr lang="ja-JP" altLang="en-US" dirty="0" smtClean="0"/>
              <a:t>　　　　　　　　　　　　 　面積２，４３２㎡　鉄筋コンクリート造</a:t>
            </a:r>
            <a:r>
              <a:rPr lang="ja-JP" altLang="en-US" dirty="0"/>
              <a:t>３階建</a:t>
            </a:r>
            <a:endParaRPr lang="en-US" altLang="ja-JP" dirty="0" smtClean="0"/>
          </a:p>
          <a:p>
            <a:r>
              <a:rPr lang="ja-JP" altLang="en-US" dirty="0"/>
              <a:t>　</a:t>
            </a:r>
            <a:r>
              <a:rPr lang="ja-JP" altLang="en-US" dirty="0" smtClean="0"/>
              <a:t>　旧岩野目小学校　　平成３年竣工　平成２０年閉校</a:t>
            </a:r>
            <a:endParaRPr lang="en-US" altLang="ja-JP" dirty="0" smtClean="0"/>
          </a:p>
          <a:p>
            <a:r>
              <a:rPr lang="ja-JP" altLang="en-US" dirty="0"/>
              <a:t>　</a:t>
            </a:r>
            <a:r>
              <a:rPr lang="ja-JP" altLang="en-US" dirty="0" smtClean="0"/>
              <a:t>　　　　　　　　　　　　 　面積２，４５５㎡　</a:t>
            </a:r>
            <a:r>
              <a:rPr lang="ja-JP" altLang="en-US" dirty="0"/>
              <a:t>鉄筋</a:t>
            </a:r>
            <a:r>
              <a:rPr lang="ja-JP" altLang="en-US" dirty="0" smtClean="0"/>
              <a:t>コンクリート造３階建　</a:t>
            </a:r>
            <a:endParaRPr lang="en-US" altLang="ja-JP" dirty="0"/>
          </a:p>
          <a:p>
            <a:pPr>
              <a:buFont typeface="Wingdings" panose="05000000000000000000" pitchFamily="2" charset="2"/>
              <a:buChar char="u"/>
            </a:pPr>
            <a:r>
              <a:rPr kumimoji="1" lang="ja-JP" altLang="en-US" b="1" dirty="0" smtClean="0"/>
              <a:t>利活用促進体制の強化</a:t>
            </a:r>
            <a:endParaRPr kumimoji="1" lang="en-US" altLang="ja-JP" b="1" dirty="0" smtClean="0"/>
          </a:p>
          <a:p>
            <a:r>
              <a:rPr lang="ja-JP" altLang="en-US" dirty="0"/>
              <a:t>　</a:t>
            </a:r>
            <a:r>
              <a:rPr lang="ja-JP" altLang="en-US" dirty="0" smtClean="0"/>
              <a:t>　利活用の要望待ち⇒積極的なＰＲ</a:t>
            </a:r>
            <a:r>
              <a:rPr lang="en-US" altLang="ja-JP" dirty="0" smtClean="0"/>
              <a:t>‥</a:t>
            </a:r>
            <a:r>
              <a:rPr lang="ja-JP" altLang="en-US" dirty="0" smtClean="0"/>
              <a:t>文科省・県のＨＰ活用、市ＨＰに掲載</a:t>
            </a:r>
            <a:endParaRPr lang="en-US" altLang="ja-JP" dirty="0" smtClean="0"/>
          </a:p>
          <a:p>
            <a:r>
              <a:rPr kumimoji="1" lang="ja-JP" altLang="en-US" dirty="0"/>
              <a:t>　</a:t>
            </a:r>
            <a:r>
              <a:rPr kumimoji="1" lang="ja-JP" altLang="en-US" dirty="0" smtClean="0"/>
              <a:t>　事業利用者公募の即時実施</a:t>
            </a:r>
            <a:r>
              <a:rPr kumimoji="1" lang="en-US" altLang="ja-JP" dirty="0" smtClean="0"/>
              <a:t>‥‥</a:t>
            </a:r>
            <a:r>
              <a:rPr kumimoji="1" lang="ja-JP" altLang="en-US" dirty="0" smtClean="0"/>
              <a:t>設備劣化前の使用継続</a:t>
            </a:r>
            <a:endParaRPr kumimoji="1" lang="en-US" altLang="ja-JP" dirty="0" smtClean="0"/>
          </a:p>
          <a:p>
            <a:r>
              <a:rPr lang="ja-JP" altLang="en-US" dirty="0"/>
              <a:t>　</a:t>
            </a:r>
            <a:r>
              <a:rPr lang="ja-JP" altLang="en-US" dirty="0" smtClean="0"/>
              <a:t>　貸付から譲渡へのシフト変更</a:t>
            </a:r>
            <a:r>
              <a:rPr lang="en-US" altLang="ja-JP" dirty="0" smtClean="0"/>
              <a:t>‥‥</a:t>
            </a:r>
            <a:r>
              <a:rPr lang="ja-JP" altLang="en-US" dirty="0" smtClean="0"/>
              <a:t>税収アップ、老朽化対策の軽減</a:t>
            </a:r>
            <a:endParaRPr kumimoji="1" lang="ja-JP" altLang="en-US" dirty="0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1031" y="2910783"/>
            <a:ext cx="1287800" cy="1165154"/>
          </a:xfrm>
          <a:prstGeom prst="rect">
            <a:avLst/>
          </a:prstGeom>
        </p:spPr>
      </p:pic>
      <p:cxnSp>
        <p:nvCxnSpPr>
          <p:cNvPr id="8" name="直線コネクタ 7"/>
          <p:cNvCxnSpPr/>
          <p:nvPr/>
        </p:nvCxnSpPr>
        <p:spPr>
          <a:xfrm>
            <a:off x="466860" y="1297336"/>
            <a:ext cx="6089728" cy="5327"/>
          </a:xfrm>
          <a:prstGeom prst="line">
            <a:avLst/>
          </a:prstGeom>
          <a:ln w="25400" cmpd="sng">
            <a:solidFill>
              <a:schemeClr val="accent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3036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スライド番号プレースホルダー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5731B-283F-46BA-A99D-252317AE44B4}" type="slidenum">
              <a:rPr kumimoji="1" lang="ja-JP" altLang="en-US" sz="2000" smtClean="0"/>
              <a:t>10</a:t>
            </a:fld>
            <a:endParaRPr kumimoji="1" lang="ja-JP" altLang="en-US" sz="2000" dirty="0"/>
          </a:p>
        </p:txBody>
      </p:sp>
      <p:sp>
        <p:nvSpPr>
          <p:cNvPr id="2" name="タイトル 1"/>
          <p:cNvSpPr>
            <a:spLocks noGrp="1"/>
          </p:cNvSpPr>
          <p:nvPr>
            <p:ph type="title" idx="4294967295"/>
          </p:nvPr>
        </p:nvSpPr>
        <p:spPr>
          <a:xfrm>
            <a:off x="1600200" y="2073275"/>
            <a:ext cx="7543800" cy="1087438"/>
          </a:xfrm>
        </p:spPr>
        <p:txBody>
          <a:bodyPr>
            <a:normAutofit/>
          </a:bodyPr>
          <a:lstStyle/>
          <a:p>
            <a:r>
              <a:rPr lang="ja-JP" altLang="en-US" sz="3000" dirty="0" smtClean="0"/>
              <a:t>ご清聴</a:t>
            </a:r>
            <a:r>
              <a:rPr lang="ja-JP" altLang="en-US" sz="3000" dirty="0"/>
              <a:t>、ありがとうございました。</a:t>
            </a:r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4294967295"/>
          </p:nvPr>
        </p:nvPicPr>
        <p:blipFill>
          <a:blip r:embed="rId3"/>
          <a:stretch>
            <a:fillRect/>
          </a:stretch>
        </p:blipFill>
        <p:spPr>
          <a:xfrm>
            <a:off x="2369713" y="4113138"/>
            <a:ext cx="6606862" cy="1697038"/>
          </a:xfrm>
          <a:prstGeom prst="rect">
            <a:avLst/>
          </a:prstGeom>
        </p:spPr>
      </p:pic>
      <p:sp>
        <p:nvSpPr>
          <p:cNvPr id="5" name="正方形/長方形 4"/>
          <p:cNvSpPr/>
          <p:nvPr/>
        </p:nvSpPr>
        <p:spPr>
          <a:xfrm>
            <a:off x="2543177" y="4690238"/>
            <a:ext cx="523875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dirty="0"/>
              <a:t>作成・編集　　大館市総務部管財課公共施設政策係</a:t>
            </a:r>
          </a:p>
          <a:p>
            <a:r>
              <a:rPr lang="ja-JP" altLang="en-US" sz="1350" dirty="0"/>
              <a:t>　　　　　　　　　　　　</a:t>
            </a:r>
            <a:r>
              <a:rPr lang="ja-JP" altLang="en-US" dirty="0"/>
              <a:t>☎</a:t>
            </a:r>
            <a:r>
              <a:rPr lang="en-US" altLang="ja-JP" dirty="0"/>
              <a:t>0186-43-7038</a:t>
            </a:r>
            <a:r>
              <a:rPr lang="ja-JP" altLang="en-US" dirty="0"/>
              <a:t>　📠</a:t>
            </a:r>
            <a:r>
              <a:rPr lang="en-US" altLang="ja-JP" dirty="0"/>
              <a:t>0186-49-1198</a:t>
            </a:r>
          </a:p>
          <a:p>
            <a:r>
              <a:rPr lang="ja-JP" altLang="en-US" dirty="0"/>
              <a:t>　　　　　　　　　📧</a:t>
            </a:r>
            <a:r>
              <a:rPr lang="en-US" altLang="ja-JP" dirty="0"/>
              <a:t>kan-sisetu@city.odate.lg.jp</a:t>
            </a: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28159" y="5190785"/>
            <a:ext cx="507536" cy="498392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57202" y="2718265"/>
            <a:ext cx="470957" cy="425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16118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図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7622" y="4562069"/>
            <a:ext cx="2372497" cy="1131073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971"/>
          <a:stretch/>
        </p:blipFill>
        <p:spPr>
          <a:xfrm>
            <a:off x="4871293" y="1034375"/>
            <a:ext cx="4074004" cy="38080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5731B-283F-46BA-A99D-252317AE44B4}" type="slidenum">
              <a:rPr kumimoji="1" lang="ja-JP" altLang="en-US" sz="2000" smtClean="0"/>
              <a:t>1</a:t>
            </a:fld>
            <a:endParaRPr kumimoji="1" lang="ja-JP" altLang="en-US" sz="20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4294967295"/>
          </p:nvPr>
        </p:nvSpPr>
        <p:spPr>
          <a:xfrm>
            <a:off x="633044" y="1694199"/>
            <a:ext cx="7543800" cy="4022725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ja-JP" altLang="en-US" dirty="0" smtClean="0"/>
              <a:t>人口７万２千人の地方中核都市</a:t>
            </a:r>
            <a:endParaRPr lang="en-US" altLang="ja-JP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ja-JP" altLang="en-US" dirty="0" smtClean="0"/>
              <a:t>北</a:t>
            </a:r>
            <a:r>
              <a:rPr lang="ja-JP" altLang="en-US" dirty="0"/>
              <a:t>東</a:t>
            </a:r>
            <a:r>
              <a:rPr lang="ja-JP" altLang="en-US" dirty="0" smtClean="0"/>
              <a:t>北３県の交通の結節地</a:t>
            </a:r>
            <a:endParaRPr lang="en-US" altLang="ja-JP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kumimoji="1" lang="ja-JP" altLang="en-US" dirty="0" smtClean="0"/>
              <a:t>秋田犬「忠犬ハチ公」のふるさと</a:t>
            </a:r>
            <a:endParaRPr kumimoji="1" lang="en-US" altLang="ja-JP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ja-JP" altLang="en-US" dirty="0"/>
              <a:t>きりたんぽ鍋の</a:t>
            </a:r>
            <a:r>
              <a:rPr lang="ja-JP" altLang="en-US" dirty="0" smtClean="0"/>
              <a:t>本場</a:t>
            </a:r>
            <a:endParaRPr lang="en-US" altLang="ja-JP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ja-JP" altLang="en-US" dirty="0" smtClean="0"/>
              <a:t>日本三大地鶏「比内地鶏」の主産地</a:t>
            </a:r>
            <a:endParaRPr kumimoji="1" lang="en-US" altLang="ja-JP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ja-JP" altLang="en-US" dirty="0" smtClean="0"/>
              <a:t>奥州藤原氏　４代目「泰衡」終焉の地</a:t>
            </a:r>
            <a:endParaRPr lang="en-US" altLang="ja-JP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ja-JP" altLang="en-US" dirty="0" smtClean="0"/>
              <a:t>稲作農業、医療機器・医薬品産業、リサイクル産業</a:t>
            </a:r>
            <a:endParaRPr lang="en-US" altLang="ja-JP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kumimoji="1" lang="ja-JP" altLang="en-US" dirty="0" smtClean="0"/>
              <a:t>平成１７年に１市２町（比内町・田代町）が合併</a:t>
            </a:r>
            <a:endParaRPr kumimoji="1" lang="en-US" altLang="ja-JP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kumimoji="1" lang="ja-JP" altLang="en-US" dirty="0" smtClean="0"/>
              <a:t>少子高齢化と人口減少が進行中</a:t>
            </a:r>
            <a:endParaRPr kumimoji="1" lang="ja-JP" altLang="en-US" dirty="0"/>
          </a:p>
        </p:txBody>
      </p:sp>
      <p:sp>
        <p:nvSpPr>
          <p:cNvPr id="2" name="タイトル 1"/>
          <p:cNvSpPr>
            <a:spLocks noGrp="1"/>
          </p:cNvSpPr>
          <p:nvPr>
            <p:ph type="title" idx="4294967295"/>
          </p:nvPr>
        </p:nvSpPr>
        <p:spPr>
          <a:xfrm>
            <a:off x="633044" y="531001"/>
            <a:ext cx="7543800" cy="729388"/>
          </a:xfrm>
        </p:spPr>
        <p:txBody>
          <a:bodyPr>
            <a:normAutofit/>
          </a:bodyPr>
          <a:lstStyle/>
          <a:p>
            <a:r>
              <a:rPr lang="ja-JP" altLang="en-US" sz="3200" dirty="0"/>
              <a:t>大館市</a:t>
            </a:r>
            <a:r>
              <a:rPr lang="ja-JP" altLang="en-US" sz="3200" dirty="0" smtClean="0"/>
              <a:t>の概況</a:t>
            </a:r>
            <a:r>
              <a:rPr lang="ja-JP" altLang="en-US" sz="3600" u="sng" dirty="0" smtClean="0"/>
              <a:t>　　　　　　　</a:t>
            </a:r>
            <a:endParaRPr lang="ja-JP" altLang="en-US" sz="3600" u="sng" dirty="0"/>
          </a:p>
        </p:txBody>
      </p:sp>
      <p:cxnSp>
        <p:nvCxnSpPr>
          <p:cNvPr id="11" name="直線コネクタ 10"/>
          <p:cNvCxnSpPr/>
          <p:nvPr/>
        </p:nvCxnSpPr>
        <p:spPr>
          <a:xfrm>
            <a:off x="633044" y="1250138"/>
            <a:ext cx="4791572" cy="0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角丸四角形 4"/>
          <p:cNvSpPr/>
          <p:nvPr/>
        </p:nvSpPr>
        <p:spPr>
          <a:xfrm>
            <a:off x="6908295" y="5730483"/>
            <a:ext cx="1695660" cy="270456"/>
          </a:xfrm>
          <a:prstGeom prst="roundRect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大館アメッコ市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970236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5731B-283F-46BA-A99D-252317AE44B4}" type="slidenum">
              <a:rPr kumimoji="1" lang="ja-JP" altLang="en-US" sz="2000" smtClean="0"/>
              <a:t>2</a:t>
            </a:fld>
            <a:endParaRPr kumimoji="1" lang="ja-JP" altLang="en-US" sz="2000" dirty="0"/>
          </a:p>
        </p:txBody>
      </p:sp>
      <p:sp>
        <p:nvSpPr>
          <p:cNvPr id="2" name="タイトル 1"/>
          <p:cNvSpPr>
            <a:spLocks noGrp="1"/>
          </p:cNvSpPr>
          <p:nvPr>
            <p:ph type="title" idx="4294967295"/>
          </p:nvPr>
        </p:nvSpPr>
        <p:spPr>
          <a:xfrm>
            <a:off x="528033" y="396695"/>
            <a:ext cx="7534141" cy="858770"/>
          </a:xfrm>
        </p:spPr>
        <p:txBody>
          <a:bodyPr>
            <a:normAutofit/>
          </a:bodyPr>
          <a:lstStyle/>
          <a:p>
            <a:r>
              <a:rPr lang="ja-JP" altLang="en-US" sz="3000" dirty="0"/>
              <a:t>空き校舎の民間による利活用の始まり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4294967295"/>
          </p:nvPr>
        </p:nvSpPr>
        <p:spPr>
          <a:xfrm>
            <a:off x="633044" y="1670775"/>
            <a:ext cx="7543800" cy="4022725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kumimoji="1" lang="ja-JP" altLang="en-US" b="1" dirty="0" smtClean="0"/>
              <a:t>旧山田小学校の概要</a:t>
            </a:r>
            <a:endParaRPr kumimoji="1" lang="en-US" altLang="ja-JP" b="1" dirty="0" smtClean="0"/>
          </a:p>
          <a:p>
            <a:pPr marL="0" indent="0">
              <a:buNone/>
            </a:pPr>
            <a:r>
              <a:rPr lang="ja-JP" altLang="en-US" dirty="0"/>
              <a:t>　</a:t>
            </a:r>
            <a:r>
              <a:rPr lang="ja-JP" altLang="en-US" dirty="0" smtClean="0"/>
              <a:t>　建設年：昭和４７年　</a:t>
            </a:r>
            <a:r>
              <a:rPr kumimoji="1" lang="ja-JP" altLang="en-US" dirty="0"/>
              <a:t>　</a:t>
            </a:r>
            <a:r>
              <a:rPr kumimoji="1" lang="ja-JP" altLang="en-US" dirty="0" smtClean="0"/>
              <a:t>校舎床面積：１，５１７㎡</a:t>
            </a:r>
            <a:endParaRPr kumimoji="1" lang="en-US" altLang="ja-JP" dirty="0" smtClean="0"/>
          </a:p>
          <a:p>
            <a:pPr marL="0" indent="0">
              <a:buNone/>
            </a:pPr>
            <a:r>
              <a:rPr kumimoji="1" lang="ja-JP" altLang="en-US" dirty="0" smtClean="0"/>
              <a:t>　</a:t>
            </a:r>
            <a:r>
              <a:rPr lang="ja-JP" altLang="en-US" dirty="0"/>
              <a:t>　閉校</a:t>
            </a:r>
            <a:r>
              <a:rPr lang="ja-JP" altLang="en-US" dirty="0" smtClean="0"/>
              <a:t>年</a:t>
            </a:r>
            <a:r>
              <a:rPr lang="ja-JP" altLang="en-US" dirty="0"/>
              <a:t>：平成</a:t>
            </a:r>
            <a:r>
              <a:rPr lang="ja-JP" altLang="en-US" dirty="0" smtClean="0"/>
              <a:t>２０年　　</a:t>
            </a:r>
            <a:r>
              <a:rPr kumimoji="1" lang="ja-JP" altLang="en-US" dirty="0" smtClean="0"/>
              <a:t>構造：鉄筋コンクリート造２階建</a:t>
            </a:r>
            <a:endParaRPr kumimoji="1" lang="en-US" altLang="ja-JP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ja-JP" altLang="en-US" b="1" dirty="0" smtClean="0"/>
              <a:t>利活用の概要</a:t>
            </a:r>
            <a:endParaRPr lang="en-US" altLang="ja-JP" b="1" dirty="0" smtClean="0"/>
          </a:p>
          <a:p>
            <a:pPr marL="0" indent="0">
              <a:buNone/>
            </a:pPr>
            <a:r>
              <a:rPr kumimoji="1" lang="ja-JP" altLang="en-US" dirty="0"/>
              <a:t>　</a:t>
            </a:r>
            <a:r>
              <a:rPr kumimoji="1" lang="ja-JP" altLang="en-US" dirty="0" smtClean="0"/>
              <a:t>　</a:t>
            </a:r>
            <a:r>
              <a:rPr lang="ja-JP" altLang="en-US" dirty="0"/>
              <a:t>貸付開始</a:t>
            </a:r>
            <a:r>
              <a:rPr lang="ja-JP" altLang="en-US" dirty="0" smtClean="0"/>
              <a:t>日</a:t>
            </a:r>
            <a:r>
              <a:rPr kumimoji="1" lang="ja-JP" altLang="en-US" dirty="0" smtClean="0"/>
              <a:t>：平成２１年１０月</a:t>
            </a:r>
            <a:endParaRPr kumimoji="1" lang="en-US" altLang="ja-JP" dirty="0" smtClean="0"/>
          </a:p>
          <a:p>
            <a:pPr marL="0" indent="0">
              <a:buNone/>
            </a:pPr>
            <a:r>
              <a:rPr lang="ja-JP" altLang="en-US" dirty="0"/>
              <a:t>　</a:t>
            </a:r>
            <a:r>
              <a:rPr lang="ja-JP" altLang="en-US" dirty="0" smtClean="0"/>
              <a:t>　</a:t>
            </a:r>
            <a:r>
              <a:rPr lang="ja-JP" altLang="en-US" dirty="0"/>
              <a:t>事業</a:t>
            </a:r>
            <a:r>
              <a:rPr lang="ja-JP" altLang="en-US" dirty="0" smtClean="0"/>
              <a:t>開始日：平成２２年１月</a:t>
            </a:r>
            <a:endParaRPr lang="en-US" altLang="ja-JP" dirty="0" smtClean="0"/>
          </a:p>
          <a:p>
            <a:pPr marL="0" indent="0">
              <a:buNone/>
            </a:pPr>
            <a:r>
              <a:rPr kumimoji="1" lang="ja-JP" altLang="en-US" dirty="0"/>
              <a:t>　</a:t>
            </a:r>
            <a:r>
              <a:rPr kumimoji="1" lang="ja-JP" altLang="en-US" dirty="0" smtClean="0"/>
              <a:t>　事業利用者：白神フーズ株式会社</a:t>
            </a:r>
            <a:endParaRPr kumimoji="1" lang="en-US" altLang="ja-JP" dirty="0" smtClean="0"/>
          </a:p>
          <a:p>
            <a:pPr marL="0" indent="0">
              <a:buNone/>
            </a:pPr>
            <a:r>
              <a:rPr lang="ja-JP" altLang="en-US" dirty="0"/>
              <a:t>　</a:t>
            </a:r>
            <a:r>
              <a:rPr lang="ja-JP" altLang="en-US" dirty="0" smtClean="0"/>
              <a:t>　事業概要　 ：秋田県産の豚を活用した生ハム加工場</a:t>
            </a:r>
            <a:endParaRPr lang="en-US" altLang="ja-JP" dirty="0" smtClean="0"/>
          </a:p>
          <a:p>
            <a:pPr marL="0" indent="0">
              <a:buNone/>
            </a:pPr>
            <a:r>
              <a:rPr kumimoji="1" lang="ja-JP" altLang="en-US" dirty="0"/>
              <a:t>　</a:t>
            </a:r>
            <a:r>
              <a:rPr kumimoji="1" lang="ja-JP" altLang="en-US" dirty="0" smtClean="0"/>
              <a:t>　年間賃借料：約８０万円</a:t>
            </a:r>
            <a:endParaRPr kumimoji="1" lang="en-US" altLang="ja-JP" dirty="0" smtClean="0"/>
          </a:p>
          <a:p>
            <a:endParaRPr kumimoji="1" lang="ja-JP" altLang="en-US" dirty="0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8207" y="2782733"/>
            <a:ext cx="3752443" cy="1892297"/>
          </a:xfrm>
          <a:prstGeom prst="rect">
            <a:avLst/>
          </a:prstGeom>
          <a:effectLst>
            <a:softEdge rad="469900"/>
          </a:effectLst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77318" y="3893242"/>
            <a:ext cx="1840361" cy="2180994"/>
          </a:xfrm>
          <a:prstGeom prst="rect">
            <a:avLst/>
          </a:prstGeom>
          <a:effectLst>
            <a:softEdge rad="228600"/>
          </a:effectLst>
        </p:spPr>
      </p:pic>
      <p:cxnSp>
        <p:nvCxnSpPr>
          <p:cNvPr id="7" name="直線コネクタ 6"/>
          <p:cNvCxnSpPr/>
          <p:nvPr/>
        </p:nvCxnSpPr>
        <p:spPr>
          <a:xfrm>
            <a:off x="633044" y="1250138"/>
            <a:ext cx="6089728" cy="5327"/>
          </a:xfrm>
          <a:prstGeom prst="line">
            <a:avLst/>
          </a:prstGeom>
          <a:ln w="25400">
            <a:solidFill>
              <a:schemeClr val="accent3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6348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5731B-283F-46BA-A99D-252317AE44B4}" type="slidenum">
              <a:rPr kumimoji="1" lang="ja-JP" altLang="en-US" sz="2000" smtClean="0"/>
              <a:t>3</a:t>
            </a:fld>
            <a:endParaRPr kumimoji="1" lang="ja-JP" altLang="en-US" sz="2000" dirty="0"/>
          </a:p>
        </p:txBody>
      </p:sp>
      <p:sp>
        <p:nvSpPr>
          <p:cNvPr id="2" name="タイトル 1"/>
          <p:cNvSpPr>
            <a:spLocks noGrp="1"/>
          </p:cNvSpPr>
          <p:nvPr>
            <p:ph type="title" idx="4294967295"/>
          </p:nvPr>
        </p:nvSpPr>
        <p:spPr>
          <a:xfrm>
            <a:off x="466860" y="524665"/>
            <a:ext cx="7543800" cy="730800"/>
          </a:xfrm>
        </p:spPr>
        <p:txBody>
          <a:bodyPr>
            <a:normAutofit/>
          </a:bodyPr>
          <a:lstStyle/>
          <a:p>
            <a:r>
              <a:rPr lang="ja-JP" altLang="en-US" sz="3000" dirty="0"/>
              <a:t>空き公共施設等利活用促進条例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4294967295"/>
          </p:nvPr>
        </p:nvSpPr>
        <p:spPr>
          <a:xfrm>
            <a:off x="466860" y="1814937"/>
            <a:ext cx="8435449" cy="4022725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kumimoji="1" lang="ja-JP" altLang="en-US" b="1" dirty="0" smtClean="0"/>
              <a:t>条例制定の年月：平成２４年１２月</a:t>
            </a:r>
            <a:endParaRPr kumimoji="1" lang="en-US" altLang="ja-JP" b="1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ja-JP" altLang="en-US" b="1" dirty="0" smtClean="0"/>
              <a:t>条例</a:t>
            </a:r>
            <a:r>
              <a:rPr lang="ja-JP" altLang="en-US" b="1" dirty="0"/>
              <a:t>制定</a:t>
            </a:r>
            <a:r>
              <a:rPr lang="ja-JP" altLang="en-US" b="1" dirty="0" smtClean="0"/>
              <a:t>の目的：空き公共施設の利活用、地域の活性化、雇用機会の拡大</a:t>
            </a:r>
            <a:endParaRPr lang="en-US" altLang="ja-JP" b="1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kumimoji="1" lang="ja-JP" altLang="en-US" b="1" dirty="0" smtClean="0"/>
              <a:t>条例における奨励措置（利用事業の指定事業者）</a:t>
            </a:r>
            <a:r>
              <a:rPr kumimoji="1" lang="ja-JP" altLang="en-US" dirty="0" smtClean="0"/>
              <a:t>　</a:t>
            </a:r>
            <a:endParaRPr kumimoji="1" lang="en-US" altLang="ja-JP" dirty="0" smtClean="0"/>
          </a:p>
          <a:p>
            <a:pPr marL="0" indent="0">
              <a:buNone/>
            </a:pPr>
            <a:r>
              <a:rPr lang="ja-JP" altLang="en-US" dirty="0" smtClean="0"/>
              <a:t>　　①減額譲渡　　　　　　　　　　　⇒最大９割軽減まで可能</a:t>
            </a:r>
            <a:endParaRPr lang="en-US" altLang="ja-JP" dirty="0" smtClean="0"/>
          </a:p>
          <a:p>
            <a:pPr marL="0" indent="0">
              <a:buNone/>
            </a:pPr>
            <a:r>
              <a:rPr lang="ja-JP" altLang="en-US" dirty="0"/>
              <a:t>　</a:t>
            </a:r>
            <a:r>
              <a:rPr lang="ja-JP" altLang="en-US" dirty="0" smtClean="0"/>
              <a:t>　②無償貸付け又は減額貸付⇒最大９割軽減まで可能</a:t>
            </a:r>
            <a:endParaRPr lang="en-US" altLang="ja-JP" dirty="0" smtClean="0"/>
          </a:p>
          <a:p>
            <a:pPr marL="0" indent="0">
              <a:buNone/>
            </a:pPr>
            <a:r>
              <a:rPr lang="ja-JP" altLang="en-US" dirty="0"/>
              <a:t>　</a:t>
            </a:r>
            <a:r>
              <a:rPr lang="ja-JP" altLang="en-US" dirty="0" smtClean="0"/>
              <a:t>　③増築及び改修助成金　　　⇒３分の１、限度額５００万円</a:t>
            </a:r>
            <a:endParaRPr lang="en-US" altLang="ja-JP" dirty="0" smtClean="0"/>
          </a:p>
          <a:p>
            <a:pPr marL="0" indent="0">
              <a:buNone/>
            </a:pPr>
            <a:r>
              <a:rPr lang="ja-JP" altLang="en-US" dirty="0"/>
              <a:t>　</a:t>
            </a:r>
            <a:r>
              <a:rPr lang="ja-JP" altLang="en-US" dirty="0" smtClean="0"/>
              <a:t>　④事業開始時支援金　　　　 ⇒常用雇用１名につき１０万円、限度額５０万円</a:t>
            </a:r>
            <a:endParaRPr lang="en-US" altLang="ja-JP" dirty="0" smtClean="0"/>
          </a:p>
          <a:p>
            <a:pPr marL="0" indent="0">
              <a:buNone/>
            </a:pPr>
            <a:r>
              <a:rPr lang="ja-JP" altLang="en-US" dirty="0"/>
              <a:t>　</a:t>
            </a:r>
            <a:r>
              <a:rPr lang="ja-JP" altLang="en-US" dirty="0" smtClean="0"/>
              <a:t>　⑤固定資産税課税免除　　　⇒指定事業者の指定から３か年</a:t>
            </a:r>
            <a:r>
              <a:rPr lang="ja-JP" altLang="en-US" dirty="0"/>
              <a:t>　</a:t>
            </a:r>
            <a:r>
              <a:rPr lang="ja-JP" altLang="en-US" dirty="0" smtClean="0"/>
              <a:t>　</a:t>
            </a:r>
            <a:endParaRPr kumimoji="1" lang="en-US" altLang="ja-JP" dirty="0" smtClean="0"/>
          </a:p>
          <a:p>
            <a:pPr marL="0" indent="0">
              <a:buNone/>
            </a:pP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8438" y="915242"/>
            <a:ext cx="1016630" cy="986434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92235" y="5043948"/>
            <a:ext cx="1051148" cy="1104776"/>
          </a:xfrm>
          <a:prstGeom prst="rect">
            <a:avLst/>
          </a:prstGeom>
        </p:spPr>
      </p:pic>
      <p:cxnSp>
        <p:nvCxnSpPr>
          <p:cNvPr id="7" name="直線コネクタ 6"/>
          <p:cNvCxnSpPr/>
          <p:nvPr/>
        </p:nvCxnSpPr>
        <p:spPr>
          <a:xfrm>
            <a:off x="466860" y="1297336"/>
            <a:ext cx="6089728" cy="5327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3945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5731B-283F-46BA-A99D-252317AE44B4}" type="slidenum">
              <a:rPr kumimoji="1" lang="ja-JP" altLang="en-US" sz="2000" smtClean="0"/>
              <a:t>4</a:t>
            </a:fld>
            <a:endParaRPr kumimoji="1" lang="ja-JP" altLang="en-US" sz="2000"/>
          </a:p>
        </p:txBody>
      </p:sp>
      <p:sp>
        <p:nvSpPr>
          <p:cNvPr id="2" name="タイトル 1"/>
          <p:cNvSpPr>
            <a:spLocks noGrp="1"/>
          </p:cNvSpPr>
          <p:nvPr>
            <p:ph type="title" idx="4294967295"/>
          </p:nvPr>
        </p:nvSpPr>
        <p:spPr>
          <a:xfrm>
            <a:off x="373553" y="609626"/>
            <a:ext cx="7543800" cy="687710"/>
          </a:xfrm>
        </p:spPr>
        <p:txBody>
          <a:bodyPr>
            <a:normAutofit/>
          </a:bodyPr>
          <a:lstStyle/>
          <a:p>
            <a:r>
              <a:rPr lang="ja-JP" altLang="en-US" sz="3000" dirty="0"/>
              <a:t>施設利用の公募から利活用まで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4294967295"/>
          </p:nvPr>
        </p:nvSpPr>
        <p:spPr>
          <a:xfrm>
            <a:off x="772732" y="1700339"/>
            <a:ext cx="7920507" cy="444288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kumimoji="1" lang="ja-JP" altLang="en-US" dirty="0" smtClean="0"/>
              <a:t>利用事業者の公募</a:t>
            </a:r>
            <a:endParaRPr kumimoji="1" lang="en-US" altLang="ja-JP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ja-JP" altLang="en-US" dirty="0" smtClean="0"/>
              <a:t>現地説明会</a:t>
            </a:r>
            <a:endParaRPr lang="en-US" altLang="ja-JP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ja-JP" altLang="en-US" dirty="0" smtClean="0"/>
              <a:t>施設利用の事業計画書等の提出</a:t>
            </a:r>
            <a:endParaRPr lang="en-US" altLang="ja-JP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kumimoji="1" lang="ja-JP" altLang="en-US" dirty="0" smtClean="0"/>
              <a:t>市長→「空き公共施設等運用審査会議」に諮問</a:t>
            </a:r>
            <a:endParaRPr kumimoji="1" lang="en-US" altLang="ja-JP" dirty="0" smtClean="0"/>
          </a:p>
          <a:p>
            <a:pPr marL="0" indent="0">
              <a:buNone/>
            </a:pPr>
            <a:r>
              <a:rPr lang="ja-JP" altLang="en-US" dirty="0" smtClean="0"/>
              <a:t>　　　　　　　</a:t>
            </a:r>
            <a:r>
              <a:rPr lang="en-US" altLang="ja-JP" dirty="0" smtClean="0"/>
              <a:t>―</a:t>
            </a:r>
            <a:r>
              <a:rPr lang="ja-JP" altLang="en-US" dirty="0" smtClean="0"/>
              <a:t>事業計画書等の審査、減額率の審査</a:t>
            </a:r>
            <a:r>
              <a:rPr lang="en-US" altLang="ja-JP" dirty="0" smtClean="0"/>
              <a:t>―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ja-JP" altLang="en-US" dirty="0" smtClean="0"/>
              <a:t>「空き公共施設等運用審査会議」→市長に答申</a:t>
            </a:r>
            <a:endParaRPr lang="en-US" altLang="ja-JP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ja-JP" altLang="en-US" dirty="0" smtClean="0"/>
              <a:t>指定</a:t>
            </a:r>
            <a:r>
              <a:rPr lang="ja-JP" altLang="en-US" dirty="0"/>
              <a:t>事業者</a:t>
            </a:r>
            <a:r>
              <a:rPr lang="ja-JP" altLang="en-US" dirty="0" smtClean="0"/>
              <a:t>の決定</a:t>
            </a:r>
            <a:endParaRPr lang="en-US" altLang="ja-JP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ja-JP" altLang="en-US" dirty="0" smtClean="0"/>
              <a:t>減額</a:t>
            </a:r>
            <a:r>
              <a:rPr lang="ja-JP" altLang="en-US" dirty="0"/>
              <a:t>申請書</a:t>
            </a:r>
            <a:r>
              <a:rPr lang="ja-JP" altLang="en-US" dirty="0" smtClean="0"/>
              <a:t>の受付、</a:t>
            </a:r>
            <a:r>
              <a:rPr lang="ja-JP" altLang="en-US" dirty="0"/>
              <a:t>決定</a:t>
            </a:r>
            <a:endParaRPr lang="en-US" altLang="ja-JP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ja-JP" altLang="en-US" dirty="0" smtClean="0"/>
              <a:t>売買契約書、賃貸借契約書の締結</a:t>
            </a:r>
            <a:endParaRPr lang="en-US" altLang="ja-JP" dirty="0" smtClean="0"/>
          </a:p>
          <a:p>
            <a:pPr>
              <a:buFont typeface="Wingdings" panose="05000000000000000000" pitchFamily="2" charset="2"/>
              <a:buChar char="Ø"/>
            </a:pPr>
            <a:endParaRPr kumimoji="1" lang="en-US" altLang="ja-JP" dirty="0" smtClean="0"/>
          </a:p>
          <a:p>
            <a:pPr>
              <a:buFont typeface="Wingdings" panose="05000000000000000000" pitchFamily="2" charset="2"/>
              <a:buChar char="Ø"/>
            </a:pPr>
            <a:endParaRPr kumimoji="1" lang="en-US" altLang="ja-JP" dirty="0" smtClean="0"/>
          </a:p>
          <a:p>
            <a:pPr>
              <a:buFont typeface="Wingdings" panose="05000000000000000000" pitchFamily="2" charset="2"/>
              <a:buChar char="Ø"/>
            </a:pPr>
            <a:endParaRPr kumimoji="1" lang="ja-JP" altLang="en-US" dirty="0"/>
          </a:p>
        </p:txBody>
      </p:sp>
      <p:sp>
        <p:nvSpPr>
          <p:cNvPr id="4" name="下矢印 3"/>
          <p:cNvSpPr/>
          <p:nvPr/>
        </p:nvSpPr>
        <p:spPr>
          <a:xfrm>
            <a:off x="7160227" y="1847427"/>
            <a:ext cx="906548" cy="3377975"/>
          </a:xfrm>
          <a:prstGeom prst="downArrow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/>
              <a:t>およそ１か月</a:t>
            </a:r>
          </a:p>
        </p:txBody>
      </p:sp>
      <p:cxnSp>
        <p:nvCxnSpPr>
          <p:cNvPr id="6" name="直線コネクタ 5"/>
          <p:cNvCxnSpPr/>
          <p:nvPr/>
        </p:nvCxnSpPr>
        <p:spPr>
          <a:xfrm>
            <a:off x="7034798" y="5225402"/>
            <a:ext cx="1249136" cy="0"/>
          </a:xfrm>
          <a:prstGeom prst="line">
            <a:avLst/>
          </a:prstGeom>
          <a:ln w="2857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7" name="図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51958" y="5275298"/>
            <a:ext cx="814817" cy="533335"/>
          </a:xfrm>
          <a:prstGeom prst="rect">
            <a:avLst/>
          </a:prstGeom>
        </p:spPr>
      </p:pic>
      <p:cxnSp>
        <p:nvCxnSpPr>
          <p:cNvPr id="8" name="直線コネクタ 7"/>
          <p:cNvCxnSpPr/>
          <p:nvPr/>
        </p:nvCxnSpPr>
        <p:spPr>
          <a:xfrm>
            <a:off x="466860" y="1297336"/>
            <a:ext cx="6089728" cy="5327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角丸四角形吹き出し 8"/>
          <p:cNvSpPr/>
          <p:nvPr/>
        </p:nvSpPr>
        <p:spPr>
          <a:xfrm>
            <a:off x="3427034" y="1508528"/>
            <a:ext cx="2446986" cy="338899"/>
          </a:xfrm>
          <a:prstGeom prst="wedgeRoundRectCallout">
            <a:avLst>
              <a:gd name="adj1" fmla="val -63991"/>
              <a:gd name="adj2" fmla="val 48562"/>
              <a:gd name="adj3" fmla="val 16667"/>
            </a:avLst>
          </a:prstGeom>
          <a:ln>
            <a:solidFill>
              <a:schemeClr val="accent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準備に２か月程度必要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799678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4294967295"/>
          </p:nvPr>
        </p:nvSpPr>
        <p:spPr>
          <a:xfrm>
            <a:off x="399244" y="1717474"/>
            <a:ext cx="7543800" cy="4022725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kumimoji="1" lang="ja-JP" altLang="en-US" b="1" dirty="0" smtClean="0"/>
              <a:t>旧葛原保育所の概要</a:t>
            </a:r>
            <a:endParaRPr kumimoji="1" lang="en-US" altLang="ja-JP" b="1" dirty="0" smtClean="0"/>
          </a:p>
          <a:p>
            <a:pPr marL="0" indent="0">
              <a:buNone/>
            </a:pPr>
            <a:r>
              <a:rPr lang="ja-JP" altLang="en-US" dirty="0" smtClean="0"/>
              <a:t>　</a:t>
            </a:r>
            <a:r>
              <a:rPr lang="ja-JP" altLang="en-US" dirty="0"/>
              <a:t>　建設年</a:t>
            </a:r>
            <a:r>
              <a:rPr lang="ja-JP" altLang="en-US" dirty="0" smtClean="0"/>
              <a:t>：平成　２年</a:t>
            </a:r>
            <a:r>
              <a:rPr lang="ja-JP" altLang="en-US" dirty="0"/>
              <a:t>　　</a:t>
            </a:r>
            <a:r>
              <a:rPr lang="ja-JP" altLang="en-US" dirty="0" smtClean="0"/>
              <a:t>建物床面積：３３０．８２㎡</a:t>
            </a:r>
            <a:endParaRPr lang="ja-JP" altLang="en-US" dirty="0"/>
          </a:p>
          <a:p>
            <a:pPr marL="0" indent="0">
              <a:buNone/>
            </a:pPr>
            <a:r>
              <a:rPr lang="ja-JP" altLang="en-US" dirty="0"/>
              <a:t>　　閉所</a:t>
            </a:r>
            <a:r>
              <a:rPr lang="ja-JP" altLang="en-US" dirty="0" smtClean="0"/>
              <a:t>年</a:t>
            </a:r>
            <a:r>
              <a:rPr lang="ja-JP" altLang="en-US" dirty="0"/>
              <a:t>：平成</a:t>
            </a:r>
            <a:r>
              <a:rPr lang="ja-JP" altLang="en-US" dirty="0" smtClean="0"/>
              <a:t>２１年</a:t>
            </a:r>
            <a:r>
              <a:rPr lang="ja-JP" altLang="en-US" dirty="0"/>
              <a:t>　　構造</a:t>
            </a:r>
            <a:r>
              <a:rPr lang="ja-JP" altLang="en-US" dirty="0" smtClean="0"/>
              <a:t>：木造平屋建</a:t>
            </a:r>
            <a:endParaRPr lang="ja-JP" altLang="en-US" dirty="0"/>
          </a:p>
          <a:p>
            <a:pPr>
              <a:buFont typeface="Wingdings" panose="05000000000000000000" pitchFamily="2" charset="2"/>
              <a:buChar char="Ø"/>
            </a:pPr>
            <a:r>
              <a:rPr lang="ja-JP" altLang="en-US" b="1" dirty="0"/>
              <a:t>利活用の概要</a:t>
            </a:r>
          </a:p>
          <a:p>
            <a:pPr marL="0" indent="0">
              <a:buNone/>
            </a:pPr>
            <a:r>
              <a:rPr lang="ja-JP" altLang="en-US" dirty="0"/>
              <a:t>　　売却</a:t>
            </a:r>
            <a:r>
              <a:rPr lang="ja-JP" altLang="en-US" dirty="0" smtClean="0"/>
              <a:t>日　　　：</a:t>
            </a:r>
            <a:r>
              <a:rPr lang="ja-JP" altLang="en-US" dirty="0"/>
              <a:t>平成</a:t>
            </a:r>
            <a:r>
              <a:rPr lang="ja-JP" altLang="en-US" dirty="0" smtClean="0"/>
              <a:t>２５年５月</a:t>
            </a:r>
            <a:endParaRPr lang="ja-JP" altLang="en-US" dirty="0"/>
          </a:p>
          <a:p>
            <a:pPr marL="0" indent="0">
              <a:buNone/>
            </a:pPr>
            <a:r>
              <a:rPr lang="ja-JP" altLang="en-US" dirty="0"/>
              <a:t>　　事業</a:t>
            </a:r>
            <a:r>
              <a:rPr lang="ja-JP" altLang="en-US" dirty="0" smtClean="0"/>
              <a:t>開始</a:t>
            </a:r>
            <a:r>
              <a:rPr lang="ja-JP" altLang="en-US" dirty="0"/>
              <a:t>日：平成</a:t>
            </a:r>
            <a:r>
              <a:rPr lang="ja-JP" altLang="en-US" dirty="0" smtClean="0"/>
              <a:t>２６年４月</a:t>
            </a:r>
            <a:endParaRPr lang="en-US" altLang="ja-JP" dirty="0" smtClean="0"/>
          </a:p>
          <a:p>
            <a:pPr marL="0" indent="0">
              <a:buNone/>
            </a:pPr>
            <a:r>
              <a:rPr lang="ja-JP" altLang="en-US" dirty="0"/>
              <a:t>　</a:t>
            </a:r>
            <a:r>
              <a:rPr lang="ja-JP" altLang="en-US" dirty="0" smtClean="0"/>
              <a:t>　事業利用者：秋田比内や株式会社</a:t>
            </a:r>
            <a:endParaRPr lang="ja-JP" altLang="en-US" dirty="0"/>
          </a:p>
          <a:p>
            <a:pPr marL="0" indent="0">
              <a:buNone/>
            </a:pPr>
            <a:r>
              <a:rPr lang="ja-JP" altLang="en-US" dirty="0"/>
              <a:t>　　事業概要　 </a:t>
            </a:r>
            <a:r>
              <a:rPr lang="ja-JP" altLang="en-US" dirty="0" smtClean="0"/>
              <a:t>：比内地鶏などの加工販売</a:t>
            </a:r>
            <a:endParaRPr lang="ja-JP" altLang="en-US" dirty="0"/>
          </a:p>
          <a:p>
            <a:pPr marL="0" indent="0">
              <a:buNone/>
            </a:pPr>
            <a:r>
              <a:rPr lang="ja-JP" altLang="en-US" dirty="0"/>
              <a:t>　　</a:t>
            </a:r>
            <a:r>
              <a:rPr lang="ja-JP" altLang="en-US" dirty="0" smtClean="0"/>
              <a:t>適用減額率：３割軽減（新規雇用者３名）</a:t>
            </a:r>
            <a:endParaRPr lang="ja-JP" altLang="en-US" dirty="0"/>
          </a:p>
          <a:p>
            <a:endParaRPr kumimoji="1" lang="ja-JP" altLang="en-US" dirty="0"/>
          </a:p>
        </p:txBody>
      </p:sp>
      <p:sp>
        <p:nvSpPr>
          <p:cNvPr id="8" name="スライド番号プレースホルダー 7"/>
          <p:cNvSpPr>
            <a:spLocks noGrp="1"/>
          </p:cNvSpPr>
          <p:nvPr>
            <p:ph type="sldNum" sz="quarter" idx="12"/>
          </p:nvPr>
        </p:nvSpPr>
        <p:spPr>
          <a:xfrm>
            <a:off x="7451034" y="6492875"/>
            <a:ext cx="984019" cy="365125"/>
          </a:xfrm>
        </p:spPr>
        <p:txBody>
          <a:bodyPr/>
          <a:lstStyle/>
          <a:p>
            <a:fld id="{2C25731B-283F-46BA-A99D-252317AE44B4}" type="slidenum">
              <a:rPr kumimoji="1" lang="ja-JP" altLang="en-US" sz="2000" smtClean="0"/>
              <a:t>5</a:t>
            </a:fld>
            <a:endParaRPr kumimoji="1" lang="ja-JP" altLang="en-US" sz="2000" dirty="0"/>
          </a:p>
        </p:txBody>
      </p:sp>
      <p:sp>
        <p:nvSpPr>
          <p:cNvPr id="2" name="タイトル 1"/>
          <p:cNvSpPr>
            <a:spLocks noGrp="1"/>
          </p:cNvSpPr>
          <p:nvPr>
            <p:ph type="title" idx="4294967295"/>
          </p:nvPr>
        </p:nvSpPr>
        <p:spPr>
          <a:xfrm>
            <a:off x="399244" y="549834"/>
            <a:ext cx="7466593" cy="694037"/>
          </a:xfrm>
        </p:spPr>
        <p:txBody>
          <a:bodyPr>
            <a:normAutofit/>
          </a:bodyPr>
          <a:lstStyle/>
          <a:p>
            <a:r>
              <a:rPr lang="ja-JP" altLang="en-US" sz="3000" dirty="0"/>
              <a:t>条例を適用して利活用した事例①</a:t>
            </a: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9055" y="2110481"/>
            <a:ext cx="2360605" cy="176751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04801" y="3825658"/>
            <a:ext cx="3400021" cy="25437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曲折矢印 5"/>
          <p:cNvSpPr/>
          <p:nvPr/>
        </p:nvSpPr>
        <p:spPr>
          <a:xfrm rot="5400000">
            <a:off x="7816173" y="3160387"/>
            <a:ext cx="711099" cy="724125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>
              <a:solidFill>
                <a:schemeClr val="tx1"/>
              </a:solidFill>
            </a:endParaRPr>
          </a:p>
        </p:txBody>
      </p:sp>
      <p:sp>
        <p:nvSpPr>
          <p:cNvPr id="7" name="小波 6"/>
          <p:cNvSpPr/>
          <p:nvPr/>
        </p:nvSpPr>
        <p:spPr>
          <a:xfrm>
            <a:off x="7257322" y="728835"/>
            <a:ext cx="914400" cy="515036"/>
          </a:xfrm>
          <a:prstGeom prst="doubleWave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/>
              <a:t>売却</a:t>
            </a:r>
          </a:p>
        </p:txBody>
      </p:sp>
      <p:cxnSp>
        <p:nvCxnSpPr>
          <p:cNvPr id="9" name="直線コネクタ 8"/>
          <p:cNvCxnSpPr/>
          <p:nvPr/>
        </p:nvCxnSpPr>
        <p:spPr>
          <a:xfrm>
            <a:off x="466860" y="1297336"/>
            <a:ext cx="6089728" cy="5327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937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5731B-283F-46BA-A99D-252317AE44B4}" type="slidenum">
              <a:rPr kumimoji="1" lang="ja-JP" altLang="en-US" sz="2000" smtClean="0"/>
              <a:t>6</a:t>
            </a:fld>
            <a:endParaRPr kumimoji="1" lang="ja-JP" altLang="en-US" sz="2000" dirty="0"/>
          </a:p>
        </p:txBody>
      </p:sp>
      <p:sp>
        <p:nvSpPr>
          <p:cNvPr id="2" name="タイトル 1"/>
          <p:cNvSpPr>
            <a:spLocks noGrp="1"/>
          </p:cNvSpPr>
          <p:nvPr>
            <p:ph type="title" idx="4294967295"/>
          </p:nvPr>
        </p:nvSpPr>
        <p:spPr>
          <a:xfrm>
            <a:off x="384810" y="534161"/>
            <a:ext cx="7543800" cy="742972"/>
          </a:xfrm>
        </p:spPr>
        <p:txBody>
          <a:bodyPr>
            <a:normAutofit/>
          </a:bodyPr>
          <a:lstStyle/>
          <a:p>
            <a:r>
              <a:rPr lang="ja-JP" altLang="en-US" sz="3000" dirty="0"/>
              <a:t>条例を適用して利活用した事例②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4294967295"/>
          </p:nvPr>
        </p:nvSpPr>
        <p:spPr>
          <a:xfrm>
            <a:off x="384810" y="1757874"/>
            <a:ext cx="7543800" cy="4022725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kumimoji="1" lang="ja-JP" altLang="en-US" b="1" dirty="0" smtClean="0"/>
              <a:t>旧白沢通園センターの概要</a:t>
            </a:r>
            <a:endParaRPr kumimoji="1" lang="en-US" altLang="ja-JP" b="1" dirty="0" smtClean="0"/>
          </a:p>
          <a:p>
            <a:pPr marL="0" indent="0">
              <a:buNone/>
            </a:pPr>
            <a:r>
              <a:rPr lang="ja-JP" altLang="en-US" dirty="0" smtClean="0"/>
              <a:t>　</a:t>
            </a:r>
            <a:r>
              <a:rPr lang="ja-JP" altLang="en-US" dirty="0"/>
              <a:t>　建設年</a:t>
            </a:r>
            <a:r>
              <a:rPr lang="ja-JP" altLang="en-US" dirty="0" smtClean="0"/>
              <a:t>：昭和４２年</a:t>
            </a:r>
            <a:r>
              <a:rPr lang="ja-JP" altLang="en-US" dirty="0"/>
              <a:t>　　</a:t>
            </a:r>
            <a:r>
              <a:rPr lang="ja-JP" altLang="en-US" dirty="0" smtClean="0"/>
              <a:t>建物床面積：５１３．９４㎡</a:t>
            </a:r>
            <a:endParaRPr lang="ja-JP" altLang="en-US" dirty="0"/>
          </a:p>
          <a:p>
            <a:pPr marL="0" indent="0">
              <a:buNone/>
            </a:pPr>
            <a:r>
              <a:rPr lang="ja-JP" altLang="en-US" dirty="0"/>
              <a:t>　　廃止</a:t>
            </a:r>
            <a:r>
              <a:rPr lang="ja-JP" altLang="en-US" dirty="0" smtClean="0"/>
              <a:t>年</a:t>
            </a:r>
            <a:r>
              <a:rPr lang="ja-JP" altLang="en-US" dirty="0"/>
              <a:t>：</a:t>
            </a:r>
            <a:r>
              <a:rPr lang="ja-JP" altLang="en-US" dirty="0" smtClean="0"/>
              <a:t>平成１１年</a:t>
            </a:r>
            <a:r>
              <a:rPr lang="ja-JP" altLang="en-US" dirty="0"/>
              <a:t>　　構造</a:t>
            </a:r>
            <a:r>
              <a:rPr lang="ja-JP" altLang="en-US" dirty="0" smtClean="0"/>
              <a:t>：ブロック造２階建</a:t>
            </a:r>
            <a:endParaRPr lang="ja-JP" altLang="en-US" dirty="0"/>
          </a:p>
          <a:p>
            <a:pPr>
              <a:buFont typeface="Wingdings" panose="05000000000000000000" pitchFamily="2" charset="2"/>
              <a:buChar char="Ø"/>
            </a:pPr>
            <a:r>
              <a:rPr lang="ja-JP" altLang="en-US" b="1" dirty="0"/>
              <a:t>利活用の概要</a:t>
            </a:r>
          </a:p>
          <a:p>
            <a:pPr marL="0" indent="0">
              <a:buNone/>
            </a:pPr>
            <a:r>
              <a:rPr lang="ja-JP" altLang="en-US" dirty="0"/>
              <a:t>　　</a:t>
            </a:r>
            <a:r>
              <a:rPr lang="ja-JP" altLang="en-US" dirty="0" smtClean="0"/>
              <a:t>貸付開始日：</a:t>
            </a:r>
            <a:r>
              <a:rPr lang="ja-JP" altLang="en-US" dirty="0"/>
              <a:t>平成</a:t>
            </a:r>
            <a:r>
              <a:rPr lang="ja-JP" altLang="en-US" dirty="0" smtClean="0"/>
              <a:t>２５年３月</a:t>
            </a:r>
            <a:endParaRPr lang="ja-JP" altLang="en-US" dirty="0"/>
          </a:p>
          <a:p>
            <a:pPr marL="0" indent="0">
              <a:buNone/>
            </a:pPr>
            <a:r>
              <a:rPr lang="ja-JP" altLang="en-US" dirty="0"/>
              <a:t>　　事業</a:t>
            </a:r>
            <a:r>
              <a:rPr lang="ja-JP" altLang="en-US" dirty="0" smtClean="0"/>
              <a:t>開始</a:t>
            </a:r>
            <a:r>
              <a:rPr lang="ja-JP" altLang="en-US" dirty="0"/>
              <a:t>日：</a:t>
            </a:r>
            <a:r>
              <a:rPr lang="ja-JP" altLang="en-US" dirty="0" smtClean="0"/>
              <a:t>平成２５年４月</a:t>
            </a:r>
            <a:endParaRPr lang="en-US" altLang="ja-JP" dirty="0" smtClean="0"/>
          </a:p>
          <a:p>
            <a:pPr marL="0" indent="0">
              <a:buNone/>
            </a:pPr>
            <a:r>
              <a:rPr lang="ja-JP" altLang="en-US" dirty="0"/>
              <a:t>　</a:t>
            </a:r>
            <a:r>
              <a:rPr lang="ja-JP" altLang="en-US" dirty="0" smtClean="0"/>
              <a:t>　事業利用者：株式会社東北センバ</a:t>
            </a:r>
            <a:endParaRPr lang="ja-JP" altLang="en-US" dirty="0"/>
          </a:p>
          <a:p>
            <a:pPr marL="0" indent="0">
              <a:buNone/>
            </a:pPr>
            <a:r>
              <a:rPr lang="ja-JP" altLang="en-US" dirty="0"/>
              <a:t>　　事業概要　 </a:t>
            </a:r>
            <a:r>
              <a:rPr lang="ja-JP" altLang="en-US" dirty="0" smtClean="0"/>
              <a:t>：やま芋などの皮むき作業所</a:t>
            </a:r>
            <a:endParaRPr lang="ja-JP" altLang="en-US" dirty="0"/>
          </a:p>
          <a:p>
            <a:pPr marL="0" indent="0">
              <a:buNone/>
            </a:pPr>
            <a:r>
              <a:rPr lang="ja-JP" altLang="en-US" dirty="0"/>
              <a:t>　　</a:t>
            </a:r>
            <a:r>
              <a:rPr lang="ja-JP" altLang="en-US" dirty="0" smtClean="0"/>
              <a:t>適用減額率：９割軽減（新規雇用者１名）</a:t>
            </a:r>
            <a:endParaRPr lang="ja-JP" altLang="en-US" dirty="0"/>
          </a:p>
          <a:p>
            <a:endParaRPr kumimoji="1" lang="ja-JP" altLang="en-US" dirty="0"/>
          </a:p>
        </p:txBody>
      </p:sp>
      <p:sp>
        <p:nvSpPr>
          <p:cNvPr id="6" name="曲折矢印 5"/>
          <p:cNvSpPr/>
          <p:nvPr/>
        </p:nvSpPr>
        <p:spPr>
          <a:xfrm rot="5400000">
            <a:off x="8004287" y="3034806"/>
            <a:ext cx="711099" cy="724125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>
              <a:solidFill>
                <a:schemeClr val="tx1"/>
              </a:solidFill>
            </a:endParaRPr>
          </a:p>
        </p:txBody>
      </p:sp>
      <p:sp>
        <p:nvSpPr>
          <p:cNvPr id="7" name="小波 6"/>
          <p:cNvSpPr/>
          <p:nvPr/>
        </p:nvSpPr>
        <p:spPr>
          <a:xfrm>
            <a:off x="7305468" y="744950"/>
            <a:ext cx="914400" cy="515036"/>
          </a:xfrm>
          <a:prstGeom prst="doubleWave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/>
              <a:t>貸付</a:t>
            </a:r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5507" y="2049553"/>
            <a:ext cx="2404877" cy="180208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32356" y="3851641"/>
            <a:ext cx="3411644" cy="24891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10" name="直線コネクタ 9"/>
          <p:cNvCxnSpPr/>
          <p:nvPr/>
        </p:nvCxnSpPr>
        <p:spPr>
          <a:xfrm>
            <a:off x="466860" y="1297336"/>
            <a:ext cx="6089728" cy="5327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3219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スライド番号プレースホルダー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5731B-283F-46BA-A99D-252317AE44B4}" type="slidenum">
              <a:rPr kumimoji="1" lang="ja-JP" altLang="en-US" sz="2000" smtClean="0"/>
              <a:t>7</a:t>
            </a:fld>
            <a:endParaRPr kumimoji="1" lang="ja-JP" altLang="en-US" sz="2000" dirty="0"/>
          </a:p>
        </p:txBody>
      </p:sp>
      <p:sp>
        <p:nvSpPr>
          <p:cNvPr id="2" name="タイトル 1"/>
          <p:cNvSpPr>
            <a:spLocks noGrp="1"/>
          </p:cNvSpPr>
          <p:nvPr>
            <p:ph type="title" idx="4294967295"/>
          </p:nvPr>
        </p:nvSpPr>
        <p:spPr>
          <a:xfrm>
            <a:off x="373553" y="628000"/>
            <a:ext cx="7543800" cy="642310"/>
          </a:xfrm>
        </p:spPr>
        <p:txBody>
          <a:bodyPr>
            <a:normAutofit/>
          </a:bodyPr>
          <a:lstStyle/>
          <a:p>
            <a:r>
              <a:rPr lang="ja-JP" altLang="en-US" sz="3000" dirty="0"/>
              <a:t>条例を適用して利活用した事例③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4294967295"/>
          </p:nvPr>
        </p:nvSpPr>
        <p:spPr>
          <a:xfrm>
            <a:off x="373553" y="1762021"/>
            <a:ext cx="7543800" cy="4022725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kumimoji="1" lang="ja-JP" altLang="en-US" b="1" dirty="0" smtClean="0"/>
              <a:t>旧三岳小学校の概要</a:t>
            </a:r>
            <a:endParaRPr kumimoji="1" lang="en-US" altLang="ja-JP" b="1" dirty="0" smtClean="0"/>
          </a:p>
          <a:p>
            <a:pPr marL="0" indent="0">
              <a:buNone/>
            </a:pPr>
            <a:r>
              <a:rPr lang="ja-JP" altLang="en-US" dirty="0" smtClean="0"/>
              <a:t>　</a:t>
            </a:r>
            <a:r>
              <a:rPr lang="ja-JP" altLang="en-US" dirty="0"/>
              <a:t>　建設年</a:t>
            </a:r>
            <a:r>
              <a:rPr lang="ja-JP" altLang="en-US" dirty="0" smtClean="0"/>
              <a:t>：昭和３６年</a:t>
            </a:r>
            <a:r>
              <a:rPr lang="ja-JP" altLang="en-US" dirty="0"/>
              <a:t>　　</a:t>
            </a:r>
            <a:r>
              <a:rPr lang="ja-JP" altLang="en-US" dirty="0" smtClean="0"/>
              <a:t>建物床面積：１７３．６１㎡</a:t>
            </a:r>
            <a:endParaRPr lang="ja-JP" altLang="en-US" dirty="0"/>
          </a:p>
          <a:p>
            <a:pPr marL="0" indent="0">
              <a:buNone/>
            </a:pPr>
            <a:r>
              <a:rPr lang="ja-JP" altLang="en-US" dirty="0"/>
              <a:t>　　</a:t>
            </a:r>
            <a:r>
              <a:rPr lang="ja-JP" altLang="en-US" dirty="0" smtClean="0"/>
              <a:t>閉校年</a:t>
            </a:r>
            <a:r>
              <a:rPr lang="ja-JP" altLang="en-US" dirty="0"/>
              <a:t>：</a:t>
            </a:r>
            <a:r>
              <a:rPr lang="ja-JP" altLang="en-US" dirty="0" smtClean="0"/>
              <a:t>平成２１年</a:t>
            </a:r>
            <a:r>
              <a:rPr lang="ja-JP" altLang="en-US" dirty="0"/>
              <a:t>　　構造</a:t>
            </a:r>
            <a:r>
              <a:rPr lang="ja-JP" altLang="en-US" dirty="0" smtClean="0"/>
              <a:t>：木造平屋建</a:t>
            </a:r>
            <a:endParaRPr lang="ja-JP" altLang="en-US" dirty="0"/>
          </a:p>
          <a:p>
            <a:pPr>
              <a:buFont typeface="Wingdings" panose="05000000000000000000" pitchFamily="2" charset="2"/>
              <a:buChar char="Ø"/>
            </a:pPr>
            <a:r>
              <a:rPr lang="ja-JP" altLang="en-US" b="1" dirty="0"/>
              <a:t>利活用の概要</a:t>
            </a:r>
          </a:p>
          <a:p>
            <a:pPr marL="0" indent="0">
              <a:buNone/>
            </a:pPr>
            <a:r>
              <a:rPr lang="ja-JP" altLang="en-US" dirty="0"/>
              <a:t>　　</a:t>
            </a:r>
            <a:r>
              <a:rPr lang="ja-JP" altLang="en-US" dirty="0" smtClean="0"/>
              <a:t>貸付開始日：</a:t>
            </a:r>
            <a:r>
              <a:rPr lang="ja-JP" altLang="en-US" dirty="0"/>
              <a:t>平成</a:t>
            </a:r>
            <a:r>
              <a:rPr lang="ja-JP" altLang="en-US" dirty="0" smtClean="0"/>
              <a:t>２６年４月</a:t>
            </a:r>
            <a:endParaRPr lang="ja-JP" altLang="en-US" dirty="0"/>
          </a:p>
          <a:p>
            <a:pPr marL="0" indent="0">
              <a:buNone/>
            </a:pPr>
            <a:r>
              <a:rPr lang="ja-JP" altLang="en-US" dirty="0"/>
              <a:t>　　事業</a:t>
            </a:r>
            <a:r>
              <a:rPr lang="ja-JP" altLang="en-US" dirty="0" smtClean="0"/>
              <a:t>開始</a:t>
            </a:r>
            <a:r>
              <a:rPr lang="ja-JP" altLang="en-US" dirty="0"/>
              <a:t>日：</a:t>
            </a:r>
            <a:r>
              <a:rPr lang="ja-JP" altLang="en-US" dirty="0" smtClean="0"/>
              <a:t>平成２６年５月</a:t>
            </a:r>
            <a:endParaRPr lang="en-US" altLang="ja-JP" dirty="0" smtClean="0"/>
          </a:p>
          <a:p>
            <a:pPr marL="0" indent="0">
              <a:buNone/>
            </a:pPr>
            <a:r>
              <a:rPr lang="ja-JP" altLang="en-US" dirty="0"/>
              <a:t>　</a:t>
            </a:r>
            <a:r>
              <a:rPr lang="ja-JP" altLang="en-US" dirty="0" smtClean="0"/>
              <a:t>　事業利用者：株式会社東北センバ</a:t>
            </a:r>
            <a:endParaRPr lang="ja-JP" altLang="en-US" dirty="0"/>
          </a:p>
          <a:p>
            <a:pPr marL="0" indent="0">
              <a:buNone/>
            </a:pPr>
            <a:r>
              <a:rPr lang="ja-JP" altLang="en-US" dirty="0"/>
              <a:t>　　事業概要　 </a:t>
            </a:r>
            <a:r>
              <a:rPr lang="ja-JP" altLang="en-US" dirty="0" smtClean="0"/>
              <a:t>：や</a:t>
            </a:r>
            <a:r>
              <a:rPr lang="ja-JP" altLang="en-US" dirty="0"/>
              <a:t>ま</a:t>
            </a:r>
            <a:r>
              <a:rPr lang="ja-JP" altLang="en-US" dirty="0" smtClean="0"/>
              <a:t>芋などの皮むき作業所</a:t>
            </a:r>
            <a:endParaRPr lang="ja-JP" altLang="en-US" dirty="0"/>
          </a:p>
          <a:p>
            <a:pPr marL="0" indent="0">
              <a:buNone/>
            </a:pPr>
            <a:r>
              <a:rPr lang="ja-JP" altLang="en-US" dirty="0"/>
              <a:t>　　</a:t>
            </a:r>
            <a:r>
              <a:rPr lang="ja-JP" altLang="en-US" dirty="0" smtClean="0"/>
              <a:t>適用減額率：９割軽減（新規雇用者１名）</a:t>
            </a:r>
            <a:endParaRPr lang="ja-JP" altLang="en-US" dirty="0"/>
          </a:p>
          <a:p>
            <a:endParaRPr kumimoji="1" lang="ja-JP" altLang="en-US" dirty="0"/>
          </a:p>
        </p:txBody>
      </p:sp>
      <p:sp>
        <p:nvSpPr>
          <p:cNvPr id="6" name="曲折矢印 5"/>
          <p:cNvSpPr/>
          <p:nvPr/>
        </p:nvSpPr>
        <p:spPr>
          <a:xfrm rot="5400000">
            <a:off x="7889057" y="3014094"/>
            <a:ext cx="711099" cy="724125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>
              <a:solidFill>
                <a:schemeClr val="tx1"/>
              </a:solidFill>
            </a:endParaRPr>
          </a:p>
        </p:txBody>
      </p:sp>
      <p:sp>
        <p:nvSpPr>
          <p:cNvPr id="7" name="小波 6"/>
          <p:cNvSpPr/>
          <p:nvPr/>
        </p:nvSpPr>
        <p:spPr>
          <a:xfrm>
            <a:off x="7330206" y="736807"/>
            <a:ext cx="914400" cy="515036"/>
          </a:xfrm>
          <a:prstGeom prst="doubleWave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/>
              <a:t>貸付</a:t>
            </a:r>
          </a:p>
        </p:txBody>
      </p:sp>
      <p:sp>
        <p:nvSpPr>
          <p:cNvPr id="5" name="線吹き出し 1 (枠付き) 4"/>
          <p:cNvSpPr/>
          <p:nvPr/>
        </p:nvSpPr>
        <p:spPr>
          <a:xfrm>
            <a:off x="3076237" y="1916508"/>
            <a:ext cx="1315459" cy="231347"/>
          </a:xfrm>
          <a:prstGeom prst="borderCallout1">
            <a:avLst>
              <a:gd name="adj1" fmla="val 51688"/>
              <a:gd name="adj2" fmla="val -1432"/>
              <a:gd name="adj3" fmla="val 96031"/>
              <a:gd name="adj4" fmla="val -33133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350" dirty="0"/>
              <a:t>平成１５年改修</a:t>
            </a: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7936" y="2106665"/>
            <a:ext cx="2439417" cy="182788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図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31099" y="3795548"/>
            <a:ext cx="3412901" cy="25596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12" name="直線コネクタ 11"/>
          <p:cNvCxnSpPr/>
          <p:nvPr/>
        </p:nvCxnSpPr>
        <p:spPr>
          <a:xfrm>
            <a:off x="466860" y="1297336"/>
            <a:ext cx="6089728" cy="5327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0142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図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88" t="20741" b="24445"/>
          <a:stretch/>
        </p:blipFill>
        <p:spPr>
          <a:xfrm>
            <a:off x="5753706" y="4774088"/>
            <a:ext cx="3343275" cy="14682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コンテンツ プレースホルダー 2"/>
          <p:cNvSpPr>
            <a:spLocks noGrp="1"/>
          </p:cNvSpPr>
          <p:nvPr>
            <p:ph idx="4294967295"/>
          </p:nvPr>
        </p:nvSpPr>
        <p:spPr>
          <a:xfrm>
            <a:off x="400970" y="1787367"/>
            <a:ext cx="7938773" cy="4227067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kumimoji="1" lang="ja-JP" altLang="en-US" b="1" dirty="0" smtClean="0"/>
              <a:t>旧雪沢小学校の概要</a:t>
            </a:r>
            <a:endParaRPr kumimoji="1" lang="en-US" altLang="ja-JP" b="1" dirty="0" smtClean="0"/>
          </a:p>
          <a:p>
            <a:pPr marL="0" indent="0">
              <a:buNone/>
            </a:pPr>
            <a:r>
              <a:rPr lang="ja-JP" altLang="en-US" dirty="0" smtClean="0"/>
              <a:t>　</a:t>
            </a:r>
            <a:r>
              <a:rPr lang="ja-JP" altLang="en-US" dirty="0"/>
              <a:t>　建設年</a:t>
            </a:r>
            <a:r>
              <a:rPr lang="ja-JP" altLang="en-US" dirty="0" smtClean="0"/>
              <a:t>：平成　８年</a:t>
            </a:r>
            <a:r>
              <a:rPr lang="ja-JP" altLang="en-US" dirty="0"/>
              <a:t>　　</a:t>
            </a:r>
            <a:r>
              <a:rPr lang="ja-JP" altLang="en-US" dirty="0" smtClean="0"/>
              <a:t>校舎床面積：１，８９１㎡　　体育館床面積：８８５㎡　</a:t>
            </a:r>
            <a:endParaRPr lang="ja-JP" altLang="en-US" dirty="0"/>
          </a:p>
          <a:p>
            <a:pPr marL="0" indent="0">
              <a:buNone/>
            </a:pPr>
            <a:r>
              <a:rPr lang="ja-JP" altLang="en-US" dirty="0"/>
              <a:t>　　</a:t>
            </a:r>
            <a:r>
              <a:rPr lang="ja-JP" altLang="en-US" dirty="0" smtClean="0"/>
              <a:t>閉校年</a:t>
            </a:r>
            <a:r>
              <a:rPr lang="ja-JP" altLang="en-US" dirty="0"/>
              <a:t>：</a:t>
            </a:r>
            <a:r>
              <a:rPr lang="ja-JP" altLang="en-US" dirty="0" smtClean="0"/>
              <a:t>平成２６年</a:t>
            </a:r>
            <a:r>
              <a:rPr lang="ja-JP" altLang="en-US" dirty="0"/>
              <a:t>　　構造</a:t>
            </a:r>
            <a:r>
              <a:rPr lang="ja-JP" altLang="en-US" dirty="0" smtClean="0"/>
              <a:t>：木造一部鉄筋コンクリート造２階建</a:t>
            </a:r>
            <a:endParaRPr lang="ja-JP" altLang="en-US" dirty="0"/>
          </a:p>
          <a:p>
            <a:pPr>
              <a:buFont typeface="Wingdings" panose="05000000000000000000" pitchFamily="2" charset="2"/>
              <a:buChar char="Ø"/>
            </a:pPr>
            <a:r>
              <a:rPr lang="ja-JP" altLang="en-US" b="1" dirty="0"/>
              <a:t>利活用の概要</a:t>
            </a:r>
          </a:p>
          <a:p>
            <a:pPr marL="0" indent="0">
              <a:buNone/>
            </a:pPr>
            <a:r>
              <a:rPr lang="ja-JP" altLang="en-US" dirty="0"/>
              <a:t>　　</a:t>
            </a:r>
            <a:r>
              <a:rPr lang="ja-JP" altLang="en-US" dirty="0" smtClean="0"/>
              <a:t>貸付開始日：</a:t>
            </a:r>
            <a:r>
              <a:rPr lang="ja-JP" altLang="en-US" dirty="0"/>
              <a:t>平成</a:t>
            </a:r>
            <a:r>
              <a:rPr lang="ja-JP" altLang="en-US" dirty="0" smtClean="0"/>
              <a:t>２９年４月</a:t>
            </a:r>
            <a:endParaRPr lang="ja-JP" altLang="en-US" dirty="0"/>
          </a:p>
          <a:p>
            <a:pPr marL="0" indent="0">
              <a:buNone/>
            </a:pPr>
            <a:r>
              <a:rPr lang="ja-JP" altLang="en-US" dirty="0"/>
              <a:t>　　事業</a:t>
            </a:r>
            <a:r>
              <a:rPr lang="ja-JP" altLang="en-US" dirty="0" smtClean="0"/>
              <a:t>開始</a:t>
            </a:r>
            <a:r>
              <a:rPr lang="ja-JP" altLang="en-US" dirty="0"/>
              <a:t>日：</a:t>
            </a:r>
            <a:r>
              <a:rPr lang="ja-JP" altLang="en-US" dirty="0" smtClean="0"/>
              <a:t>平成２９年５月</a:t>
            </a:r>
            <a:endParaRPr lang="en-US" altLang="ja-JP" dirty="0" smtClean="0"/>
          </a:p>
          <a:p>
            <a:pPr marL="0" indent="0">
              <a:buNone/>
            </a:pPr>
            <a:r>
              <a:rPr lang="ja-JP" altLang="en-US" dirty="0"/>
              <a:t>　</a:t>
            </a:r>
            <a:r>
              <a:rPr lang="ja-JP" altLang="en-US" dirty="0" smtClean="0"/>
              <a:t>　事業利用者：東光鉄工株式会社</a:t>
            </a:r>
            <a:endParaRPr lang="ja-JP" altLang="en-US" dirty="0"/>
          </a:p>
          <a:p>
            <a:pPr marL="0" indent="0">
              <a:buNone/>
            </a:pPr>
            <a:r>
              <a:rPr lang="ja-JP" altLang="en-US" dirty="0"/>
              <a:t>　　事業概要　 </a:t>
            </a:r>
            <a:r>
              <a:rPr lang="ja-JP" altLang="en-US" dirty="0" smtClean="0"/>
              <a:t>：農業用無人航空機（ＵＡＶ）の製造、販売、教習</a:t>
            </a:r>
            <a:endParaRPr lang="ja-JP" altLang="en-US" dirty="0"/>
          </a:p>
          <a:p>
            <a:pPr marL="0" indent="0">
              <a:buNone/>
            </a:pPr>
            <a:r>
              <a:rPr lang="ja-JP" altLang="en-US" dirty="0"/>
              <a:t>　　</a:t>
            </a:r>
            <a:r>
              <a:rPr lang="ja-JP" altLang="en-US" dirty="0" smtClean="0"/>
              <a:t>適用減額率：９割軽減（新規雇用者１０名）</a:t>
            </a:r>
            <a:endParaRPr lang="ja-JP" altLang="en-US" dirty="0"/>
          </a:p>
          <a:p>
            <a:endParaRPr kumimoji="1" lang="ja-JP" altLang="en-US" dirty="0"/>
          </a:p>
        </p:txBody>
      </p:sp>
      <p:pic>
        <p:nvPicPr>
          <p:cNvPr id="14" name="図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4574" y="3367231"/>
            <a:ext cx="1672823" cy="12546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図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5065" y="3367231"/>
            <a:ext cx="1727009" cy="1295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スライド番号プレースホルダー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5731B-283F-46BA-A99D-252317AE44B4}" type="slidenum">
              <a:rPr kumimoji="1" lang="ja-JP" altLang="en-US" sz="2000" smtClean="0"/>
              <a:t>8</a:t>
            </a:fld>
            <a:endParaRPr kumimoji="1" lang="ja-JP" altLang="en-US" sz="2000" dirty="0"/>
          </a:p>
        </p:txBody>
      </p:sp>
      <p:sp>
        <p:nvSpPr>
          <p:cNvPr id="2" name="タイトル 1"/>
          <p:cNvSpPr>
            <a:spLocks noGrp="1"/>
          </p:cNvSpPr>
          <p:nvPr>
            <p:ph type="title" idx="4294967295"/>
          </p:nvPr>
        </p:nvSpPr>
        <p:spPr>
          <a:xfrm>
            <a:off x="384810" y="502795"/>
            <a:ext cx="7543800" cy="747382"/>
          </a:xfrm>
        </p:spPr>
        <p:txBody>
          <a:bodyPr>
            <a:normAutofit/>
          </a:bodyPr>
          <a:lstStyle/>
          <a:p>
            <a:r>
              <a:rPr lang="ja-JP" altLang="en-US" sz="3000" dirty="0"/>
              <a:t>条例を適用して利活用した事例④</a:t>
            </a:r>
          </a:p>
        </p:txBody>
      </p:sp>
      <p:sp>
        <p:nvSpPr>
          <p:cNvPr id="7" name="小波 6"/>
          <p:cNvSpPr/>
          <p:nvPr/>
        </p:nvSpPr>
        <p:spPr>
          <a:xfrm>
            <a:off x="7322312" y="758721"/>
            <a:ext cx="914400" cy="515036"/>
          </a:xfrm>
          <a:prstGeom prst="doubleWave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/>
              <a:t>貸付</a:t>
            </a:r>
          </a:p>
        </p:txBody>
      </p:sp>
      <p:sp>
        <p:nvSpPr>
          <p:cNvPr id="11" name="線吹き出し 1 (枠付き) 10"/>
          <p:cNvSpPr/>
          <p:nvPr/>
        </p:nvSpPr>
        <p:spPr>
          <a:xfrm>
            <a:off x="3063319" y="1974645"/>
            <a:ext cx="1341255" cy="233505"/>
          </a:xfrm>
          <a:prstGeom prst="borderCallout1">
            <a:avLst>
              <a:gd name="adj1" fmla="val 51688"/>
              <a:gd name="adj2" fmla="val -1432"/>
              <a:gd name="adj3" fmla="val 101398"/>
              <a:gd name="adj4" fmla="val -24091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050" dirty="0"/>
              <a:t>体育館は昭和６３年</a:t>
            </a:r>
          </a:p>
        </p:txBody>
      </p:sp>
      <p:cxnSp>
        <p:nvCxnSpPr>
          <p:cNvPr id="16" name="直線コネクタ 15"/>
          <p:cNvCxnSpPr/>
          <p:nvPr/>
        </p:nvCxnSpPr>
        <p:spPr>
          <a:xfrm>
            <a:off x="466860" y="1297336"/>
            <a:ext cx="6089728" cy="5327"/>
          </a:xfrm>
          <a:prstGeom prst="line">
            <a:avLst/>
          </a:prstGeom>
          <a:ln w="25400" cmpd="sng">
            <a:solidFill>
              <a:schemeClr val="accent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9705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1" grpId="0" animBg="1"/>
    </p:bldLst>
  </p:timing>
</p:sld>
</file>

<file path=ppt/theme/theme1.xml><?xml version="1.0" encoding="utf-8"?>
<a:theme xmlns:a="http://schemas.openxmlformats.org/drawingml/2006/main" name="レトロスペクト">
  <a:themeElements>
    <a:clrScheme name="レトロスペクト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レトロスペクト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レトロスペクト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Retrospect" id="{5F128B03-DCCA-4EEB-AB3B-CF2899314A46}" vid="{D26EA377-59BD-4C9C-9D94-EE8416EE4C79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3099</TotalTime>
  <Words>3846</Words>
  <Application>Microsoft Office PowerPoint</Application>
  <PresentationFormat>画面に合わせる (4:3)</PresentationFormat>
  <Paragraphs>221</Paragraphs>
  <Slides>11</Slides>
  <Notes>11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11</vt:i4>
      </vt:variant>
    </vt:vector>
  </HeadingPairs>
  <TitlesOfParts>
    <vt:vector size="12" baseType="lpstr">
      <vt:lpstr>レトロスペクト</vt:lpstr>
      <vt:lpstr>空き公共施設等の利活用促進</vt:lpstr>
      <vt:lpstr>大館市の概況　　　　　　　</vt:lpstr>
      <vt:lpstr>空き校舎の民間による利活用の始まり</vt:lpstr>
      <vt:lpstr>空き公共施設等利活用促進条例</vt:lpstr>
      <vt:lpstr>施設利用の公募から利活用まで</vt:lpstr>
      <vt:lpstr>条例を適用して利活用した事例①</vt:lpstr>
      <vt:lpstr>条例を適用して利活用した事例②</vt:lpstr>
      <vt:lpstr>条例を適用して利活用した事例③</vt:lpstr>
      <vt:lpstr>条例を適用して利活用した事例④</vt:lpstr>
      <vt:lpstr>今後の利活用促進に向けて</vt:lpstr>
      <vt:lpstr>ご清聴、ありがとうございました。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空き公共施設等の利活用促進</dc:title>
  <dc:creator>CL5050</dc:creator>
  <cp:lastModifiedBy>髙木　大輔</cp:lastModifiedBy>
  <cp:revision>250</cp:revision>
  <cp:lastPrinted>2019-02-07T00:30:07Z</cp:lastPrinted>
  <dcterms:created xsi:type="dcterms:W3CDTF">2019-01-23T02:05:50Z</dcterms:created>
  <dcterms:modified xsi:type="dcterms:W3CDTF">2019-06-17T02:49:59Z</dcterms:modified>
</cp:coreProperties>
</file>