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1" r:id="rId3"/>
    <p:sldId id="257" r:id="rId4"/>
    <p:sldId id="297" r:id="rId5"/>
    <p:sldId id="258" r:id="rId6"/>
    <p:sldId id="263" r:id="rId7"/>
    <p:sldId id="280" r:id="rId8"/>
    <p:sldId id="281" r:id="rId9"/>
    <p:sldId id="282" r:id="rId10"/>
    <p:sldId id="308" r:id="rId11"/>
    <p:sldId id="279" r:id="rId12"/>
    <p:sldId id="283" r:id="rId13"/>
    <p:sldId id="289" r:id="rId14"/>
    <p:sldId id="266" r:id="rId15"/>
    <p:sldId id="284" r:id="rId16"/>
    <p:sldId id="290" r:id="rId17"/>
    <p:sldId id="285" r:id="rId18"/>
    <p:sldId id="286" r:id="rId19"/>
    <p:sldId id="299" r:id="rId20"/>
    <p:sldId id="291" r:id="rId21"/>
    <p:sldId id="287" r:id="rId22"/>
    <p:sldId id="306" r:id="rId23"/>
    <p:sldId id="275" r:id="rId24"/>
    <p:sldId id="300" r:id="rId25"/>
    <p:sldId id="301" r:id="rId26"/>
    <p:sldId id="304" r:id="rId27"/>
    <p:sldId id="305" r:id="rId28"/>
    <p:sldId id="303" r:id="rId29"/>
    <p:sldId id="307" r:id="rId30"/>
    <p:sldId id="268" r:id="rId31"/>
    <p:sldId id="296" r:id="rId32"/>
    <p:sldId id="288" r:id="rId33"/>
    <p:sldId id="298" r:id="rId34"/>
    <p:sldId id="271" r:id="rId35"/>
  </p:sldIdLst>
  <p:sldSz cx="9144000" cy="5143500" type="screen16x9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25773D6B-1064-4A20-80D5-34858595A2CB}">
          <p14:sldIdLst/>
        </p14:section>
        <p14:section name="既定のセクション" id="{497A324A-0DC2-44F0-9D80-AFFFFC6BBD92}">
          <p14:sldIdLst>
            <p14:sldId id="256"/>
            <p14:sldId id="261"/>
            <p14:sldId id="257"/>
            <p14:sldId id="297"/>
            <p14:sldId id="258"/>
            <p14:sldId id="263"/>
            <p14:sldId id="280"/>
            <p14:sldId id="281"/>
            <p14:sldId id="282"/>
            <p14:sldId id="308"/>
            <p14:sldId id="279"/>
            <p14:sldId id="283"/>
            <p14:sldId id="289"/>
            <p14:sldId id="266"/>
            <p14:sldId id="284"/>
            <p14:sldId id="290"/>
            <p14:sldId id="285"/>
            <p14:sldId id="286"/>
            <p14:sldId id="299"/>
            <p14:sldId id="291"/>
            <p14:sldId id="287"/>
            <p14:sldId id="306"/>
            <p14:sldId id="275"/>
            <p14:sldId id="300"/>
            <p14:sldId id="301"/>
            <p14:sldId id="304"/>
            <p14:sldId id="305"/>
            <p14:sldId id="303"/>
            <p14:sldId id="307"/>
            <p14:sldId id="268"/>
            <p14:sldId id="296"/>
            <p14:sldId id="288"/>
            <p14:sldId id="298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980" y="-8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586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社員数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2016.3</c:v>
                </c:pt>
                <c:pt idx="1">
                  <c:v>2017.3</c:v>
                </c:pt>
                <c:pt idx="2">
                  <c:v>2018.3</c:v>
                </c:pt>
                <c:pt idx="3">
                  <c:v>2019.2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22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576448"/>
        <c:axId val="53577600"/>
      </c:barChart>
      <c:catAx>
        <c:axId val="5357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577600"/>
        <c:crosses val="autoZero"/>
        <c:auto val="1"/>
        <c:lblAlgn val="ctr"/>
        <c:lblOffset val="100"/>
        <c:noMultiLvlLbl val="0"/>
      </c:catAx>
      <c:valAx>
        <c:axId val="5357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57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AAE0C-90A6-4E27-A88B-EEDA1EDED64A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1650-1F5F-4E99-8CFF-7732699E9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60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D88A-4C7E-4024-A240-E51ECECF0FD5}" type="datetimeFigureOut">
              <a:rPr kumimoji="1" lang="ja-JP" altLang="en-US" smtClean="0"/>
              <a:t>2019/2/8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2CCED-6F06-4FDB-AC59-724218AFDF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76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990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1200" indent="-2730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937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3193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700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72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844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416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988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B616E49-4F29-4416-82A1-9BB75B40AB67}" type="slidenum">
              <a:rPr lang="ja-JP" altLang="en-US" smtClean="0">
                <a:latin typeface="Calibri" pitchFamily="34" charset="0"/>
              </a:rPr>
              <a:pPr/>
              <a:t>13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782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次に私のいるベンダー事業部というところを紹介いたします。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ベンダーとは曲げる機械のことを言います。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金属を曲げて様々な製品を作ります。</a:t>
            </a:r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1200" indent="-2730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937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3193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700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72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844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416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988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A88F4CF-E705-4332-9A12-B1F518A07EFD}" type="slidenum">
              <a:rPr lang="ja-JP" altLang="en-US" smtClean="0">
                <a:latin typeface="Calibri" pitchFamily="34" charset="0"/>
              </a:rPr>
              <a:pPr/>
              <a:t>16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1200" indent="-2730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937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3193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700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72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844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416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988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07EA15-0D74-4D48-A8A3-4D1997B6EE88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80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1200" indent="-2730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937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3193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700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72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844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416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988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607EA15-0D74-4D48-A8A3-4D1997B6EE88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80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165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165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405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405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85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649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891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1200" indent="-2730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937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3193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700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72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844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416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988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2196D77-A7A1-4014-BF56-4F26E78DDE3B}" type="slidenum">
              <a:rPr lang="ja-JP" altLang="en-US" smtClean="0">
                <a:latin typeface="Calibri" pitchFamily="34" charset="0"/>
              </a:rPr>
              <a:pPr/>
              <a:t>32</a:t>
            </a:fld>
            <a:endParaRPr lang="en-US" altLang="ja-JP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12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90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896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21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24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どんなものを作っているかご紹介します。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1200" indent="-2730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937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3193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700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72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844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416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988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136038E-D21D-43C9-A73C-28C4D31271A8}" type="slidenum">
              <a:rPr lang="ja-JP" altLang="en-US" smtClean="0">
                <a:latin typeface="Calibri" pitchFamily="34" charset="0"/>
              </a:rPr>
              <a:pPr/>
              <a:t>7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ja-JP" altLang="en-US" smtClean="0"/>
              <a:t>次に私のいるベンダー事業部というところを紹介いたします。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ベンダーとは曲げる機械のことを言います。</a:t>
            </a:r>
            <a:endParaRPr lang="en-US" altLang="ja-JP" smtClean="0"/>
          </a:p>
          <a:p>
            <a:pPr eaLnBrk="1" hangingPunct="1">
              <a:spcBef>
                <a:spcPct val="0"/>
              </a:spcBef>
            </a:pPr>
            <a:r>
              <a:rPr lang="ja-JP" altLang="en-US" smtClean="0"/>
              <a:t>金属を曲げて様々な製品を作ります。</a:t>
            </a:r>
          </a:p>
        </p:txBody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1200" indent="-2730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937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3193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700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72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844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416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988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A88F4CF-E705-4332-9A12-B1F518A07EFD}" type="slidenum">
              <a:rPr lang="ja-JP" altLang="en-US" smtClean="0">
                <a:latin typeface="Calibri" pitchFamily="34" charset="0"/>
              </a:rPr>
              <a:pPr/>
              <a:t>8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506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11200" indent="-2730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937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3193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70088" indent="-21748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272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844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416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98888" indent="-2174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9BF3A54-D62B-4622-AE9C-44A7AF931D2F}" type="slidenum">
              <a:rPr lang="ja-JP" altLang="en-US" smtClean="0">
                <a:latin typeface="Calibri" pitchFamily="34" charset="0"/>
              </a:rPr>
              <a:pPr/>
              <a:t>9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CCED-6F06-4FDB-AC59-724218AFDF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36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028" name="Picture 4" descr="M:\協賛広告・ロゴデザイン\ドーム＿名刺ヘッダ＿ロゴ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57" y="123478"/>
            <a:ext cx="8779643" cy="50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日付プレースホルダ 3"/>
          <p:cNvSpPr txBox="1">
            <a:spLocks/>
          </p:cNvSpPr>
          <p:nvPr userDrawn="1"/>
        </p:nvSpPr>
        <p:spPr>
          <a:xfrm>
            <a:off x="179512" y="4732931"/>
            <a:ext cx="2327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</a:t>
            </a:r>
            <a:r>
              <a:rPr lang="en-US" altLang="ja-JP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TOKOGroup,All</a:t>
            </a:r>
            <a:r>
              <a:rPr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Right Reserved.</a:t>
            </a:r>
            <a:endParaRPr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©TOKOGroup,All Right Reserved.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©TOKOGroup,All Right Reserved.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-20538"/>
            <a:ext cx="4186807" cy="700803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050" name="Picture 2" descr="M:\協賛広告・ロゴデザイン\ドーム＿名刺ヘッダー＿ロゴなし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01650"/>
            <a:ext cx="4142979" cy="2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M:\協賛広告・ロゴデザイン\ドーム＿名刺ヘッダ＿ロゴ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779527"/>
            <a:ext cx="792088" cy="2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©TOKOGroup,All Right Reserved.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©TOKOGroup,All Right Reserved.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©TOKOGroup,All Right Reserved.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©TOKOGroup,All Right Reserved.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©TOKOGroup,All Right Reserved.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©TOKOGroup,All Right Reserved.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©TOKOGroup,All Right Reserved.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©TOKOGroup,All Right Reserved.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200" dirty="0" smtClean="0">
                <a:solidFill>
                  <a:schemeClr val="bg2">
                    <a:lumMod val="25000"/>
                  </a:schemeClr>
                </a:solidFill>
              </a:rPr>
              <a:t>旧雪沢小学校における</a:t>
            </a:r>
            <a:r>
              <a:rPr kumimoji="1" lang="en-US" altLang="ja-JP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kumimoji="1" lang="en-US" altLang="ja-JP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kumimoji="1" lang="ja-JP" altLang="en-US" sz="3200" dirty="0" smtClean="0">
                <a:solidFill>
                  <a:schemeClr val="bg2">
                    <a:lumMod val="25000"/>
                  </a:schemeClr>
                </a:solidFill>
              </a:rPr>
              <a:t>ドローン製作・教習場の活用について</a:t>
            </a:r>
            <a:endParaRPr kumimoji="1" lang="ja-JP" alt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345532"/>
            <a:ext cx="6400800" cy="1098426"/>
          </a:xfrm>
        </p:spPr>
        <p:txBody>
          <a:bodyPr>
            <a:noAutofit/>
          </a:bodyPr>
          <a:lstStyle/>
          <a:p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</a:rPr>
              <a:t>東光鉄工株式会社</a:t>
            </a:r>
            <a:endParaRPr lang="en-US" altLang="ja-JP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</a:rPr>
              <a:t>代表取締役会長兼社長</a:t>
            </a:r>
            <a:endParaRPr lang="en-US" altLang="ja-JP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sz="2000" dirty="0" smtClean="0">
                <a:solidFill>
                  <a:schemeClr val="bg2">
                    <a:lumMod val="25000"/>
                  </a:schemeClr>
                </a:solidFill>
              </a:rPr>
              <a:t>虻川東</a:t>
            </a:r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</a:rPr>
              <a:t>雄</a:t>
            </a:r>
            <a:endParaRPr lang="en-US" altLang="ja-JP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4288" y="4496802"/>
            <a:ext cx="17123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100" dirty="0" smtClean="0"/>
              <a:t>2019.2.18</a:t>
            </a:r>
            <a:r>
              <a:rPr lang="ja-JP" altLang="en-US" sz="1100" dirty="0"/>
              <a:t>　</a:t>
            </a:r>
            <a:r>
              <a:rPr lang="en-US" altLang="ja-JP" sz="1100" dirty="0" smtClean="0"/>
              <a:t>14</a:t>
            </a:r>
            <a:r>
              <a:rPr lang="ja-JP" altLang="en-US" sz="1100" dirty="0" smtClean="0"/>
              <a:t>：</a:t>
            </a:r>
            <a:r>
              <a:rPr lang="en-US" altLang="ja-JP" sz="1100" dirty="0" smtClean="0"/>
              <a:t>30</a:t>
            </a:r>
            <a:r>
              <a:rPr lang="ja-JP" altLang="en-US" sz="1100" dirty="0" smtClean="0"/>
              <a:t>～</a:t>
            </a:r>
            <a:r>
              <a:rPr lang="en-US" altLang="ja-JP" sz="1100" dirty="0" smtClean="0"/>
              <a:t>17</a:t>
            </a:r>
            <a:r>
              <a:rPr lang="ja-JP" altLang="en-US" sz="1100" dirty="0" smtClean="0"/>
              <a:t>：</a:t>
            </a:r>
            <a:r>
              <a:rPr lang="en-US" altLang="ja-JP" sz="1100" dirty="0" smtClean="0"/>
              <a:t>00</a:t>
            </a:r>
            <a:endParaRPr kumimoji="1" lang="en-US" altLang="ja-JP" sz="1100" dirty="0" smtClean="0"/>
          </a:p>
          <a:p>
            <a:pPr algn="r"/>
            <a:r>
              <a:rPr kumimoji="1" lang="ja-JP" altLang="en-US" sz="1100" dirty="0" smtClean="0"/>
              <a:t>プラザおでって</a:t>
            </a:r>
            <a:endParaRPr kumimoji="1" lang="en-US" altLang="ja-JP" sz="1100" dirty="0" smtClean="0"/>
          </a:p>
        </p:txBody>
      </p:sp>
      <p:pic>
        <p:nvPicPr>
          <p:cNvPr id="3074" name="Picture 2" descr="M:\協賛広告・ロゴデザイン\東光ＨＤ＿ＨＰ＿ＴＯＰへ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44315"/>
            <a:ext cx="792088" cy="7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44008" y="654398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平成３０年度第３回もりおかＰＰＰプラットフォーム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850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-20538"/>
            <a:ext cx="4474839" cy="700803"/>
          </a:xfrm>
        </p:spPr>
        <p:txBody>
          <a:bodyPr/>
          <a:lstStyle/>
          <a:p>
            <a:r>
              <a:rPr kumimoji="1" lang="ja-JP" altLang="en-US" sz="3200" dirty="0" smtClean="0"/>
              <a:t>岩手県内の主な実績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1026" name="Picture 2" descr="Q:\製品写真・物件写真\インフラ鉄構製品\岩手県物件\①江刺ゲート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12" b="6168"/>
          <a:stretch/>
        </p:blipFill>
        <p:spPr bwMode="auto">
          <a:xfrm>
            <a:off x="1115616" y="843558"/>
            <a:ext cx="2736304" cy="167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92493" y="2520619"/>
            <a:ext cx="390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県南広域振興局農政部殿</a:t>
            </a:r>
            <a:endParaRPr kumimoji="1" lang="en-US" altLang="ja-JP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江差幹線用水路　鋼製ローラゲート（</a:t>
            </a: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H27.7</a:t>
            </a: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）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 descr="Q:\製品写真・物件写真\インフラ鉄構製品\岩手県物件\②仙人・和賀ゲート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843227"/>
            <a:ext cx="2982030" cy="16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796949" y="255258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岩手県企業局殿</a:t>
            </a:r>
            <a:endParaRPr kumimoji="1" lang="en-US" altLang="ja-JP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仙人和賀川発電所　鋼製スライドゲート（</a:t>
            </a: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H28.3</a:t>
            </a: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）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 descr="Q:\製品写真・物件写真\インフラ鉄構製品\岩手県物件\③-1 釜石ゲート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217" y="3083231"/>
            <a:ext cx="2737071" cy="14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Q:\製品写真・物件写真\インフラ鉄構製品\岩手県物件\③-2 釜石ゲート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89" b="11801"/>
          <a:stretch/>
        </p:blipFill>
        <p:spPr bwMode="auto">
          <a:xfrm>
            <a:off x="1763688" y="3083231"/>
            <a:ext cx="2663529" cy="14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120770" y="4542388"/>
            <a:ext cx="6619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釜石地区海外災害復旧工事　</a:t>
            </a: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SUS</a:t>
            </a: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製ローラーゲート</a:t>
            </a: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/</a:t>
            </a: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鋼床板単純桁橋（</a:t>
            </a:r>
            <a:r>
              <a:rPr lang="en-US" altLang="ja-JP" sz="1400" dirty="0" smtClean="0">
                <a:solidFill>
                  <a:schemeClr val="bg2">
                    <a:lumMod val="25000"/>
                  </a:schemeClr>
                </a:solidFill>
              </a:rPr>
              <a:t>H30.6</a:t>
            </a: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）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工事事業部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4232" y="4348227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平成２７年度、２９年度　手形陸橋（秋田県秋田市）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4" descr="\\192.168.1.15\Picture\工事部\橋梁補修\H27手形陸橋\IMG_110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19" r="10429"/>
          <a:stretch/>
        </p:blipFill>
        <p:spPr bwMode="auto">
          <a:xfrm>
            <a:off x="5796136" y="915566"/>
            <a:ext cx="3076359" cy="37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192.168.1.15\Picture\工事部\橋梁補修\H27手形陸橋\RIMG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962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85691" y="9169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2">
                    <a:lumMod val="25000"/>
                  </a:schemeClr>
                </a:solidFill>
              </a:rPr>
              <a:t>橋梁補修工事</a:t>
            </a:r>
            <a:endParaRPr kumimoji="1" lang="ja-JP" alt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87547" y="48351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i="1" dirty="0" smtClean="0">
                <a:solidFill>
                  <a:schemeClr val="accent3">
                    <a:lumMod val="50000"/>
                  </a:schemeClr>
                </a:solidFill>
              </a:rPr>
              <a:t>橋梁補修の東光</a:t>
            </a:r>
            <a:endParaRPr kumimoji="1" lang="ja-JP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:\会社画像データ\製品_機械部\ロール・シャフト\MVC-016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76" y="1165432"/>
            <a:ext cx="2951988" cy="191037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/>
        </p:spPr>
      </p:pic>
      <p:sp>
        <p:nvSpPr>
          <p:cNvPr id="17415" name="テキスト ボックス 2"/>
          <p:cNvSpPr txBox="1">
            <a:spLocks noChangeArrowheads="1"/>
          </p:cNvSpPr>
          <p:nvPr/>
        </p:nvSpPr>
        <p:spPr bwMode="auto">
          <a:xfrm>
            <a:off x="754114" y="3121660"/>
            <a:ext cx="1311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 smtClean="0">
                <a:solidFill>
                  <a:schemeClr val="bg2">
                    <a:lumMod val="25000"/>
                  </a:schemeClr>
                </a:solidFill>
              </a:rPr>
              <a:t>インキツボロール</a:t>
            </a:r>
            <a:endParaRPr lang="ja-JP" alt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416" name="テキスト ボックス 4"/>
          <p:cNvSpPr txBox="1">
            <a:spLocks noChangeArrowheads="1"/>
          </p:cNvSpPr>
          <p:nvPr/>
        </p:nvSpPr>
        <p:spPr bwMode="auto">
          <a:xfrm>
            <a:off x="435211" y="699542"/>
            <a:ext cx="370806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chemeClr val="tx2"/>
                </a:solidFill>
              </a:rPr>
              <a:t>『</a:t>
            </a:r>
            <a:r>
              <a:rPr lang="ja-JP" altLang="en-US" sz="1800" dirty="0">
                <a:solidFill>
                  <a:schemeClr val="tx2"/>
                </a:solidFill>
              </a:rPr>
              <a:t>円筒研磨</a:t>
            </a:r>
            <a:r>
              <a:rPr lang="en-US" altLang="ja-JP" sz="1800" dirty="0">
                <a:solidFill>
                  <a:schemeClr val="tx2"/>
                </a:solidFill>
              </a:rPr>
              <a:t>』</a:t>
            </a:r>
            <a:r>
              <a:rPr lang="ja-JP" altLang="en-US" sz="1800" dirty="0">
                <a:solidFill>
                  <a:schemeClr val="tx2"/>
                </a:solidFill>
              </a:rPr>
              <a:t>の豊富な実績とノウハウ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611560" y="1"/>
            <a:ext cx="8137525" cy="573881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機械</a:t>
            </a:r>
            <a:r>
              <a:rPr lang="ja-JP" altLang="en-US" dirty="0"/>
              <a:t>事業部</a:t>
            </a:r>
            <a:endParaRPr lang="ja-JP" altLang="en-US" dirty="0" smtClean="0"/>
          </a:p>
        </p:txBody>
      </p:sp>
      <p:pic>
        <p:nvPicPr>
          <p:cNvPr id="12" name="Picture 13" descr="20150730160448_00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886" y="1102410"/>
            <a:ext cx="4251586" cy="28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788024" y="4002033"/>
            <a:ext cx="42839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i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Landing gear</a:t>
            </a:r>
            <a:r>
              <a:rPr lang="ja-JP" altLang="en-US" sz="1600" i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部品材質</a:t>
            </a:r>
            <a:r>
              <a:rPr lang="ja-JP" altLang="en-US" sz="1600" i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　３００Ｍ超高抗張力鋼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i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熱処理硬度　５３～５６Ｈｒｃ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i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硬質クロムメッキ処理後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15717" y="4087564"/>
            <a:ext cx="302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2015</a:t>
            </a:r>
            <a:r>
              <a:rPr kumimoji="1" lang="ja-JP" altLang="en-US" dirty="0" smtClean="0">
                <a:solidFill>
                  <a:srgbClr val="FF0000"/>
                </a:solidFill>
              </a:rPr>
              <a:t>年</a:t>
            </a:r>
            <a:r>
              <a:rPr kumimoji="1" lang="en-US" altLang="ja-JP" dirty="0" smtClean="0">
                <a:solidFill>
                  <a:srgbClr val="FF0000"/>
                </a:solidFill>
              </a:rPr>
              <a:t>7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月Ｎａｄｃａｐ認証取得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特殊工程（メッキ後の研磨）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1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1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schemeClr val="bg2">
                    <a:lumMod val="25000"/>
                  </a:schemeClr>
                </a:solidFill>
              </a:rPr>
              <a:pPr/>
              <a:t>12</a:t>
            </a:fld>
            <a:endParaRPr lang="ja-JP" altLang="en-US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\\192.168.1.15\各事業部用フォルダ\共通\■認定・許可・表彰\NADCAP登録証\2017最新　ＮＡＤＣＡＰ認定証\Nadcap Logo TM Color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902" y="3431029"/>
            <a:ext cx="1829321" cy="6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762077" y="3398659"/>
            <a:ext cx="3233860" cy="13352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83482" y="98954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ＩＳＯ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9100</a:t>
            </a:r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：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</a:t>
            </a:r>
          </a:p>
          <a:p>
            <a:r>
              <a:rPr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Ｎａｄｃａｐ認証取得</a:t>
            </a:r>
            <a:endParaRPr kumimoji="1" lang="ja-JP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17629" y="483518"/>
            <a:ext cx="1790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i="1" dirty="0" smtClean="0">
                <a:solidFill>
                  <a:schemeClr val="accent3">
                    <a:lumMod val="50000"/>
                  </a:schemeClr>
                </a:solidFill>
              </a:rPr>
              <a:t>ロール研磨の東光</a:t>
            </a:r>
            <a:endParaRPr kumimoji="1" lang="ja-JP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タイトル 1"/>
          <p:cNvSpPr>
            <a:spLocks noGrp="1"/>
          </p:cNvSpPr>
          <p:nvPr>
            <p:ph type="title"/>
          </p:nvPr>
        </p:nvSpPr>
        <p:spPr>
          <a:xfrm>
            <a:off x="611189" y="1"/>
            <a:ext cx="8137525" cy="573881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精密事業部</a:t>
            </a:r>
          </a:p>
        </p:txBody>
      </p:sp>
      <p:pic>
        <p:nvPicPr>
          <p:cNvPr id="10246" name="Picture 5" descr="G:\会社画像データ\製品_精密\金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58" y="986879"/>
            <a:ext cx="2575185" cy="150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755576" y="2456755"/>
            <a:ext cx="259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18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フィルムシート材金型</a:t>
            </a:r>
            <a:endParaRPr kumimoji="0" lang="ja-JP" altLang="en-US" sz="18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64514" name="Picture 2" descr="http://www.toko-akita.co.jp/images/seimitu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8449" y="1013882"/>
            <a:ext cx="2298802" cy="14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6279349" y="2444667"/>
            <a:ext cx="259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18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アルミラミネート絞り金型</a:t>
            </a:r>
            <a:endParaRPr kumimoji="0" lang="ja-JP" altLang="en-US" sz="18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64516" name="Picture 4" descr="http://www.toko-akita.co.jp/images/seimitu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960811"/>
            <a:ext cx="2276475" cy="13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67457" y="4362658"/>
            <a:ext cx="259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18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医療用ゴム栓抜き金型</a:t>
            </a:r>
            <a:endParaRPr kumimoji="0" lang="ja-JP" altLang="en-US" sz="18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64518" name="Picture 6" descr="http://www.toko-akita.co.jp/images/seimitu30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525" y="2978813"/>
            <a:ext cx="2439098" cy="13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491880" y="4362658"/>
            <a:ext cx="2592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ja-JP" altLang="en-US" sz="16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フィルム製薬（貼り薬）抜型</a:t>
            </a:r>
            <a:endParaRPr kumimoji="0" lang="ja-JP" altLang="en-US" sz="16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64520" name="Picture 8" descr="ＱＤＣダイセット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999098"/>
            <a:ext cx="2439333" cy="136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217060" y="4385742"/>
            <a:ext cx="25923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ja-JP" sz="16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QDC</a:t>
            </a:r>
            <a:r>
              <a:rPr kumimoji="0" lang="ja-JP" altLang="en-US" sz="16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ダイセットシステム</a:t>
            </a:r>
            <a:endParaRPr kumimoji="0" lang="ja-JP" altLang="en-US" sz="16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64524" name="Picture 12" descr="彫刻刃コンビネーション型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967" y="1012337"/>
            <a:ext cx="2623375" cy="147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502460" y="2465757"/>
            <a:ext cx="259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18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彫刻ｺﾝﾋﾞﾈｰｼｮﾝ金型</a:t>
            </a:r>
            <a:endParaRPr kumimoji="0" lang="ja-JP" altLang="en-US" sz="18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6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07904" y="216242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ＩＳＯ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9001</a:t>
            </a:r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：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  <a:endParaRPr kumimoji="1" lang="ja-JP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65684" y="483518"/>
            <a:ext cx="3042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i="1" dirty="0" smtClean="0">
                <a:solidFill>
                  <a:schemeClr val="accent3">
                    <a:lumMod val="50000"/>
                  </a:schemeClr>
                </a:solidFill>
              </a:rPr>
              <a:t>フィルム・粘着材ﾌﾟﾚｽ金型の東光</a:t>
            </a:r>
            <a:endParaRPr kumimoji="1" lang="ja-JP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4186807" cy="700803"/>
          </a:xfrm>
        </p:spPr>
        <p:txBody>
          <a:bodyPr/>
          <a:lstStyle/>
          <a:p>
            <a:r>
              <a:rPr kumimoji="1" lang="ja-JP" altLang="en-US" dirty="0" smtClean="0"/>
              <a:t>産業機械事業部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7" name="Picture 11" descr="IMG_311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94" b="12039"/>
          <a:stretch/>
        </p:blipFill>
        <p:spPr bwMode="auto">
          <a:xfrm>
            <a:off x="778869" y="774037"/>
            <a:ext cx="2954674" cy="1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SCF061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5" b="12951"/>
          <a:stretch/>
        </p:blipFill>
        <p:spPr bwMode="auto">
          <a:xfrm>
            <a:off x="5148064" y="774037"/>
            <a:ext cx="2930611" cy="16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93" b="8694"/>
          <a:stretch/>
        </p:blipFill>
        <p:spPr>
          <a:xfrm>
            <a:off x="778868" y="2870140"/>
            <a:ext cx="2954675" cy="1717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Q:\製品写真・物件写真\コンポスト\富樫牧場２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05" b="17215"/>
          <a:stretch/>
        </p:blipFill>
        <p:spPr bwMode="auto">
          <a:xfrm>
            <a:off x="5148066" y="2882092"/>
            <a:ext cx="2930610" cy="16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78868" y="2418442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①各種試験装置（自動車関連）</a:t>
            </a:r>
            <a:endParaRPr kumimoji="1"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48064" y="2418442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②自動搬送装置（医療品関連）</a:t>
            </a:r>
            <a:endParaRPr kumimoji="1"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8280" y="4549899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③プラント関連</a:t>
            </a:r>
            <a:endParaRPr kumimoji="1"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8065" y="4549899"/>
            <a:ext cx="293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④コンポストプラント（畜産関連）</a:t>
            </a:r>
            <a:endParaRPr kumimoji="1"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07904" y="216242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ＩＳＯ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9001</a:t>
            </a:r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：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  <a:endParaRPr kumimoji="1" lang="ja-JP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71994" y="48351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i="1" dirty="0" smtClean="0">
                <a:solidFill>
                  <a:schemeClr val="accent3">
                    <a:lumMod val="50000"/>
                  </a:schemeClr>
                </a:solidFill>
              </a:rPr>
              <a:t>自動化省力機器の東光</a:t>
            </a:r>
            <a:endParaRPr kumimoji="1" lang="ja-JP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タイヤ試験機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15</a:t>
            </a:fld>
            <a:endParaRPr lang="ja-JP" altLang="en-US"/>
          </a:p>
        </p:txBody>
      </p:sp>
      <p:pic>
        <p:nvPicPr>
          <p:cNvPr id="11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75707"/>
            <a:ext cx="5990233" cy="386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411919"/>
            <a:ext cx="4039108" cy="2512409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79512" y="3930282"/>
            <a:ext cx="5975350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FF9900"/>
              </a:buClr>
              <a:buSzPct val="80000"/>
              <a:buFont typeface="Wingdings" pitchFamily="2" charset="2"/>
              <a:buNone/>
            </a:pPr>
            <a:r>
              <a:rPr lang="en-US" altLang="ja-JP" sz="28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RFT+400km/h</a:t>
            </a:r>
            <a:r>
              <a:rPr lang="ja-JP" altLang="en-US" sz="2800" b="1" dirty="0">
                <a:solidFill>
                  <a:schemeClr val="bg2">
                    <a:lumMod val="2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タイヤ耐久試験機</a:t>
            </a:r>
          </a:p>
          <a:p>
            <a:pPr eaLnBrk="1" hangingPunct="1">
              <a:buClr>
                <a:srgbClr val="FF9900"/>
              </a:buClr>
              <a:buSzPct val="80000"/>
              <a:buFont typeface="Wingdings" pitchFamily="2" charset="2"/>
              <a:buNone/>
            </a:pPr>
            <a:endParaRPr lang="ja-JP" altLang="en-US" sz="4000" b="1" dirty="0">
              <a:solidFill>
                <a:schemeClr val="bg2">
                  <a:lumMod val="2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9532" y="4437488"/>
            <a:ext cx="42418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</a:tabLst>
              <a:defRPr/>
            </a:pPr>
            <a:r>
              <a:rPr lang="en-US" altLang="ja-JP" sz="1400" b="1" kern="1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RFT+400km/h Tire</a:t>
            </a:r>
            <a:r>
              <a:rPr lang="ja-JP" altLang="en-US" sz="1400" b="1" kern="1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kern="100" dirty="0">
                <a:solidFill>
                  <a:schemeClr val="bg2">
                    <a:lumMod val="25000"/>
                  </a:schemeClr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Endurance Test Machine</a:t>
            </a:r>
            <a:endParaRPr lang="ja-JP" altLang="ja-JP" sz="1400" b="1" kern="100" dirty="0">
              <a:solidFill>
                <a:schemeClr val="bg2">
                  <a:lumMod val="25000"/>
                </a:schemeClr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 descr="040629_1631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293" y="2664894"/>
            <a:ext cx="3144388" cy="1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テキスト ボックス 9"/>
          <p:cNvSpPr txBox="1">
            <a:spLocks noChangeArrowheads="1"/>
          </p:cNvSpPr>
          <p:nvPr/>
        </p:nvSpPr>
        <p:spPr bwMode="auto">
          <a:xfrm>
            <a:off x="5028012" y="4455416"/>
            <a:ext cx="126188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④移動式倉庫</a:t>
            </a:r>
            <a:endParaRPr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71" name="テキスト ボックス 10"/>
          <p:cNvSpPr txBox="1">
            <a:spLocks noChangeArrowheads="1"/>
          </p:cNvSpPr>
          <p:nvPr/>
        </p:nvSpPr>
        <p:spPr bwMode="auto">
          <a:xfrm>
            <a:off x="578649" y="4455416"/>
            <a:ext cx="3057247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③廃棄物最終処施設（秋田県潟上市）</a:t>
            </a:r>
            <a:endParaRPr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74" name="タイトル 1"/>
          <p:cNvSpPr>
            <a:spLocks noGrp="1"/>
          </p:cNvSpPr>
          <p:nvPr>
            <p:ph type="title"/>
          </p:nvPr>
        </p:nvSpPr>
        <p:spPr>
          <a:xfrm>
            <a:off x="650876" y="1"/>
            <a:ext cx="8137525" cy="573881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ドーム事業部</a:t>
            </a:r>
          </a:p>
        </p:txBody>
      </p:sp>
      <p:sp>
        <p:nvSpPr>
          <p:cNvPr id="16" name="テキスト ボックス 9"/>
          <p:cNvSpPr txBox="1">
            <a:spLocks noChangeArrowheads="1"/>
          </p:cNvSpPr>
          <p:nvPr/>
        </p:nvSpPr>
        <p:spPr bwMode="auto">
          <a:xfrm>
            <a:off x="635820" y="2377212"/>
            <a:ext cx="134363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①ドーム工場</a:t>
            </a:r>
            <a:endParaRPr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テキスト ボックス 9"/>
          <p:cNvSpPr txBox="1">
            <a:spLocks noChangeArrowheads="1"/>
          </p:cNvSpPr>
          <p:nvPr/>
        </p:nvSpPr>
        <p:spPr bwMode="auto">
          <a:xfrm>
            <a:off x="5032293" y="2339205"/>
            <a:ext cx="244169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②駅舎（阪神電鉄鳴尾駅）</a:t>
            </a:r>
            <a:endParaRPr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2" name="Picture 2" descr="Q:\製品写真・物件写真\TOKOドーム\【鋼構造物・阪神電鉄鳴尾駅付近連続交差工事（２工区）＜下り線＞・㈱ナカミツ建工・兵庫県鳴尾市・2014年10月完成】 (2)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21" b="19242"/>
          <a:stretch/>
        </p:blipFill>
        <p:spPr bwMode="auto">
          <a:xfrm>
            <a:off x="5028012" y="766345"/>
            <a:ext cx="3144388" cy="16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Q:\製品写真・物件写真\TOKOドーム\9月28日　大林写真\大林提供パノラマA4サイズ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37" r="8958"/>
          <a:stretch/>
        </p:blipFill>
        <p:spPr bwMode="auto">
          <a:xfrm>
            <a:off x="679366" y="2664892"/>
            <a:ext cx="3314478" cy="17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製品写真・物件写真\ドーム工場全景_150903 - コピー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44" b="9338"/>
          <a:stretch/>
        </p:blipFill>
        <p:spPr bwMode="auto">
          <a:xfrm>
            <a:off x="704550" y="766345"/>
            <a:ext cx="3284566" cy="16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707904" y="216242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ＩＳＯ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9001</a:t>
            </a:r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：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  <a:endParaRPr kumimoji="1" lang="ja-JP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54498" y="483518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i="1" dirty="0" smtClean="0">
                <a:solidFill>
                  <a:schemeClr val="accent3">
                    <a:lumMod val="50000"/>
                  </a:schemeClr>
                </a:solidFill>
              </a:rPr>
              <a:t>ドーム建築の東光</a:t>
            </a:r>
            <a:endParaRPr kumimoji="1" lang="ja-JP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42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協賛広告・ロゴデザイン\年賀広告\H31北鹿新聞\南極機械･建築倉庫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95"/>
          <a:stretch/>
        </p:blipFill>
        <p:spPr bwMode="auto">
          <a:xfrm>
            <a:off x="576065" y="2724151"/>
            <a:ext cx="3239344" cy="192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4" descr="南極１号機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65" y="666609"/>
            <a:ext cx="3239344" cy="196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南極２号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0454" y="666609"/>
            <a:ext cx="3218473" cy="191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9"/>
          <p:cNvSpPr txBox="1">
            <a:spLocks noChangeArrowheads="1"/>
          </p:cNvSpPr>
          <p:nvPr/>
        </p:nvSpPr>
        <p:spPr bwMode="auto">
          <a:xfrm>
            <a:off x="571923" y="2302888"/>
            <a:ext cx="141577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bg1"/>
                </a:solidFill>
              </a:rPr>
              <a:t>廃棄物保管庫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6753155" y="2238919"/>
            <a:ext cx="141577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bg1"/>
                </a:solidFill>
              </a:rPr>
              <a:t>雪上車格納庫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571923" y="4306887"/>
            <a:ext cx="151836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bg1"/>
                </a:solidFill>
              </a:rPr>
              <a:t>機械・建築倉庫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36931" y="2754876"/>
            <a:ext cx="4032448" cy="1890565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2000" b="1" dirty="0" smtClean="0"/>
              <a:t>ＴＯＫＯドーム納入実績（Ｈ</a:t>
            </a:r>
            <a:r>
              <a:rPr lang="en-US" altLang="ja-JP" sz="2000" b="1" dirty="0" smtClean="0"/>
              <a:t>13</a:t>
            </a:r>
            <a:r>
              <a:rPr lang="ja-JP" altLang="en-US" sz="2000" b="1" dirty="0" smtClean="0"/>
              <a:t>～）</a:t>
            </a:r>
            <a:endParaRPr lang="en-US" altLang="ja-JP" sz="2000" b="1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000" dirty="0" smtClean="0"/>
              <a:t>　　廃棄物保管庫</a:t>
            </a:r>
            <a:endParaRPr lang="en-US" altLang="ja-JP" sz="20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雪上車格納庫</a:t>
            </a:r>
            <a:endParaRPr lang="en-US" altLang="ja-JP" sz="20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機械・建築倉庫</a:t>
            </a:r>
            <a:endParaRPr lang="en-US" altLang="ja-JP" sz="20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ヘリ格納庫など　６棟を納入</a:t>
            </a:r>
            <a:endParaRPr lang="en-US" altLang="ja-JP" sz="20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南極昭和基地</a:t>
            </a:r>
            <a:endParaRPr kumimoji="1" lang="ja-JP" altLang="en-US" dirty="0"/>
          </a:p>
        </p:txBody>
      </p:sp>
      <p:sp>
        <p:nvSpPr>
          <p:cNvPr id="12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13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38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27984" y="915566"/>
            <a:ext cx="4464496" cy="3528392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2000" b="1" dirty="0" smtClean="0"/>
              <a:t>南極地域観測隊の派遣実績</a:t>
            </a:r>
            <a:endParaRPr lang="en-US" altLang="ja-JP" sz="2000" b="1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000" dirty="0" smtClean="0"/>
              <a:t>　　第４８次観測隊（夏隊）</a:t>
            </a:r>
            <a:endParaRPr lang="en-US" altLang="ja-JP" sz="20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第５１次観測隊（越冬隊）</a:t>
            </a:r>
            <a:endParaRPr lang="en-US" altLang="ja-JP" sz="20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000" dirty="0" smtClean="0"/>
              <a:t>　　第５２次～５４次観測隊（夏隊）</a:t>
            </a:r>
            <a:endParaRPr lang="en-US" altLang="ja-JP" sz="20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000" dirty="0" smtClean="0"/>
              <a:t>　　第５６次観測隊（夏隊）</a:t>
            </a:r>
            <a:endParaRPr lang="en-US" altLang="ja-JP" sz="20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000" dirty="0" smtClean="0"/>
              <a:t>　　第５７～５９次観測隊（夏隊）</a:t>
            </a:r>
            <a:endParaRPr lang="en-US" altLang="ja-JP" sz="2000" dirty="0" smtClean="0"/>
          </a:p>
          <a:p>
            <a:pPr eaLnBrk="1" hangingPunct="1">
              <a:buFont typeface="Arial" charset="0"/>
              <a:buNone/>
            </a:pPr>
            <a:r>
              <a:rPr lang="ja-JP" altLang="en-US" sz="2000" dirty="0"/>
              <a:t> </a:t>
            </a:r>
            <a:r>
              <a:rPr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★第６０次観測隊（夏隊）　延べ１０人目　</a:t>
            </a:r>
            <a:endParaRPr lang="en-US" altLang="ja-JP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　　インフラ鉄構事業部</a:t>
            </a:r>
            <a:endParaRPr lang="en-US" altLang="ja-JP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ja-JP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　</a:t>
            </a:r>
            <a:r>
              <a:rPr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　　　　　　　髙坂匡史班長（</a:t>
            </a:r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38</a:t>
            </a:r>
            <a:r>
              <a:rPr lang="ja-JP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）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南極観測隊派遣</a:t>
            </a:r>
            <a:endParaRPr kumimoji="1" lang="ja-JP" altLang="en-US" dirty="0"/>
          </a:p>
        </p:txBody>
      </p:sp>
      <p:pic>
        <p:nvPicPr>
          <p:cNvPr id="8194" name="Picture 2" descr="M:\協賛広告・ロゴデザイン\年賀広告\H31北鹿新聞\H26ヘリコプター格納庫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90" y="678854"/>
            <a:ext cx="2883615" cy="216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Q:\H30イベント写真\H301115南極出発市長訪問（高坂）\高坂さん市長対談\高坂さん市長対談_IMG_352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74" t="9612" r="23080" b="46381"/>
          <a:stretch/>
        </p:blipFill>
        <p:spPr bwMode="auto">
          <a:xfrm>
            <a:off x="971600" y="2931790"/>
            <a:ext cx="2872205" cy="160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971600" y="4555580"/>
            <a:ext cx="3335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平成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30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年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11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月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15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日大館市長へ出発前の挨拶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1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42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東光鉄工株式会社事業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87" b="30495"/>
          <a:stretch/>
        </p:blipFill>
        <p:spPr bwMode="auto">
          <a:xfrm>
            <a:off x="1187625" y="789552"/>
            <a:ext cx="6912767" cy="212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テキスト ボックス 9"/>
          <p:cNvSpPr txBox="1">
            <a:spLocks noChangeArrowheads="1"/>
          </p:cNvSpPr>
          <p:nvPr/>
        </p:nvSpPr>
        <p:spPr bwMode="auto">
          <a:xfrm>
            <a:off x="127520" y="33469"/>
            <a:ext cx="49423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ドローン事業／ＵＡＶ事業部</a:t>
            </a:r>
            <a:endParaRPr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11660" y="813071"/>
            <a:ext cx="63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UAV</a:t>
            </a:r>
            <a:r>
              <a:rPr kumimoji="1" lang="ja-JP" altLang="en-US" dirty="0" smtClean="0">
                <a:solidFill>
                  <a:schemeClr val="bg1"/>
                </a:solidFill>
              </a:rPr>
              <a:t>（</a:t>
            </a:r>
            <a:r>
              <a:rPr lang="en-US" altLang="ja-JP" dirty="0">
                <a:solidFill>
                  <a:srgbClr val="FF0000"/>
                </a:solidFill>
              </a:rPr>
              <a:t>U</a:t>
            </a:r>
            <a:r>
              <a:rPr lang="en-US" altLang="ja-JP" dirty="0">
                <a:solidFill>
                  <a:schemeClr val="bg1"/>
                </a:solidFill>
              </a:rPr>
              <a:t>nmanned </a:t>
            </a:r>
            <a:r>
              <a:rPr lang="en-US" altLang="ja-JP" dirty="0" smtClean="0">
                <a:solidFill>
                  <a:srgbClr val="FF0000"/>
                </a:solidFill>
              </a:rPr>
              <a:t>A</a:t>
            </a:r>
            <a:r>
              <a:rPr lang="en-US" altLang="ja-JP" dirty="0" smtClean="0">
                <a:solidFill>
                  <a:schemeClr val="bg1"/>
                </a:solidFill>
              </a:rPr>
              <a:t>erial </a:t>
            </a:r>
            <a:r>
              <a:rPr lang="en-US" altLang="ja-JP" dirty="0" smtClean="0">
                <a:solidFill>
                  <a:srgbClr val="FF0000"/>
                </a:solidFill>
              </a:rPr>
              <a:t>V</a:t>
            </a:r>
            <a:r>
              <a:rPr lang="en-US" altLang="ja-JP" dirty="0" smtClean="0">
                <a:solidFill>
                  <a:schemeClr val="bg1"/>
                </a:solidFill>
              </a:rPr>
              <a:t>ehicle</a:t>
            </a:r>
            <a:r>
              <a:rPr lang="ja-JP" altLang="en-US" dirty="0" smtClean="0">
                <a:solidFill>
                  <a:schemeClr val="bg1"/>
                </a:solidFill>
              </a:rPr>
              <a:t>）　　無人航空機　　マルチコプター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1746" y="1051598"/>
            <a:ext cx="20617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</a:rPr>
              <a:t>アンマンド・エアリアル・ビークル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6" y="3075806"/>
            <a:ext cx="691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プロペラ、モーター、バッテリーで駆動する無人航空機で、</a:t>
            </a:r>
            <a:endParaRPr kumimoji="1"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　　　　　　　　　　　　ヘリコプターより低価格で簡単に操作できる。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4" y="383440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ホビー用～軽量、低価格で高速飛行やアクロバット飛行が可能　</a:t>
            </a:r>
            <a:endParaRPr kumimoji="1"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産業用・商用～ＧＰＳ自立制御、自動帰還、プログラム飛行など高機能　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7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会社の歴史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/>
          </a:p>
        </p:txBody>
      </p:sp>
      <p:graphicFrame>
        <p:nvGraphicFramePr>
          <p:cNvPr id="7" name="Group 22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43925215"/>
              </p:ext>
            </p:extLst>
          </p:nvPr>
        </p:nvGraphicFramePr>
        <p:xfrm>
          <a:off x="872877" y="771550"/>
          <a:ext cx="7875587" cy="3803924"/>
        </p:xfrm>
        <a:graphic>
          <a:graphicData uri="http://schemas.openxmlformats.org/drawingml/2006/table">
            <a:tbl>
              <a:tblPr/>
              <a:tblGrid>
                <a:gridCol w="1728718"/>
                <a:gridCol w="208272"/>
                <a:gridCol w="5938597"/>
              </a:tblGrid>
              <a:tr h="472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昭和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36" marR="91436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東京都亀戸で「東光製作所」を開業</a:t>
                      </a:r>
                      <a:endParaRPr kumimoji="1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土建機械の製作及び修理業を営む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昭和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19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36" marR="91436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「秋田県大館市」に疎開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農機具、製材機械の修理業を営む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昭和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27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9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36" marR="91436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「合資会社東光商会」設立（現：㈱東光ホールディングス）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昭和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39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36" marR="91436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第２工場を新設し、鉱山機械、鉱枠の製造を開始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昭和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45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36" marR="91436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鉄骨専門工場を増設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昭和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48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36" marR="91436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「東光鉄工株式会社」設立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昭和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36" marR="91436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機械工場を新設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昭和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59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36" marR="91436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「東光コンピュータ・サービス㈱」設立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昭和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61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36" marR="91436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精密加工工場を新設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平成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年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ja-JP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月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marL="91436" marR="91436" marT="45721" marB="4572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「東光保険サービス㈱」設立</a:t>
                      </a:r>
                    </a:p>
                  </a:txBody>
                  <a:tcPr marL="91436" marR="91436" marT="45721" marB="45721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355" y="555526"/>
            <a:ext cx="1994109" cy="129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18_1釈迦内鉱山坑内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492" y="3003798"/>
            <a:ext cx="2102972" cy="16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形吹き出し 9"/>
          <p:cNvSpPr/>
          <p:nvPr/>
        </p:nvSpPr>
        <p:spPr>
          <a:xfrm>
            <a:off x="3275856" y="-15974"/>
            <a:ext cx="1440160" cy="792088"/>
          </a:xfrm>
          <a:prstGeom prst="wedgeEllipseCallout">
            <a:avLst>
              <a:gd name="adj1" fmla="val -60515"/>
              <a:gd name="adj2" fmla="val 48810"/>
            </a:avLst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 smtClean="0"/>
              <a:t>創業</a:t>
            </a:r>
            <a:r>
              <a:rPr kumimoji="1" lang="en-US" altLang="ja-JP" sz="1400" b="1" dirty="0" smtClean="0"/>
              <a:t>80</a:t>
            </a:r>
            <a:r>
              <a:rPr lang="ja-JP" altLang="en-US" sz="1400" b="1" dirty="0"/>
              <a:t>年</a:t>
            </a:r>
            <a:endParaRPr kumimoji="1" lang="en-US" altLang="ja-JP" sz="1400" b="1" dirty="0" smtClean="0"/>
          </a:p>
        </p:txBody>
      </p:sp>
      <p:sp>
        <p:nvSpPr>
          <p:cNvPr id="11" name="円形吹き出し 10"/>
          <p:cNvSpPr/>
          <p:nvPr/>
        </p:nvSpPr>
        <p:spPr>
          <a:xfrm>
            <a:off x="7308304" y="2067694"/>
            <a:ext cx="1440160" cy="792088"/>
          </a:xfrm>
          <a:prstGeom prst="wedgeEllipseCallout">
            <a:avLst>
              <a:gd name="adj1" fmla="val -46473"/>
              <a:gd name="adj2" fmla="val 1699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400" b="1" dirty="0" smtClean="0"/>
              <a:t>黒鉱ﾌﾞｰﾑ</a:t>
            </a:r>
            <a:endParaRPr kumimoji="1" lang="en-US" altLang="ja-JP" sz="1400" b="1" dirty="0" smtClean="0"/>
          </a:p>
          <a:p>
            <a:pPr algn="ctr"/>
            <a:r>
              <a:rPr lang="en-US" altLang="ja-JP" sz="1200" b="1" dirty="0" smtClean="0"/>
              <a:t>S37</a:t>
            </a:r>
            <a:r>
              <a:rPr lang="ja-JP" altLang="en-US" sz="1200" b="1" dirty="0" smtClean="0"/>
              <a:t>～</a:t>
            </a:r>
            <a:r>
              <a:rPr lang="en-US" altLang="ja-JP" sz="1200" b="1" dirty="0" smtClean="0"/>
              <a:t>50</a:t>
            </a:r>
            <a:r>
              <a:rPr lang="ja-JP" altLang="en-US" sz="1200" b="1" dirty="0" smtClean="0"/>
              <a:t>年代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499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057" y="2283718"/>
            <a:ext cx="2120698" cy="141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M:\【行事】\虻川東雄氏出版記念パーティ\時代を語る\49-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84" b="13430"/>
          <a:stretch/>
        </p:blipFill>
        <p:spPr bwMode="auto">
          <a:xfrm>
            <a:off x="6766057" y="843558"/>
            <a:ext cx="2154515" cy="12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95563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平成</a:t>
            </a:r>
            <a:r>
              <a:rPr kumimoji="1" lang="en-US" altLang="ja-JP" dirty="0" smtClean="0">
                <a:solidFill>
                  <a:schemeClr val="bg2">
                    <a:lumMod val="25000"/>
                  </a:schemeClr>
                </a:solidFill>
              </a:rPr>
              <a:t>27</a:t>
            </a:r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年</a:t>
            </a:r>
            <a:r>
              <a:rPr kumimoji="1" lang="en-US" altLang="ja-JP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月　  </a:t>
            </a:r>
            <a:r>
              <a:rPr kumimoji="1" lang="en-US" altLang="ja-JP" dirty="0" smtClean="0">
                <a:solidFill>
                  <a:schemeClr val="bg2">
                    <a:lumMod val="25000"/>
                  </a:schemeClr>
                </a:solidFill>
              </a:rPr>
              <a:t>UAV</a:t>
            </a:r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準備室を開設</a:t>
            </a:r>
            <a:endParaRPr kumimoji="1"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rgbClr val="FF0000"/>
                </a:solidFill>
              </a:rPr>
              <a:t>平成</a:t>
            </a:r>
            <a:r>
              <a:rPr lang="en-US" altLang="ja-JP" dirty="0" smtClean="0">
                <a:solidFill>
                  <a:srgbClr val="FF0000"/>
                </a:solidFill>
              </a:rPr>
              <a:t>27</a:t>
            </a:r>
            <a:r>
              <a:rPr lang="ja-JP" altLang="en-US" dirty="0" smtClean="0">
                <a:solidFill>
                  <a:srgbClr val="FF0000"/>
                </a:solidFill>
              </a:rPr>
              <a:t>年</a:t>
            </a:r>
            <a:r>
              <a:rPr lang="en-US" altLang="ja-JP" dirty="0" smtClean="0">
                <a:solidFill>
                  <a:srgbClr val="FF0000"/>
                </a:solidFill>
              </a:rPr>
              <a:t>8</a:t>
            </a:r>
            <a:r>
              <a:rPr lang="ja-JP" altLang="en-US" dirty="0" smtClean="0">
                <a:solidFill>
                  <a:srgbClr val="FF0000"/>
                </a:solidFill>
              </a:rPr>
              <a:t>月　  </a:t>
            </a:r>
            <a:r>
              <a:rPr lang="en-US" altLang="ja-JP" dirty="0" smtClean="0">
                <a:solidFill>
                  <a:srgbClr val="FF0000"/>
                </a:solidFill>
              </a:rPr>
              <a:t>UAV</a:t>
            </a:r>
            <a:r>
              <a:rPr lang="ja-JP" altLang="en-US" dirty="0" smtClean="0">
                <a:solidFill>
                  <a:srgbClr val="FF0000"/>
                </a:solidFill>
              </a:rPr>
              <a:t>事業部を設置し、ドローンの製造販売開始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平成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27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年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12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月　改正航空法施行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平成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28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年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月　  秋田県消防本部などへ小型ドローン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22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台寄贈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平成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28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年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月　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仙北市と近未来技術に関す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る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連携協定を締結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solidFill>
                  <a:srgbClr val="FF0000"/>
                </a:solidFill>
              </a:rPr>
              <a:t>平成</a:t>
            </a:r>
            <a:r>
              <a:rPr kumimoji="1" lang="en-US" altLang="ja-JP" dirty="0" smtClean="0">
                <a:solidFill>
                  <a:srgbClr val="FF0000"/>
                </a:solidFill>
              </a:rPr>
              <a:t>28</a:t>
            </a:r>
            <a:r>
              <a:rPr kumimoji="1" lang="ja-JP" altLang="en-US" dirty="0" smtClean="0">
                <a:solidFill>
                  <a:srgbClr val="FF0000"/>
                </a:solidFill>
              </a:rPr>
              <a:t>年７月    農薬散布用ドローンで農林水産航空協会の認定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　　　　　　　　（国内４例目、北海道・東北地区で初）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 smtClean="0">
                <a:solidFill>
                  <a:srgbClr val="FF0000"/>
                </a:solidFill>
              </a:rPr>
              <a:t>平成</a:t>
            </a:r>
            <a:r>
              <a:rPr kumimoji="1" lang="en-US" altLang="ja-JP" dirty="0" smtClean="0">
                <a:solidFill>
                  <a:srgbClr val="FF0000"/>
                </a:solidFill>
              </a:rPr>
              <a:t>29</a:t>
            </a:r>
            <a:r>
              <a:rPr kumimoji="1" lang="ja-JP" altLang="en-US" dirty="0" smtClean="0">
                <a:solidFill>
                  <a:srgbClr val="FF0000"/>
                </a:solidFill>
              </a:rPr>
              <a:t>年</a:t>
            </a:r>
            <a:r>
              <a:rPr kumimoji="1" lang="en-US" altLang="ja-JP" dirty="0" smtClean="0">
                <a:solidFill>
                  <a:srgbClr val="FF0000"/>
                </a:solidFill>
              </a:rPr>
              <a:t>4</a:t>
            </a:r>
            <a:r>
              <a:rPr kumimoji="1" lang="ja-JP" altLang="en-US" dirty="0" smtClean="0">
                <a:solidFill>
                  <a:srgbClr val="FF0000"/>
                </a:solidFill>
              </a:rPr>
              <a:t>月　  大館市と旧雪沢小学校の賃貸借契約を締結し事業所を移転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　　　　　　　　　　　　　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440" name="テキスト ボックス 9"/>
          <p:cNvSpPr txBox="1">
            <a:spLocks noChangeArrowheads="1"/>
          </p:cNvSpPr>
          <p:nvPr/>
        </p:nvSpPr>
        <p:spPr bwMode="auto">
          <a:xfrm>
            <a:off x="395536" y="33469"/>
            <a:ext cx="36054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こ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れ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までの取り組み</a:t>
            </a:r>
            <a:endParaRPr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1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Q:\製品写真・物件写真\ＵＡＶドローン\UAV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825557"/>
            <a:ext cx="4176464" cy="26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農業用</a:t>
            </a:r>
            <a:r>
              <a:rPr lang="ja-JP" altLang="en-US" sz="3200" dirty="0"/>
              <a:t>ドローン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23261" y="770386"/>
            <a:ext cx="396044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i="1" dirty="0" smtClean="0">
                <a:solidFill>
                  <a:schemeClr val="bg2">
                    <a:lumMod val="25000"/>
                  </a:schemeClr>
                </a:solidFill>
              </a:rPr>
              <a:t>農林水産航空協会認定</a:t>
            </a:r>
            <a:endParaRPr kumimoji="1" lang="en-US" altLang="ja-JP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</a:rPr>
              <a:t>ＴＳＶ</a:t>
            </a:r>
            <a:r>
              <a:rPr lang="en-US" altLang="ja-JP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</a:rPr>
              <a:t>ＡＨ</a:t>
            </a:r>
            <a:r>
              <a:rPr lang="en-US" altLang="ja-JP" b="1" dirty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　液剤</a:t>
            </a:r>
            <a:r>
              <a:rPr lang="en-US" altLang="ja-JP" dirty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Ｌ　粒剤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9kg</a:t>
            </a:r>
          </a:p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　　　　　　　　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1.25ha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 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12.5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分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</a:rPr>
              <a:t>ＴＳＶ</a:t>
            </a:r>
            <a:r>
              <a:rPr lang="en-US" altLang="ja-JP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</a:rPr>
              <a:t>ＡＱ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　液剤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8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Ｌ　粒剤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6kg</a:t>
            </a:r>
          </a:p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　　　　　　　　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1ha       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10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分　</a:t>
            </a:r>
            <a:endParaRPr lang="en-US" altLang="ja-JP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</a:rPr>
              <a:t>ＴＳＶ</a:t>
            </a:r>
            <a:r>
              <a:rPr lang="en-US" altLang="ja-JP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</a:rPr>
              <a:t>ＡＨ</a:t>
            </a:r>
            <a:r>
              <a:rPr lang="en-US" altLang="ja-JP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　液剤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Ｌ　粒剤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3kg</a:t>
            </a:r>
          </a:p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　　　　　　　　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0.5ha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   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6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分</a:t>
            </a:r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dirty="0" smtClean="0">
                <a:solidFill>
                  <a:schemeClr val="bg2">
                    <a:lumMod val="25000"/>
                  </a:schemeClr>
                </a:solidFill>
              </a:rPr>
              <a:t>　</a:t>
            </a:r>
            <a:endParaRPr kumimoji="1" lang="en-US" altLang="ja-JP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39845" y="3559036"/>
            <a:ext cx="3672115" cy="812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rgbClr val="C00000"/>
                </a:solidFill>
              </a:rPr>
              <a:t>◎</a:t>
            </a:r>
            <a:r>
              <a:rPr lang="ja-JP" altLang="en-US" sz="2000" dirty="0" smtClean="0">
                <a:solidFill>
                  <a:srgbClr val="C00000"/>
                </a:solidFill>
              </a:rPr>
              <a:t>特長　液剤と粒剤のタンクが</a:t>
            </a:r>
            <a:endParaRPr lang="en-US" altLang="ja-JP" sz="2000" dirty="0" smtClean="0">
              <a:solidFill>
                <a:srgbClr val="C00000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rgbClr val="C00000"/>
                </a:solidFill>
              </a:rPr>
              <a:t>　　　　簡単に切替え可能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pic>
        <p:nvPicPr>
          <p:cNvPr id="9220" name="Picture 4" descr="Q:\製品写真・物件写真\ＵＡＶドローン\営業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196379"/>
            <a:ext cx="2193375" cy="1463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39845" y="462609"/>
            <a:ext cx="237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スマート農業の実現に向けて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農業用</a:t>
            </a:r>
            <a:r>
              <a:rPr lang="ja-JP" altLang="en-US" sz="3200" dirty="0"/>
              <a:t>ドローン</a:t>
            </a:r>
            <a:endParaRPr kumimoji="1" lang="ja-JP" altLang="en-US" sz="32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107168"/>
            <a:ext cx="1224137" cy="349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7" t="19122" r="13911" b="13297"/>
          <a:stretch/>
        </p:blipFill>
        <p:spPr bwMode="auto">
          <a:xfrm>
            <a:off x="4716016" y="1092202"/>
            <a:ext cx="2645777" cy="179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716016" y="567808"/>
            <a:ext cx="388843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国土交通省認定 </a:t>
            </a:r>
            <a:r>
              <a:rPr lang="ja-JP" altLang="en-US" sz="1600" b="1" dirty="0" smtClean="0">
                <a:solidFill>
                  <a:schemeClr val="tx2">
                    <a:lumMod val="75000"/>
                  </a:schemeClr>
                </a:solidFill>
              </a:rPr>
              <a:t>無人航空機講習団体</a:t>
            </a:r>
            <a:endParaRPr kumimoji="1" lang="ja-JP" alt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Q:\製品写真・物件写真\ＵＡＶドローン\教習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357" y="3003044"/>
            <a:ext cx="2396939" cy="1597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539845" y="462609"/>
            <a:ext cx="2375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スマート農業の実現に向けて</a:t>
            </a:r>
            <a:endParaRPr kumimoji="1" lang="ja-JP" alt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69157" y="1131590"/>
            <a:ext cx="1359807" cy="7639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教習</a:t>
            </a:r>
            <a:endParaRPr kumimoji="1" lang="ja-JP" altLang="en-US" sz="2000" dirty="0"/>
          </a:p>
        </p:txBody>
      </p:sp>
      <p:sp>
        <p:nvSpPr>
          <p:cNvPr id="18" name="円/楕円 17"/>
          <p:cNvSpPr/>
          <p:nvPr/>
        </p:nvSpPr>
        <p:spPr>
          <a:xfrm>
            <a:off x="2520078" y="2571750"/>
            <a:ext cx="1359807" cy="76396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保険</a:t>
            </a:r>
            <a:endParaRPr kumimoji="1" lang="ja-JP" altLang="en-US" sz="2000" dirty="0"/>
          </a:p>
        </p:txBody>
      </p:sp>
      <p:sp>
        <p:nvSpPr>
          <p:cNvPr id="19" name="円/楕円 18"/>
          <p:cNvSpPr/>
          <p:nvPr/>
        </p:nvSpPr>
        <p:spPr>
          <a:xfrm>
            <a:off x="573636" y="2571750"/>
            <a:ext cx="1359807" cy="76396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メンテナンス</a:t>
            </a:r>
            <a:endParaRPr kumimoji="1" lang="ja-JP" altLang="en-US" sz="2000" dirty="0"/>
          </a:p>
        </p:txBody>
      </p:sp>
      <p:sp>
        <p:nvSpPr>
          <p:cNvPr id="20" name="円/楕円 19"/>
          <p:cNvSpPr/>
          <p:nvPr/>
        </p:nvSpPr>
        <p:spPr>
          <a:xfrm>
            <a:off x="2483768" y="1131590"/>
            <a:ext cx="1359807" cy="76396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定期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点検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695" y="1910976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経験豊富なｲﾝｽﾄﾗｸﾀｰによる</a:t>
            </a:r>
            <a:endParaRPr kumimoji="1" lang="en-US" altLang="ja-JP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農薬散布機</a:t>
            </a:r>
            <a:r>
              <a:rPr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５日間ｺｰｽ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79831" y="193296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シーズオフには</a:t>
            </a:r>
            <a:endParaRPr kumimoji="1" lang="en-US" altLang="ja-JP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年１回の定期点検</a:t>
            </a:r>
            <a:endParaRPr kumimoji="1" lang="en-US" altLang="ja-JP" sz="1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6185" y="3389427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製造元による</a:t>
            </a:r>
            <a:endParaRPr kumimoji="1" lang="en-US" altLang="ja-JP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迅速な修理対応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06824" y="3411413"/>
            <a:ext cx="152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万が一の対応も</a:t>
            </a:r>
            <a:endParaRPr kumimoji="1" lang="en-US" altLang="ja-JP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グループ会社で対応</a:t>
            </a:r>
            <a:endParaRPr kumimoji="1" lang="en-US" altLang="ja-JP" sz="1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083918"/>
            <a:ext cx="4240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北東北地区　　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【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青森県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】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弘前市　十和田市　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【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秋田県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】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仙北市</a:t>
            </a:r>
            <a:endParaRPr kumimoji="1" lang="en-US" altLang="ja-JP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一次代理店</a:t>
            </a:r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　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【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岩手県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】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二戸市　紫波町　　　ほか全国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18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カ所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Q:\雪沢小学校写真\雪沢小上空写真２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02" y="732907"/>
            <a:ext cx="6450808" cy="362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施設の</a:t>
            </a:r>
            <a:r>
              <a:rPr kumimoji="1" lang="ja-JP" altLang="en-US" sz="3200" dirty="0" smtClean="0"/>
              <a:t>利用状況</a:t>
            </a:r>
            <a:endParaRPr kumimoji="1" lang="ja-JP" altLang="en-US" sz="32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3074" name="Picture 2" descr="Q:\雪沢小学校写真\IMG_07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540" y="1419622"/>
            <a:ext cx="194616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091912" y="627534"/>
            <a:ext cx="1800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校舎（</a:t>
            </a:r>
            <a:r>
              <a:rPr lang="en-US" altLang="ja-JP" sz="1400" dirty="0" smtClean="0"/>
              <a:t>H8</a:t>
            </a:r>
            <a:r>
              <a:rPr lang="ja-JP" altLang="en-US" sz="1400" dirty="0" smtClean="0"/>
              <a:t>）　</a:t>
            </a:r>
            <a:r>
              <a:rPr lang="en-US" altLang="ja-JP" sz="1400" dirty="0" smtClean="0"/>
              <a:t>1,891</a:t>
            </a:r>
            <a:r>
              <a:rPr lang="ja-JP" altLang="en-US" sz="1400" dirty="0" smtClean="0"/>
              <a:t>㎡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体育館（</a:t>
            </a:r>
            <a:r>
              <a:rPr kumimoji="1" lang="en-US" altLang="ja-JP" sz="1400" dirty="0" smtClean="0"/>
              <a:t>S63)</a:t>
            </a:r>
            <a:r>
              <a:rPr kumimoji="1" lang="ja-JP" altLang="en-US" sz="1400" dirty="0" smtClean="0"/>
              <a:t>　</a:t>
            </a:r>
            <a:r>
              <a:rPr kumimoji="1" lang="en-US" altLang="ja-JP" sz="1400" dirty="0" smtClean="0"/>
              <a:t>885</a:t>
            </a:r>
            <a:r>
              <a:rPr kumimoji="1" lang="ja-JP" altLang="en-US" sz="1400" dirty="0" smtClean="0"/>
              <a:t>㎡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敷地面積　</a:t>
            </a:r>
            <a:r>
              <a:rPr lang="en-US" altLang="ja-JP" sz="1400" dirty="0" smtClean="0"/>
              <a:t>17,249</a:t>
            </a:r>
            <a:r>
              <a:rPr lang="ja-JP" altLang="en-US" sz="1400" dirty="0" smtClean="0"/>
              <a:t>㎡</a:t>
            </a:r>
            <a:endParaRPr kumimoji="1" lang="ja-JP" altLang="en-US" sz="1400" dirty="0"/>
          </a:p>
        </p:txBody>
      </p:sp>
      <p:pic>
        <p:nvPicPr>
          <p:cNvPr id="9" name="Picture 3" descr="Q:\雪沢小学校写真\naibu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540" y="2965568"/>
            <a:ext cx="1946162" cy="145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547664" y="278413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グラウンド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屋外飛行場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51920" y="1541696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体育館</a:t>
            </a:r>
            <a:endParaRPr kumimoji="1" lang="en-US" altLang="ja-JP" sz="1400" dirty="0" smtClean="0">
              <a:solidFill>
                <a:schemeClr val="bg1"/>
              </a:solidFill>
            </a:endParaRPr>
          </a:p>
          <a:p>
            <a:r>
              <a:rPr lang="ja-JP" altLang="en-US" sz="1400" dirty="0" smtClean="0">
                <a:solidFill>
                  <a:schemeClr val="bg1"/>
                </a:solidFill>
              </a:rPr>
              <a:t>屋内飛行場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07904" y="2499742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校舎　事務所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kumimoji="1"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設計開発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</a:p>
          <a:p>
            <a:r>
              <a:rPr lang="ja-JP" altLang="en-US" sz="1400" dirty="0">
                <a:solidFill>
                  <a:schemeClr val="tx2">
                    <a:lumMod val="75000"/>
                  </a:schemeClr>
                </a:solidFill>
              </a:rPr>
              <a:t>　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　　　</a:t>
            </a:r>
            <a:r>
              <a:rPr kumimoji="1"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製造</a:t>
            </a:r>
            <a:r>
              <a:rPr kumimoji="1" lang="en-US" altLang="ja-JP" sz="14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kumimoji="1"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ドローン</a:t>
            </a:r>
            <a:r>
              <a:rPr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教室</a:t>
            </a:r>
            <a:r>
              <a:rPr kumimoji="1" lang="ja-JP" altLang="en-US" sz="1400" dirty="0" smtClean="0">
                <a:solidFill>
                  <a:schemeClr val="tx2">
                    <a:lumMod val="75000"/>
                  </a:schemeClr>
                </a:solidFill>
              </a:rPr>
              <a:t>　</a:t>
            </a:r>
            <a:endParaRPr kumimoji="1" lang="ja-JP" alt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施設の</a:t>
            </a:r>
            <a:r>
              <a:rPr kumimoji="1" lang="ja-JP" altLang="en-US" sz="3200" dirty="0" smtClean="0"/>
              <a:t>利用状況</a:t>
            </a:r>
            <a:endParaRPr kumimoji="1" lang="ja-JP" altLang="en-US" sz="3200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24</a:t>
            </a:fld>
            <a:endParaRPr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6509914" y="3931406"/>
            <a:ext cx="139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509914" y="3787389"/>
            <a:ext cx="143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509914" y="3811392"/>
            <a:ext cx="143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509914" y="3835395"/>
            <a:ext cx="143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509914" y="3859398"/>
            <a:ext cx="143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509914" y="3907404"/>
            <a:ext cx="143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509914" y="3883401"/>
            <a:ext cx="143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695945" y="2265689"/>
            <a:ext cx="0" cy="767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992042" y="2254600"/>
            <a:ext cx="0" cy="418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709878" y="2885632"/>
            <a:ext cx="0" cy="560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992042" y="2885632"/>
            <a:ext cx="0" cy="560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446914" y="2893309"/>
            <a:ext cx="0" cy="543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446914" y="2301078"/>
            <a:ext cx="0" cy="299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006754" y="2885632"/>
            <a:ext cx="0" cy="435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923410" y="2318895"/>
            <a:ext cx="0" cy="3539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208203" y="2254600"/>
            <a:ext cx="0" cy="418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3066286" y="2397736"/>
            <a:ext cx="0" cy="275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848452" y="2883251"/>
            <a:ext cx="0" cy="154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48452" y="3093545"/>
            <a:ext cx="0" cy="7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942384" y="3176950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359651" y="2246887"/>
            <a:ext cx="0" cy="150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3568532" y="2238999"/>
            <a:ext cx="0" cy="150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791699" y="2240846"/>
            <a:ext cx="0" cy="150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359651" y="2523410"/>
            <a:ext cx="0" cy="150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792097" y="2465187"/>
            <a:ext cx="0" cy="207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568532" y="2459890"/>
            <a:ext cx="0" cy="140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977273" y="2815923"/>
            <a:ext cx="75" cy="65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3007043" y="2886166"/>
            <a:ext cx="5617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3637042" y="2883251"/>
            <a:ext cx="158794" cy="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3928872" y="2887551"/>
            <a:ext cx="1148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848452" y="3168539"/>
            <a:ext cx="1583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2848452" y="2885632"/>
            <a:ext cx="158377" cy="1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2413897" y="2877218"/>
            <a:ext cx="282048" cy="2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2635847" y="2675646"/>
            <a:ext cx="13771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3211552" y="2462642"/>
            <a:ext cx="14809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3208203" y="2672893"/>
            <a:ext cx="14809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923410" y="2319827"/>
            <a:ext cx="284793" cy="2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568746" y="2457804"/>
            <a:ext cx="417553" cy="2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568746" y="2671651"/>
            <a:ext cx="2233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3880366" y="2671651"/>
            <a:ext cx="1116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942384" y="3316204"/>
            <a:ext cx="644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2695945" y="2491594"/>
            <a:ext cx="227465" cy="1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3992042" y="3310295"/>
            <a:ext cx="454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フリーフォーム 50"/>
          <p:cNvSpPr/>
          <p:nvPr/>
        </p:nvSpPr>
        <p:spPr>
          <a:xfrm>
            <a:off x="4071246" y="3034012"/>
            <a:ext cx="300633" cy="283369"/>
          </a:xfrm>
          <a:custGeom>
            <a:avLst/>
            <a:gdLst>
              <a:gd name="connsiteX0" fmla="*/ 0 w 307181"/>
              <a:gd name="connsiteY0" fmla="*/ 283369 h 283369"/>
              <a:gd name="connsiteX1" fmla="*/ 0 w 307181"/>
              <a:gd name="connsiteY1" fmla="*/ 226219 h 283369"/>
              <a:gd name="connsiteX2" fmla="*/ 38100 w 307181"/>
              <a:gd name="connsiteY2" fmla="*/ 183357 h 283369"/>
              <a:gd name="connsiteX3" fmla="*/ 38100 w 307181"/>
              <a:gd name="connsiteY3" fmla="*/ 0 h 283369"/>
              <a:gd name="connsiteX4" fmla="*/ 261938 w 307181"/>
              <a:gd name="connsiteY4" fmla="*/ 0 h 283369"/>
              <a:gd name="connsiteX5" fmla="*/ 261938 w 307181"/>
              <a:gd name="connsiteY5" fmla="*/ 178594 h 283369"/>
              <a:gd name="connsiteX6" fmla="*/ 304800 w 307181"/>
              <a:gd name="connsiteY6" fmla="*/ 235744 h 283369"/>
              <a:gd name="connsiteX7" fmla="*/ 307181 w 307181"/>
              <a:gd name="connsiteY7" fmla="*/ 278607 h 283369"/>
              <a:gd name="connsiteX8" fmla="*/ 307181 w 307181"/>
              <a:gd name="connsiteY8" fmla="*/ 278607 h 283369"/>
              <a:gd name="connsiteX0" fmla="*/ 0 w 307473"/>
              <a:gd name="connsiteY0" fmla="*/ 283369 h 283369"/>
              <a:gd name="connsiteX1" fmla="*/ 0 w 307473"/>
              <a:gd name="connsiteY1" fmla="*/ 226219 h 283369"/>
              <a:gd name="connsiteX2" fmla="*/ 38100 w 307473"/>
              <a:gd name="connsiteY2" fmla="*/ 183357 h 283369"/>
              <a:gd name="connsiteX3" fmla="*/ 38100 w 307473"/>
              <a:gd name="connsiteY3" fmla="*/ 0 h 283369"/>
              <a:gd name="connsiteX4" fmla="*/ 261938 w 307473"/>
              <a:gd name="connsiteY4" fmla="*/ 0 h 283369"/>
              <a:gd name="connsiteX5" fmla="*/ 261938 w 307473"/>
              <a:gd name="connsiteY5" fmla="*/ 178594 h 283369"/>
              <a:gd name="connsiteX6" fmla="*/ 304800 w 307473"/>
              <a:gd name="connsiteY6" fmla="*/ 235744 h 283369"/>
              <a:gd name="connsiteX7" fmla="*/ 307181 w 307473"/>
              <a:gd name="connsiteY7" fmla="*/ 278607 h 283369"/>
              <a:gd name="connsiteX8" fmla="*/ 297656 w 307473"/>
              <a:gd name="connsiteY8" fmla="*/ 278607 h 283369"/>
              <a:gd name="connsiteX0" fmla="*/ 0 w 307197"/>
              <a:gd name="connsiteY0" fmla="*/ 283369 h 283369"/>
              <a:gd name="connsiteX1" fmla="*/ 0 w 307197"/>
              <a:gd name="connsiteY1" fmla="*/ 226219 h 283369"/>
              <a:gd name="connsiteX2" fmla="*/ 38100 w 307197"/>
              <a:gd name="connsiteY2" fmla="*/ 183357 h 283369"/>
              <a:gd name="connsiteX3" fmla="*/ 38100 w 307197"/>
              <a:gd name="connsiteY3" fmla="*/ 0 h 283369"/>
              <a:gd name="connsiteX4" fmla="*/ 261938 w 307197"/>
              <a:gd name="connsiteY4" fmla="*/ 0 h 283369"/>
              <a:gd name="connsiteX5" fmla="*/ 261938 w 307197"/>
              <a:gd name="connsiteY5" fmla="*/ 178594 h 283369"/>
              <a:gd name="connsiteX6" fmla="*/ 300037 w 307197"/>
              <a:gd name="connsiteY6" fmla="*/ 230981 h 283369"/>
              <a:gd name="connsiteX7" fmla="*/ 307181 w 307197"/>
              <a:gd name="connsiteY7" fmla="*/ 278607 h 283369"/>
              <a:gd name="connsiteX8" fmla="*/ 297656 w 307197"/>
              <a:gd name="connsiteY8" fmla="*/ 278607 h 283369"/>
              <a:gd name="connsiteX0" fmla="*/ 0 w 300178"/>
              <a:gd name="connsiteY0" fmla="*/ 283369 h 283989"/>
              <a:gd name="connsiteX1" fmla="*/ 0 w 300178"/>
              <a:gd name="connsiteY1" fmla="*/ 226219 h 283989"/>
              <a:gd name="connsiteX2" fmla="*/ 38100 w 300178"/>
              <a:gd name="connsiteY2" fmla="*/ 183357 h 283989"/>
              <a:gd name="connsiteX3" fmla="*/ 38100 w 300178"/>
              <a:gd name="connsiteY3" fmla="*/ 0 h 283989"/>
              <a:gd name="connsiteX4" fmla="*/ 261938 w 300178"/>
              <a:gd name="connsiteY4" fmla="*/ 0 h 283989"/>
              <a:gd name="connsiteX5" fmla="*/ 261938 w 300178"/>
              <a:gd name="connsiteY5" fmla="*/ 178594 h 283989"/>
              <a:gd name="connsiteX6" fmla="*/ 300037 w 300178"/>
              <a:gd name="connsiteY6" fmla="*/ 230981 h 283989"/>
              <a:gd name="connsiteX7" fmla="*/ 297656 w 300178"/>
              <a:gd name="connsiteY7" fmla="*/ 280988 h 283989"/>
              <a:gd name="connsiteX8" fmla="*/ 297656 w 300178"/>
              <a:gd name="connsiteY8" fmla="*/ 278607 h 283989"/>
              <a:gd name="connsiteX0" fmla="*/ 0 w 301016"/>
              <a:gd name="connsiteY0" fmla="*/ 283369 h 283369"/>
              <a:gd name="connsiteX1" fmla="*/ 0 w 301016"/>
              <a:gd name="connsiteY1" fmla="*/ 226219 h 283369"/>
              <a:gd name="connsiteX2" fmla="*/ 38100 w 301016"/>
              <a:gd name="connsiteY2" fmla="*/ 183357 h 283369"/>
              <a:gd name="connsiteX3" fmla="*/ 38100 w 301016"/>
              <a:gd name="connsiteY3" fmla="*/ 0 h 283369"/>
              <a:gd name="connsiteX4" fmla="*/ 261938 w 301016"/>
              <a:gd name="connsiteY4" fmla="*/ 0 h 283369"/>
              <a:gd name="connsiteX5" fmla="*/ 261938 w 301016"/>
              <a:gd name="connsiteY5" fmla="*/ 178594 h 283369"/>
              <a:gd name="connsiteX6" fmla="*/ 300037 w 301016"/>
              <a:gd name="connsiteY6" fmla="*/ 230981 h 283369"/>
              <a:gd name="connsiteX7" fmla="*/ 297656 w 301016"/>
              <a:gd name="connsiteY7" fmla="*/ 280988 h 283369"/>
              <a:gd name="connsiteX8" fmla="*/ 300037 w 301016"/>
              <a:gd name="connsiteY8" fmla="*/ 273845 h 283369"/>
              <a:gd name="connsiteX0" fmla="*/ 0 w 371587"/>
              <a:gd name="connsiteY0" fmla="*/ 283369 h 311945"/>
              <a:gd name="connsiteX1" fmla="*/ 0 w 371587"/>
              <a:gd name="connsiteY1" fmla="*/ 226219 h 311945"/>
              <a:gd name="connsiteX2" fmla="*/ 38100 w 371587"/>
              <a:gd name="connsiteY2" fmla="*/ 183357 h 311945"/>
              <a:gd name="connsiteX3" fmla="*/ 38100 w 371587"/>
              <a:gd name="connsiteY3" fmla="*/ 0 h 311945"/>
              <a:gd name="connsiteX4" fmla="*/ 261938 w 371587"/>
              <a:gd name="connsiteY4" fmla="*/ 0 h 311945"/>
              <a:gd name="connsiteX5" fmla="*/ 261938 w 371587"/>
              <a:gd name="connsiteY5" fmla="*/ 178594 h 311945"/>
              <a:gd name="connsiteX6" fmla="*/ 300037 w 371587"/>
              <a:gd name="connsiteY6" fmla="*/ 230981 h 311945"/>
              <a:gd name="connsiteX7" fmla="*/ 297656 w 371587"/>
              <a:gd name="connsiteY7" fmla="*/ 280988 h 311945"/>
              <a:gd name="connsiteX8" fmla="*/ 371475 w 371587"/>
              <a:gd name="connsiteY8" fmla="*/ 311945 h 311945"/>
              <a:gd name="connsiteX0" fmla="*/ 0 w 300196"/>
              <a:gd name="connsiteY0" fmla="*/ 283369 h 286794"/>
              <a:gd name="connsiteX1" fmla="*/ 0 w 300196"/>
              <a:gd name="connsiteY1" fmla="*/ 226219 h 286794"/>
              <a:gd name="connsiteX2" fmla="*/ 38100 w 300196"/>
              <a:gd name="connsiteY2" fmla="*/ 183357 h 286794"/>
              <a:gd name="connsiteX3" fmla="*/ 38100 w 300196"/>
              <a:gd name="connsiteY3" fmla="*/ 0 h 286794"/>
              <a:gd name="connsiteX4" fmla="*/ 261938 w 300196"/>
              <a:gd name="connsiteY4" fmla="*/ 0 h 286794"/>
              <a:gd name="connsiteX5" fmla="*/ 261938 w 300196"/>
              <a:gd name="connsiteY5" fmla="*/ 178594 h 286794"/>
              <a:gd name="connsiteX6" fmla="*/ 300037 w 300196"/>
              <a:gd name="connsiteY6" fmla="*/ 230981 h 286794"/>
              <a:gd name="connsiteX7" fmla="*/ 297656 w 300196"/>
              <a:gd name="connsiteY7" fmla="*/ 280988 h 286794"/>
              <a:gd name="connsiteX8" fmla="*/ 295275 w 300196"/>
              <a:gd name="connsiteY8" fmla="*/ 285751 h 286794"/>
              <a:gd name="connsiteX0" fmla="*/ 0 w 301016"/>
              <a:gd name="connsiteY0" fmla="*/ 283369 h 283989"/>
              <a:gd name="connsiteX1" fmla="*/ 0 w 301016"/>
              <a:gd name="connsiteY1" fmla="*/ 226219 h 283989"/>
              <a:gd name="connsiteX2" fmla="*/ 38100 w 301016"/>
              <a:gd name="connsiteY2" fmla="*/ 183357 h 283989"/>
              <a:gd name="connsiteX3" fmla="*/ 38100 w 301016"/>
              <a:gd name="connsiteY3" fmla="*/ 0 h 283989"/>
              <a:gd name="connsiteX4" fmla="*/ 261938 w 301016"/>
              <a:gd name="connsiteY4" fmla="*/ 0 h 283989"/>
              <a:gd name="connsiteX5" fmla="*/ 261938 w 301016"/>
              <a:gd name="connsiteY5" fmla="*/ 178594 h 283989"/>
              <a:gd name="connsiteX6" fmla="*/ 300037 w 301016"/>
              <a:gd name="connsiteY6" fmla="*/ 230981 h 283989"/>
              <a:gd name="connsiteX7" fmla="*/ 297656 w 301016"/>
              <a:gd name="connsiteY7" fmla="*/ 280988 h 283989"/>
              <a:gd name="connsiteX8" fmla="*/ 300037 w 301016"/>
              <a:gd name="connsiteY8" fmla="*/ 278607 h 283989"/>
              <a:gd name="connsiteX0" fmla="*/ 0 w 300196"/>
              <a:gd name="connsiteY0" fmla="*/ 283369 h 390525"/>
              <a:gd name="connsiteX1" fmla="*/ 0 w 300196"/>
              <a:gd name="connsiteY1" fmla="*/ 226219 h 390525"/>
              <a:gd name="connsiteX2" fmla="*/ 38100 w 300196"/>
              <a:gd name="connsiteY2" fmla="*/ 183357 h 390525"/>
              <a:gd name="connsiteX3" fmla="*/ 38100 w 300196"/>
              <a:gd name="connsiteY3" fmla="*/ 0 h 390525"/>
              <a:gd name="connsiteX4" fmla="*/ 261938 w 300196"/>
              <a:gd name="connsiteY4" fmla="*/ 0 h 390525"/>
              <a:gd name="connsiteX5" fmla="*/ 261938 w 300196"/>
              <a:gd name="connsiteY5" fmla="*/ 178594 h 390525"/>
              <a:gd name="connsiteX6" fmla="*/ 300037 w 300196"/>
              <a:gd name="connsiteY6" fmla="*/ 230981 h 390525"/>
              <a:gd name="connsiteX7" fmla="*/ 297656 w 300196"/>
              <a:gd name="connsiteY7" fmla="*/ 280988 h 390525"/>
              <a:gd name="connsiteX8" fmla="*/ 295274 w 300196"/>
              <a:gd name="connsiteY8" fmla="*/ 390525 h 390525"/>
              <a:gd name="connsiteX0" fmla="*/ 0 w 357196"/>
              <a:gd name="connsiteY0" fmla="*/ 283369 h 390525"/>
              <a:gd name="connsiteX1" fmla="*/ 0 w 357196"/>
              <a:gd name="connsiteY1" fmla="*/ 226219 h 390525"/>
              <a:gd name="connsiteX2" fmla="*/ 38100 w 357196"/>
              <a:gd name="connsiteY2" fmla="*/ 183357 h 390525"/>
              <a:gd name="connsiteX3" fmla="*/ 38100 w 357196"/>
              <a:gd name="connsiteY3" fmla="*/ 0 h 390525"/>
              <a:gd name="connsiteX4" fmla="*/ 261938 w 357196"/>
              <a:gd name="connsiteY4" fmla="*/ 0 h 390525"/>
              <a:gd name="connsiteX5" fmla="*/ 261938 w 357196"/>
              <a:gd name="connsiteY5" fmla="*/ 178594 h 390525"/>
              <a:gd name="connsiteX6" fmla="*/ 300037 w 357196"/>
              <a:gd name="connsiteY6" fmla="*/ 230981 h 390525"/>
              <a:gd name="connsiteX7" fmla="*/ 357188 w 357196"/>
              <a:gd name="connsiteY7" fmla="*/ 302420 h 390525"/>
              <a:gd name="connsiteX8" fmla="*/ 295274 w 357196"/>
              <a:gd name="connsiteY8" fmla="*/ 390525 h 390525"/>
              <a:gd name="connsiteX0" fmla="*/ 0 w 300633"/>
              <a:gd name="connsiteY0" fmla="*/ 283369 h 390525"/>
              <a:gd name="connsiteX1" fmla="*/ 0 w 300633"/>
              <a:gd name="connsiteY1" fmla="*/ 226219 h 390525"/>
              <a:gd name="connsiteX2" fmla="*/ 38100 w 300633"/>
              <a:gd name="connsiteY2" fmla="*/ 183357 h 390525"/>
              <a:gd name="connsiteX3" fmla="*/ 38100 w 300633"/>
              <a:gd name="connsiteY3" fmla="*/ 0 h 390525"/>
              <a:gd name="connsiteX4" fmla="*/ 261938 w 300633"/>
              <a:gd name="connsiteY4" fmla="*/ 0 h 390525"/>
              <a:gd name="connsiteX5" fmla="*/ 261938 w 300633"/>
              <a:gd name="connsiteY5" fmla="*/ 178594 h 390525"/>
              <a:gd name="connsiteX6" fmla="*/ 300037 w 300633"/>
              <a:gd name="connsiteY6" fmla="*/ 230981 h 390525"/>
              <a:gd name="connsiteX7" fmla="*/ 300038 w 300633"/>
              <a:gd name="connsiteY7" fmla="*/ 276226 h 390525"/>
              <a:gd name="connsiteX8" fmla="*/ 295274 w 300633"/>
              <a:gd name="connsiteY8" fmla="*/ 390525 h 390525"/>
              <a:gd name="connsiteX0" fmla="*/ 0 w 300633"/>
              <a:gd name="connsiteY0" fmla="*/ 283369 h 283369"/>
              <a:gd name="connsiteX1" fmla="*/ 0 w 300633"/>
              <a:gd name="connsiteY1" fmla="*/ 226219 h 283369"/>
              <a:gd name="connsiteX2" fmla="*/ 38100 w 300633"/>
              <a:gd name="connsiteY2" fmla="*/ 183357 h 283369"/>
              <a:gd name="connsiteX3" fmla="*/ 38100 w 300633"/>
              <a:gd name="connsiteY3" fmla="*/ 0 h 283369"/>
              <a:gd name="connsiteX4" fmla="*/ 261938 w 300633"/>
              <a:gd name="connsiteY4" fmla="*/ 0 h 283369"/>
              <a:gd name="connsiteX5" fmla="*/ 261938 w 300633"/>
              <a:gd name="connsiteY5" fmla="*/ 178594 h 283369"/>
              <a:gd name="connsiteX6" fmla="*/ 300037 w 300633"/>
              <a:gd name="connsiteY6" fmla="*/ 230981 h 283369"/>
              <a:gd name="connsiteX7" fmla="*/ 300038 w 300633"/>
              <a:gd name="connsiteY7" fmla="*/ 276226 h 283369"/>
              <a:gd name="connsiteX0" fmla="*/ 0 w 300633"/>
              <a:gd name="connsiteY0" fmla="*/ 283369 h 283369"/>
              <a:gd name="connsiteX1" fmla="*/ 0 w 300633"/>
              <a:gd name="connsiteY1" fmla="*/ 226219 h 283369"/>
              <a:gd name="connsiteX2" fmla="*/ 38100 w 300633"/>
              <a:gd name="connsiteY2" fmla="*/ 183357 h 283369"/>
              <a:gd name="connsiteX3" fmla="*/ 38100 w 300633"/>
              <a:gd name="connsiteY3" fmla="*/ 0 h 283369"/>
              <a:gd name="connsiteX4" fmla="*/ 261938 w 300633"/>
              <a:gd name="connsiteY4" fmla="*/ 0 h 283369"/>
              <a:gd name="connsiteX5" fmla="*/ 261938 w 300633"/>
              <a:gd name="connsiteY5" fmla="*/ 178594 h 283369"/>
              <a:gd name="connsiteX6" fmla="*/ 300037 w 300633"/>
              <a:gd name="connsiteY6" fmla="*/ 223837 h 283369"/>
              <a:gd name="connsiteX7" fmla="*/ 300038 w 300633"/>
              <a:gd name="connsiteY7" fmla="*/ 276226 h 2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633" h="283369">
                <a:moveTo>
                  <a:pt x="0" y="283369"/>
                </a:moveTo>
                <a:lnTo>
                  <a:pt x="0" y="226219"/>
                </a:lnTo>
                <a:lnTo>
                  <a:pt x="38100" y="183357"/>
                </a:lnTo>
                <a:lnTo>
                  <a:pt x="38100" y="0"/>
                </a:lnTo>
                <a:lnTo>
                  <a:pt x="261938" y="0"/>
                </a:lnTo>
                <a:lnTo>
                  <a:pt x="261938" y="178594"/>
                </a:lnTo>
                <a:lnTo>
                  <a:pt x="300037" y="223837"/>
                </a:lnTo>
                <a:cubicBezTo>
                  <a:pt x="300831" y="238125"/>
                  <a:pt x="300832" y="249635"/>
                  <a:pt x="300038" y="276226"/>
                </a:cubicBezTo>
              </a:path>
            </a:pathLst>
          </a:custGeom>
          <a:ln w="95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4182981" y="2996930"/>
            <a:ext cx="72008" cy="720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/>
          <p:cNvCxnSpPr/>
          <p:nvPr/>
        </p:nvCxnSpPr>
        <p:spPr>
          <a:xfrm flipV="1">
            <a:off x="4446914" y="2598834"/>
            <a:ext cx="108012" cy="1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4653320" y="2322311"/>
            <a:ext cx="0" cy="27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823435" y="2319827"/>
            <a:ext cx="0" cy="27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4734946" y="260088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006311" y="2924922"/>
            <a:ext cx="0" cy="52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5599042" y="2921747"/>
            <a:ext cx="0" cy="52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6163201" y="2883251"/>
            <a:ext cx="0" cy="548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4677224" y="2888547"/>
            <a:ext cx="0" cy="4205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4446914" y="3310295"/>
            <a:ext cx="5593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円/楕円 61"/>
          <p:cNvSpPr/>
          <p:nvPr/>
        </p:nvSpPr>
        <p:spPr>
          <a:xfrm>
            <a:off x="6556864" y="3244196"/>
            <a:ext cx="72008" cy="720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 flipH="1">
            <a:off x="4410911" y="2893309"/>
            <a:ext cx="108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4660109" y="2913848"/>
            <a:ext cx="153634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H="1" flipV="1">
            <a:off x="5231859" y="2893309"/>
            <a:ext cx="153634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H="1" flipV="1">
            <a:off x="5810304" y="2883786"/>
            <a:ext cx="216024" cy="4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 flipV="1">
            <a:off x="4927113" y="2886167"/>
            <a:ext cx="153634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円/楕円 67"/>
          <p:cNvSpPr/>
          <p:nvPr/>
        </p:nvSpPr>
        <p:spPr>
          <a:xfrm>
            <a:off x="4970307" y="2857305"/>
            <a:ext cx="72008" cy="720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9" name="直線コネクタ 68"/>
          <p:cNvCxnSpPr/>
          <p:nvPr/>
        </p:nvCxnSpPr>
        <p:spPr>
          <a:xfrm flipH="1" flipV="1">
            <a:off x="5522225" y="2888547"/>
            <a:ext cx="153634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円/楕円 69"/>
          <p:cNvSpPr/>
          <p:nvPr/>
        </p:nvSpPr>
        <p:spPr>
          <a:xfrm>
            <a:off x="5563038" y="2857305"/>
            <a:ext cx="72008" cy="720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/>
          <p:nvPr/>
        </p:nvCxnSpPr>
        <p:spPr>
          <a:xfrm flipH="1">
            <a:off x="6103098" y="288140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6386368" y="288378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H="1">
            <a:off x="6679451" y="2881405"/>
            <a:ext cx="72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V="1">
            <a:off x="6458376" y="2816910"/>
            <a:ext cx="0" cy="644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H="1" flipV="1">
            <a:off x="6428895" y="2112058"/>
            <a:ext cx="84610" cy="2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stCxn id="94" idx="20"/>
          </p:cNvCxnSpPr>
          <p:nvPr/>
        </p:nvCxnSpPr>
        <p:spPr>
          <a:xfrm flipH="1">
            <a:off x="6404874" y="2527378"/>
            <a:ext cx="1437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V="1">
            <a:off x="6403046" y="2462806"/>
            <a:ext cx="0" cy="675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6404874" y="2231532"/>
            <a:ext cx="0" cy="69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5887074" y="2322311"/>
            <a:ext cx="0" cy="353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V="1">
            <a:off x="6032405" y="2376062"/>
            <a:ext cx="0" cy="29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V="1">
            <a:off x="6181183" y="2231532"/>
            <a:ext cx="0" cy="292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V="1">
            <a:off x="6181183" y="2600886"/>
            <a:ext cx="0" cy="70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H="1">
            <a:off x="6032406" y="2670251"/>
            <a:ext cx="148777" cy="1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H="1" flipV="1">
            <a:off x="6404874" y="1810195"/>
            <a:ext cx="352886" cy="1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H="1">
            <a:off x="6404874" y="1451552"/>
            <a:ext cx="3751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H="1">
            <a:off x="6427134" y="1088718"/>
            <a:ext cx="2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 flipH="1">
            <a:off x="6184135" y="1811592"/>
            <a:ext cx="1590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H="1">
            <a:off x="6197667" y="1297599"/>
            <a:ext cx="1455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H="1" flipV="1">
            <a:off x="6188491" y="1959957"/>
            <a:ext cx="58623" cy="2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H="1">
            <a:off x="6364939" y="1964237"/>
            <a:ext cx="40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flipH="1" flipV="1">
            <a:off x="6188491" y="2238052"/>
            <a:ext cx="58623" cy="2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H="1">
            <a:off x="6386367" y="2240846"/>
            <a:ext cx="407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3" name="フリーフォーム 92"/>
          <p:cNvSpPr/>
          <p:nvPr/>
        </p:nvSpPr>
        <p:spPr>
          <a:xfrm>
            <a:off x="6440591" y="3129263"/>
            <a:ext cx="304800" cy="292894"/>
          </a:xfrm>
          <a:custGeom>
            <a:avLst/>
            <a:gdLst>
              <a:gd name="connsiteX0" fmla="*/ 0 w 304800"/>
              <a:gd name="connsiteY0" fmla="*/ 200025 h 292894"/>
              <a:gd name="connsiteX1" fmla="*/ 0 w 304800"/>
              <a:gd name="connsiteY1" fmla="*/ 100013 h 292894"/>
              <a:gd name="connsiteX2" fmla="*/ 104775 w 304800"/>
              <a:gd name="connsiteY2" fmla="*/ 2382 h 292894"/>
              <a:gd name="connsiteX3" fmla="*/ 207169 w 304800"/>
              <a:gd name="connsiteY3" fmla="*/ 0 h 292894"/>
              <a:gd name="connsiteX4" fmla="*/ 304800 w 304800"/>
              <a:gd name="connsiteY4" fmla="*/ 97632 h 292894"/>
              <a:gd name="connsiteX5" fmla="*/ 302419 w 304800"/>
              <a:gd name="connsiteY5" fmla="*/ 202407 h 292894"/>
              <a:gd name="connsiteX6" fmla="*/ 202406 w 304800"/>
              <a:gd name="connsiteY6" fmla="*/ 292894 h 292894"/>
              <a:gd name="connsiteX7" fmla="*/ 88106 w 304800"/>
              <a:gd name="connsiteY7" fmla="*/ 292894 h 292894"/>
              <a:gd name="connsiteX8" fmla="*/ 0 w 304800"/>
              <a:gd name="connsiteY8" fmla="*/ 200025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92894">
                <a:moveTo>
                  <a:pt x="0" y="200025"/>
                </a:moveTo>
                <a:lnTo>
                  <a:pt x="0" y="100013"/>
                </a:lnTo>
                <a:lnTo>
                  <a:pt x="104775" y="2382"/>
                </a:lnTo>
                <a:lnTo>
                  <a:pt x="207169" y="0"/>
                </a:lnTo>
                <a:lnTo>
                  <a:pt x="304800" y="97632"/>
                </a:lnTo>
                <a:cubicBezTo>
                  <a:pt x="304006" y="132557"/>
                  <a:pt x="303213" y="167482"/>
                  <a:pt x="302419" y="202407"/>
                </a:cubicBezTo>
                <a:lnTo>
                  <a:pt x="202406" y="292894"/>
                </a:lnTo>
                <a:lnTo>
                  <a:pt x="88106" y="292894"/>
                </a:lnTo>
                <a:lnTo>
                  <a:pt x="0" y="200025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/>
          <p:cNvSpPr/>
          <p:nvPr/>
        </p:nvSpPr>
        <p:spPr>
          <a:xfrm>
            <a:off x="2140970" y="836690"/>
            <a:ext cx="4898232" cy="2895600"/>
          </a:xfrm>
          <a:custGeom>
            <a:avLst/>
            <a:gdLst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9050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7875 h 2895600"/>
              <a:gd name="connsiteX36" fmla="*/ 357188 w 4905375"/>
              <a:gd name="connsiteY36" fmla="*/ 1838325 h 2895600"/>
              <a:gd name="connsiteX37" fmla="*/ 285750 w 4905375"/>
              <a:gd name="connsiteY37" fmla="*/ 1843088 h 2895600"/>
              <a:gd name="connsiteX38" fmla="*/ 276225 w 4905375"/>
              <a:gd name="connsiteY38" fmla="*/ 1423988 h 2895600"/>
              <a:gd name="connsiteX39" fmla="*/ 1223963 w 4905375"/>
              <a:gd name="connsiteY39" fmla="*/ 1414463 h 2895600"/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9050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7875 h 2895600"/>
              <a:gd name="connsiteX36" fmla="*/ 357188 w 4905375"/>
              <a:gd name="connsiteY36" fmla="*/ 1838325 h 2895600"/>
              <a:gd name="connsiteX37" fmla="*/ 285750 w 4905375"/>
              <a:gd name="connsiteY37" fmla="*/ 1843088 h 2895600"/>
              <a:gd name="connsiteX38" fmla="*/ 276225 w 4905375"/>
              <a:gd name="connsiteY38" fmla="*/ 1409700 h 2895600"/>
              <a:gd name="connsiteX39" fmla="*/ 1223963 w 4905375"/>
              <a:gd name="connsiteY39" fmla="*/ 1414463 h 2895600"/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9050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0731 h 2895600"/>
              <a:gd name="connsiteX36" fmla="*/ 357188 w 4905375"/>
              <a:gd name="connsiteY36" fmla="*/ 1838325 h 2895600"/>
              <a:gd name="connsiteX37" fmla="*/ 285750 w 4905375"/>
              <a:gd name="connsiteY37" fmla="*/ 1843088 h 2895600"/>
              <a:gd name="connsiteX38" fmla="*/ 276225 w 4905375"/>
              <a:gd name="connsiteY38" fmla="*/ 1409700 h 2895600"/>
              <a:gd name="connsiteX39" fmla="*/ 1223963 w 4905375"/>
              <a:gd name="connsiteY39" fmla="*/ 1414463 h 2895600"/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9050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0731 h 2895600"/>
              <a:gd name="connsiteX36" fmla="*/ 359569 w 4905375"/>
              <a:gd name="connsiteY36" fmla="*/ 1850231 h 2895600"/>
              <a:gd name="connsiteX37" fmla="*/ 285750 w 4905375"/>
              <a:gd name="connsiteY37" fmla="*/ 1843088 h 2895600"/>
              <a:gd name="connsiteX38" fmla="*/ 276225 w 4905375"/>
              <a:gd name="connsiteY38" fmla="*/ 1409700 h 2895600"/>
              <a:gd name="connsiteX39" fmla="*/ 1223963 w 4905375"/>
              <a:gd name="connsiteY39" fmla="*/ 1414463 h 2895600"/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9050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0731 h 2895600"/>
              <a:gd name="connsiteX36" fmla="*/ 359569 w 4905375"/>
              <a:gd name="connsiteY36" fmla="*/ 1843087 h 2895600"/>
              <a:gd name="connsiteX37" fmla="*/ 285750 w 4905375"/>
              <a:gd name="connsiteY37" fmla="*/ 1843088 h 2895600"/>
              <a:gd name="connsiteX38" fmla="*/ 276225 w 4905375"/>
              <a:gd name="connsiteY38" fmla="*/ 1409700 h 2895600"/>
              <a:gd name="connsiteX39" fmla="*/ 1223963 w 4905375"/>
              <a:gd name="connsiteY39" fmla="*/ 1414463 h 2895600"/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1906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0731 h 2895600"/>
              <a:gd name="connsiteX36" fmla="*/ 359569 w 4905375"/>
              <a:gd name="connsiteY36" fmla="*/ 1843087 h 2895600"/>
              <a:gd name="connsiteX37" fmla="*/ 285750 w 4905375"/>
              <a:gd name="connsiteY37" fmla="*/ 1843088 h 2895600"/>
              <a:gd name="connsiteX38" fmla="*/ 276225 w 4905375"/>
              <a:gd name="connsiteY38" fmla="*/ 1409700 h 2895600"/>
              <a:gd name="connsiteX39" fmla="*/ 1223963 w 4905375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0982 w 4898232"/>
              <a:gd name="connsiteY12" fmla="*/ 1409700 h 2895600"/>
              <a:gd name="connsiteX13" fmla="*/ 4069557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0 w 4898232"/>
              <a:gd name="connsiteY18" fmla="*/ 1400175 h 2895600"/>
              <a:gd name="connsiteX19" fmla="*/ 4617245 w 4898232"/>
              <a:gd name="connsiteY19" fmla="*/ 1685925 h 2895600"/>
              <a:gd name="connsiteX20" fmla="*/ 4402932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54870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0982 w 4898232"/>
              <a:gd name="connsiteY12" fmla="*/ 1409700 h 2895600"/>
              <a:gd name="connsiteX13" fmla="*/ 4069557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0 w 4898232"/>
              <a:gd name="connsiteY18" fmla="*/ 1400175 h 2895600"/>
              <a:gd name="connsiteX19" fmla="*/ 4617245 w 4898232"/>
              <a:gd name="connsiteY19" fmla="*/ 1685925 h 2895600"/>
              <a:gd name="connsiteX20" fmla="*/ 4402932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0982 w 4898232"/>
              <a:gd name="connsiteY12" fmla="*/ 1409700 h 2895600"/>
              <a:gd name="connsiteX13" fmla="*/ 4069557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0 w 4898232"/>
              <a:gd name="connsiteY18" fmla="*/ 1400175 h 2895600"/>
              <a:gd name="connsiteX19" fmla="*/ 4617245 w 4898232"/>
              <a:gd name="connsiteY19" fmla="*/ 1685925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0982 w 4898232"/>
              <a:gd name="connsiteY12" fmla="*/ 1409700 h 2895600"/>
              <a:gd name="connsiteX13" fmla="*/ 4069557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14864 w 4898232"/>
              <a:gd name="connsiteY18" fmla="*/ 1400175 h 2895600"/>
              <a:gd name="connsiteX19" fmla="*/ 4617245 w 4898232"/>
              <a:gd name="connsiteY19" fmla="*/ 1685925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0982 w 4898232"/>
              <a:gd name="connsiteY12" fmla="*/ 1409700 h 2895600"/>
              <a:gd name="connsiteX13" fmla="*/ 4069557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17245 w 4898232"/>
              <a:gd name="connsiteY19" fmla="*/ 1685925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0982 w 4898232"/>
              <a:gd name="connsiteY12" fmla="*/ 1409700 h 2895600"/>
              <a:gd name="connsiteX13" fmla="*/ 4069557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33914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0982 w 4898232"/>
              <a:gd name="connsiteY12" fmla="*/ 1409700 h 2895600"/>
              <a:gd name="connsiteX13" fmla="*/ 4069557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3363 w 4898232"/>
              <a:gd name="connsiteY12" fmla="*/ 1404938 h 2895600"/>
              <a:gd name="connsiteX13" fmla="*/ 4069557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3363 w 4898232"/>
              <a:gd name="connsiteY12" fmla="*/ 1404938 h 2895600"/>
              <a:gd name="connsiteX13" fmla="*/ 4060032 w 4898232"/>
              <a:gd name="connsiteY13" fmla="*/ 247651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3363 w 4898232"/>
              <a:gd name="connsiteY12" fmla="*/ 1404938 h 2895600"/>
              <a:gd name="connsiteX13" fmla="*/ 4057651 w 4898232"/>
              <a:gd name="connsiteY13" fmla="*/ 235744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3363 w 4898232"/>
              <a:gd name="connsiteY12" fmla="*/ 1404938 h 2895600"/>
              <a:gd name="connsiteX13" fmla="*/ 4057651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3363 w 4898232"/>
              <a:gd name="connsiteY12" fmla="*/ 1404938 h 2895600"/>
              <a:gd name="connsiteX13" fmla="*/ 4057651 w 4898232"/>
              <a:gd name="connsiteY13" fmla="*/ 242888 h 2895600"/>
              <a:gd name="connsiteX14" fmla="*/ 4636294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3363 w 4898232"/>
              <a:gd name="connsiteY12" fmla="*/ 1404938 h 2895600"/>
              <a:gd name="connsiteX13" fmla="*/ 4057651 w 4898232"/>
              <a:gd name="connsiteY13" fmla="*/ 242888 h 2895600"/>
              <a:gd name="connsiteX14" fmla="*/ 4626769 w 4898232"/>
              <a:gd name="connsiteY14" fmla="*/ 247651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3363 w 4898232"/>
              <a:gd name="connsiteY12" fmla="*/ 1404938 h 2895600"/>
              <a:gd name="connsiteX13" fmla="*/ 4057651 w 4898232"/>
              <a:gd name="connsiteY13" fmla="*/ 242888 h 2895600"/>
              <a:gd name="connsiteX14" fmla="*/ 4636294 w 4898232"/>
              <a:gd name="connsiteY14" fmla="*/ 247651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3363 w 4898232"/>
              <a:gd name="connsiteY12" fmla="*/ 1404938 h 2895600"/>
              <a:gd name="connsiteX13" fmla="*/ 4057651 w 4898232"/>
              <a:gd name="connsiteY13" fmla="*/ 242888 h 2895600"/>
              <a:gd name="connsiteX14" fmla="*/ 4636294 w 4898232"/>
              <a:gd name="connsiteY14" fmla="*/ 247651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36294 w 4898232"/>
              <a:gd name="connsiteY14" fmla="*/ 247651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36294 w 4898232"/>
              <a:gd name="connsiteY14" fmla="*/ 247651 h 2895600"/>
              <a:gd name="connsiteX15" fmla="*/ 4626770 w 4898232"/>
              <a:gd name="connsiteY15" fmla="*/ 1121569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24388 w 4898232"/>
              <a:gd name="connsiteY14" fmla="*/ 240507 h 2895600"/>
              <a:gd name="connsiteX15" fmla="*/ 4626770 w 4898232"/>
              <a:gd name="connsiteY15" fmla="*/ 1121569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31532 w 4898232"/>
              <a:gd name="connsiteY14" fmla="*/ 254794 h 2895600"/>
              <a:gd name="connsiteX15" fmla="*/ 4626770 w 4898232"/>
              <a:gd name="connsiteY15" fmla="*/ 1121569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29151 w 4898232"/>
              <a:gd name="connsiteY14" fmla="*/ 245269 h 2895600"/>
              <a:gd name="connsiteX15" fmla="*/ 4626770 w 4898232"/>
              <a:gd name="connsiteY15" fmla="*/ 1121569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29151 w 4898232"/>
              <a:gd name="connsiteY14" fmla="*/ 245269 h 2895600"/>
              <a:gd name="connsiteX15" fmla="*/ 4626770 w 4898232"/>
              <a:gd name="connsiteY15" fmla="*/ 1121569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78607 w 4898232"/>
              <a:gd name="connsiteY38" fmla="*/ 1414462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29151 w 4898232"/>
              <a:gd name="connsiteY14" fmla="*/ 245269 h 2895600"/>
              <a:gd name="connsiteX15" fmla="*/ 4626770 w 4898232"/>
              <a:gd name="connsiteY15" fmla="*/ 1121569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73845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29151 w 4898232"/>
              <a:gd name="connsiteY14" fmla="*/ 245269 h 2895600"/>
              <a:gd name="connsiteX15" fmla="*/ 4626770 w 4898232"/>
              <a:gd name="connsiteY15" fmla="*/ 1121569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23987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29151 w 4898232"/>
              <a:gd name="connsiteY14" fmla="*/ 245269 h 2895600"/>
              <a:gd name="connsiteX15" fmla="*/ 4626770 w 4898232"/>
              <a:gd name="connsiteY15" fmla="*/ 1121569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78607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29151 w 4898232"/>
              <a:gd name="connsiteY14" fmla="*/ 245269 h 2895600"/>
              <a:gd name="connsiteX15" fmla="*/ 4626770 w 4898232"/>
              <a:gd name="connsiteY15" fmla="*/ 1121569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78607 w 4898232"/>
              <a:gd name="connsiteY38" fmla="*/ 1414463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95301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55269 w 4898232"/>
              <a:gd name="connsiteY12" fmla="*/ 1404938 h 2895600"/>
              <a:gd name="connsiteX13" fmla="*/ 4057651 w 4898232"/>
              <a:gd name="connsiteY13" fmla="*/ 242888 h 2895600"/>
              <a:gd name="connsiteX14" fmla="*/ 4629151 w 4898232"/>
              <a:gd name="connsiteY14" fmla="*/ 245269 h 2895600"/>
              <a:gd name="connsiteX15" fmla="*/ 4626770 w 4898232"/>
              <a:gd name="connsiteY15" fmla="*/ 1121569 h 2895600"/>
              <a:gd name="connsiteX16" fmla="*/ 4273150 w 4898232"/>
              <a:gd name="connsiteY16" fmla="*/ 1123950 h 2895600"/>
              <a:gd name="connsiteX17" fmla="*/ 4274345 w 4898232"/>
              <a:gd name="connsiteY17" fmla="*/ 1400175 h 2895600"/>
              <a:gd name="connsiteX18" fmla="*/ 4626771 w 4898232"/>
              <a:gd name="connsiteY18" fmla="*/ 1400175 h 2895600"/>
              <a:gd name="connsiteX19" fmla="*/ 4624389 w 4898232"/>
              <a:gd name="connsiteY19" fmla="*/ 1693069 h 2895600"/>
              <a:gd name="connsiteX20" fmla="*/ 4407694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78607 w 4898232"/>
              <a:gd name="connsiteY38" fmla="*/ 1414463 h 2895600"/>
              <a:gd name="connsiteX39" fmla="*/ 1216820 w 4898232"/>
              <a:gd name="connsiteY39" fmla="*/ 1414463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8232" h="2895600">
                <a:moveTo>
                  <a:pt x="1216820" y="1414463"/>
                </a:moveTo>
                <a:cubicBezTo>
                  <a:pt x="1215232" y="1292225"/>
                  <a:pt x="1213645" y="1169988"/>
                  <a:pt x="1212057" y="1047750"/>
                </a:cubicBezTo>
                <a:lnTo>
                  <a:pt x="502445" y="1047750"/>
                </a:lnTo>
                <a:cubicBezTo>
                  <a:pt x="500064" y="698500"/>
                  <a:pt x="497682" y="349250"/>
                  <a:pt x="495301" y="0"/>
                </a:cubicBezTo>
                <a:lnTo>
                  <a:pt x="3188495" y="0"/>
                </a:lnTo>
                <a:lnTo>
                  <a:pt x="3188495" y="1047750"/>
                </a:lnTo>
                <a:lnTo>
                  <a:pt x="1426370" y="1047750"/>
                </a:lnTo>
                <a:lnTo>
                  <a:pt x="1426370" y="1409700"/>
                </a:lnTo>
                <a:lnTo>
                  <a:pt x="2307432" y="1414463"/>
                </a:lnTo>
                <a:lnTo>
                  <a:pt x="2307432" y="1481138"/>
                </a:lnTo>
                <a:lnTo>
                  <a:pt x="3755232" y="1476375"/>
                </a:lnTo>
                <a:lnTo>
                  <a:pt x="3759995" y="1404938"/>
                </a:lnTo>
                <a:lnTo>
                  <a:pt x="4055269" y="1404938"/>
                </a:lnTo>
                <a:lnTo>
                  <a:pt x="4057651" y="242888"/>
                </a:lnTo>
                <a:lnTo>
                  <a:pt x="4629151" y="245269"/>
                </a:lnTo>
                <a:cubicBezTo>
                  <a:pt x="4629151" y="534194"/>
                  <a:pt x="4626770" y="832644"/>
                  <a:pt x="4626770" y="1121569"/>
                </a:cubicBezTo>
                <a:lnTo>
                  <a:pt x="4273150" y="1123950"/>
                </a:lnTo>
                <a:cubicBezTo>
                  <a:pt x="4271563" y="1216025"/>
                  <a:pt x="4275932" y="1308100"/>
                  <a:pt x="4274345" y="1400175"/>
                </a:cubicBezTo>
                <a:lnTo>
                  <a:pt x="4626771" y="1400175"/>
                </a:lnTo>
                <a:cubicBezTo>
                  <a:pt x="4627565" y="1495425"/>
                  <a:pt x="4623595" y="1597819"/>
                  <a:pt x="4624389" y="1693069"/>
                </a:cubicBezTo>
                <a:lnTo>
                  <a:pt x="4407694" y="1690688"/>
                </a:lnTo>
                <a:cubicBezTo>
                  <a:pt x="4407694" y="1741488"/>
                  <a:pt x="4407695" y="1792288"/>
                  <a:pt x="4407695" y="1843088"/>
                </a:cubicBezTo>
                <a:lnTo>
                  <a:pt x="4617245" y="1843088"/>
                </a:lnTo>
                <a:lnTo>
                  <a:pt x="4612482" y="2047875"/>
                </a:lnTo>
                <a:lnTo>
                  <a:pt x="4898232" y="2328863"/>
                </a:lnTo>
                <a:lnTo>
                  <a:pt x="4883945" y="2609850"/>
                </a:lnTo>
                <a:lnTo>
                  <a:pt x="4593432" y="2886075"/>
                </a:lnTo>
                <a:lnTo>
                  <a:pt x="4307682" y="2890838"/>
                </a:lnTo>
                <a:lnTo>
                  <a:pt x="4026695" y="2609850"/>
                </a:lnTo>
                <a:lnTo>
                  <a:pt x="871538" y="2609850"/>
                </a:lnTo>
                <a:lnTo>
                  <a:pt x="573882" y="2895600"/>
                </a:lnTo>
                <a:lnTo>
                  <a:pt x="283370" y="2895600"/>
                </a:lnTo>
                <a:lnTo>
                  <a:pt x="4763" y="2619375"/>
                </a:lnTo>
                <a:cubicBezTo>
                  <a:pt x="3175" y="2524919"/>
                  <a:pt x="1588" y="2430463"/>
                  <a:pt x="0" y="2336007"/>
                </a:cubicBezTo>
                <a:lnTo>
                  <a:pt x="278607" y="2043113"/>
                </a:lnTo>
                <a:lnTo>
                  <a:pt x="354807" y="2040731"/>
                </a:lnTo>
                <a:cubicBezTo>
                  <a:pt x="354013" y="1977231"/>
                  <a:pt x="353220" y="1906587"/>
                  <a:pt x="352426" y="1843087"/>
                </a:cubicBezTo>
                <a:lnTo>
                  <a:pt x="278607" y="1843088"/>
                </a:lnTo>
                <a:cubicBezTo>
                  <a:pt x="277020" y="1698625"/>
                  <a:pt x="280194" y="1558926"/>
                  <a:pt x="278607" y="1414463"/>
                </a:cubicBezTo>
                <a:lnTo>
                  <a:pt x="1216820" y="141446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5" name="直線コネクタ 94"/>
          <p:cNvCxnSpPr/>
          <p:nvPr/>
        </p:nvCxnSpPr>
        <p:spPr>
          <a:xfrm>
            <a:off x="2875965" y="836690"/>
            <a:ext cx="0" cy="1044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4964197" y="845732"/>
            <a:ext cx="0" cy="1044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2638131" y="1088718"/>
            <a:ext cx="2378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2638131" y="1628778"/>
            <a:ext cx="135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V="1">
            <a:off x="2776245" y="1088718"/>
            <a:ext cx="0" cy="54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2640812" y="1335475"/>
            <a:ext cx="135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2640364" y="1472062"/>
            <a:ext cx="135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2640662" y="1213684"/>
            <a:ext cx="1354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V="1">
            <a:off x="4964197" y="1088718"/>
            <a:ext cx="364815" cy="1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5092653" y="1647829"/>
            <a:ext cx="2363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H="1">
            <a:off x="2286674" y="2132834"/>
            <a:ext cx="10696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2286674" y="2132834"/>
            <a:ext cx="0" cy="168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flipH="1">
            <a:off x="2034646" y="2895690"/>
            <a:ext cx="218864" cy="233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2034646" y="3130454"/>
            <a:ext cx="0" cy="370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2286674" y="2474126"/>
            <a:ext cx="0" cy="2015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2034646" y="3500986"/>
            <a:ext cx="360040" cy="337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flipH="1">
            <a:off x="2394686" y="3838652"/>
            <a:ext cx="362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H="1">
            <a:off x="2757048" y="3645002"/>
            <a:ext cx="217559" cy="193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2974606" y="3492602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2977348" y="3568802"/>
            <a:ext cx="9030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3880366" y="3445877"/>
            <a:ext cx="0" cy="223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>
            <a:off x="3880366" y="3669819"/>
            <a:ext cx="105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3992042" y="3669819"/>
            <a:ext cx="0" cy="168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>
            <a:off x="3992042" y="3838652"/>
            <a:ext cx="460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 flipV="1">
            <a:off x="4448402" y="3445877"/>
            <a:ext cx="0" cy="392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4449057" y="3811392"/>
            <a:ext cx="698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4518922" y="3568802"/>
            <a:ext cx="0" cy="242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4518922" y="3568802"/>
            <a:ext cx="1587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6104821" y="3568802"/>
            <a:ext cx="288690" cy="269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6393511" y="3838652"/>
            <a:ext cx="114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6643447" y="3838652"/>
            <a:ext cx="1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V="1">
            <a:off x="6751170" y="3492602"/>
            <a:ext cx="360040" cy="346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V="1">
            <a:off x="7111210" y="3098804"/>
            <a:ext cx="0" cy="393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flipH="1" flipV="1">
            <a:off x="6859182" y="2849158"/>
            <a:ext cx="252028" cy="254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6752534" y="2749034"/>
            <a:ext cx="1070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6859182" y="2749034"/>
            <a:ext cx="0" cy="100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6823178" y="2322312"/>
            <a:ext cx="0" cy="4267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6767740" y="2316270"/>
            <a:ext cx="1274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V="1">
            <a:off x="6895186" y="980706"/>
            <a:ext cx="0" cy="1339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H="1">
            <a:off x="5918316" y="980706"/>
            <a:ext cx="9768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5918316" y="980706"/>
            <a:ext cx="0" cy="8308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>
            <a:off x="5918316" y="1806178"/>
            <a:ext cx="1487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6067094" y="1808885"/>
            <a:ext cx="0" cy="323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 flipH="1">
            <a:off x="5810304" y="2132834"/>
            <a:ext cx="2567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5810304" y="2132834"/>
            <a:ext cx="0" cy="86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H="1">
            <a:off x="5624076" y="2219781"/>
            <a:ext cx="189404" cy="2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/>
          <p:nvPr/>
        </p:nvCxnSpPr>
        <p:spPr>
          <a:xfrm>
            <a:off x="5624076" y="2216956"/>
            <a:ext cx="0" cy="97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/>
          <p:nvPr/>
        </p:nvCxnSpPr>
        <p:spPr>
          <a:xfrm>
            <a:off x="3567340" y="2132834"/>
            <a:ext cx="987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/>
          <p:nvPr/>
        </p:nvCxnSpPr>
        <p:spPr>
          <a:xfrm>
            <a:off x="4554926" y="2132834"/>
            <a:ext cx="0" cy="95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4554926" y="2225373"/>
            <a:ext cx="936104" cy="2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5491030" y="2222606"/>
            <a:ext cx="0" cy="78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正方形/長方形 145"/>
          <p:cNvSpPr/>
          <p:nvPr/>
        </p:nvSpPr>
        <p:spPr>
          <a:xfrm>
            <a:off x="4061133" y="3669819"/>
            <a:ext cx="310746" cy="16883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7" name="直線コネクタ 146"/>
          <p:cNvCxnSpPr/>
          <p:nvPr/>
        </p:nvCxnSpPr>
        <p:spPr>
          <a:xfrm>
            <a:off x="4060741" y="3748847"/>
            <a:ext cx="31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4060741" y="3803913"/>
            <a:ext cx="31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4060741" y="3721313"/>
            <a:ext cx="31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>
            <a:off x="4060741" y="3693779"/>
            <a:ext cx="31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2214666" y="2895690"/>
            <a:ext cx="1992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>
            <a:off x="2214666" y="2679405"/>
            <a:ext cx="1992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flipV="1">
            <a:off x="2214666" y="2679405"/>
            <a:ext cx="0" cy="216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 flipV="1">
            <a:off x="2248289" y="2679405"/>
            <a:ext cx="0" cy="216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 flipV="1">
            <a:off x="2281912" y="2679405"/>
            <a:ext cx="0" cy="216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 flipV="1">
            <a:off x="2315535" y="2679405"/>
            <a:ext cx="0" cy="216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 flipV="1">
            <a:off x="2349157" y="2679405"/>
            <a:ext cx="0" cy="216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 flipH="1" flipV="1">
            <a:off x="2226496" y="2306745"/>
            <a:ext cx="1800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 flipH="1" flipV="1">
            <a:off x="2229561" y="2468166"/>
            <a:ext cx="1800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 flipV="1">
            <a:off x="2227637" y="2306747"/>
            <a:ext cx="0" cy="161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flipV="1">
            <a:off x="2261261" y="2306750"/>
            <a:ext cx="0" cy="165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 flipV="1">
            <a:off x="2294884" y="2306748"/>
            <a:ext cx="0" cy="157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 flipV="1">
            <a:off x="2328506" y="2306746"/>
            <a:ext cx="0" cy="158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flipV="1">
            <a:off x="2358682" y="2306746"/>
            <a:ext cx="0" cy="158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 flipV="1">
            <a:off x="6506323" y="3741827"/>
            <a:ext cx="3591" cy="1912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flipH="1" flipV="1">
            <a:off x="6649347" y="3733307"/>
            <a:ext cx="301" cy="200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4060741" y="3776381"/>
            <a:ext cx="3107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 flipV="1">
            <a:off x="6823178" y="2376062"/>
            <a:ext cx="162018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6823178" y="2530346"/>
            <a:ext cx="1620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6859182" y="2370758"/>
            <a:ext cx="0" cy="15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6890685" y="2370758"/>
            <a:ext cx="0" cy="15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/>
          <p:nvPr/>
        </p:nvCxnSpPr>
        <p:spPr>
          <a:xfrm>
            <a:off x="6985196" y="2376716"/>
            <a:ext cx="0" cy="15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6953691" y="2370758"/>
            <a:ext cx="0" cy="15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6922188" y="2370758"/>
            <a:ext cx="0" cy="152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6779996" y="1225600"/>
            <a:ext cx="1212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>
            <a:off x="6779996" y="1376750"/>
            <a:ext cx="112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 flipV="1">
            <a:off x="6874396" y="1229755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 flipV="1">
            <a:off x="6852039" y="1230494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>
            <a:off x="6779996" y="1518112"/>
            <a:ext cx="1122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6779996" y="1669262"/>
            <a:ext cx="115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 flipV="1">
            <a:off x="6874919" y="1522267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/>
          <p:nvPr/>
        </p:nvCxnSpPr>
        <p:spPr>
          <a:xfrm flipV="1">
            <a:off x="6850181" y="1523006"/>
            <a:ext cx="0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/>
          <p:nvPr/>
        </p:nvCxnSpPr>
        <p:spPr>
          <a:xfrm>
            <a:off x="2140970" y="3167364"/>
            <a:ext cx="2754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>
            <a:stCxn id="94" idx="29"/>
          </p:cNvCxnSpPr>
          <p:nvPr/>
        </p:nvCxnSpPr>
        <p:spPr>
          <a:xfrm flipV="1">
            <a:off x="3012508" y="3356970"/>
            <a:ext cx="0" cy="895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>
            <a:off x="2923410" y="2447084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>
            <a:off x="2925222" y="2471788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2923410" y="2498979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>
            <a:off x="3070089" y="2450212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3070089" y="2474661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/>
          <p:nvPr/>
        </p:nvCxnSpPr>
        <p:spPr>
          <a:xfrm>
            <a:off x="3070089" y="2499110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3070089" y="2523559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3070089" y="2548008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3070089" y="2572457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3070089" y="2596906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3070089" y="2621355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>
            <a:off x="3070089" y="2645804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3070089" y="2670251"/>
            <a:ext cx="138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 flipV="1">
            <a:off x="5886403" y="2376062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 flipV="1">
            <a:off x="5886403" y="2400578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V="1">
            <a:off x="5886403" y="2425094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 flipV="1">
            <a:off x="5886403" y="2449610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 flipV="1">
            <a:off x="5886403" y="2474126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 flipV="1">
            <a:off x="5886403" y="2498642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 flipV="1">
            <a:off x="5886403" y="2523158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 flipV="1">
            <a:off x="5886403" y="2547674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 flipV="1">
            <a:off x="5886403" y="2572190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 flipV="1">
            <a:off x="5886403" y="2596706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 flipV="1">
            <a:off x="5886403" y="2621222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flipV="1">
            <a:off x="5886403" y="2645738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 flipV="1">
            <a:off x="5886403" y="2670251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 flipV="1">
            <a:off x="6032155" y="2379058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/>
          <p:nvPr/>
        </p:nvCxnSpPr>
        <p:spPr>
          <a:xfrm flipV="1">
            <a:off x="6038803" y="2403574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 flipV="1">
            <a:off x="6034128" y="2426816"/>
            <a:ext cx="145332" cy="16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H="1">
            <a:off x="5969104" y="1124722"/>
            <a:ext cx="2293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/>
          <p:nvPr/>
        </p:nvCxnSpPr>
        <p:spPr>
          <a:xfrm>
            <a:off x="5969104" y="1124722"/>
            <a:ext cx="0" cy="612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>
            <a:off x="5969104" y="1736790"/>
            <a:ext cx="2218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 flipH="1">
            <a:off x="5992705" y="1700786"/>
            <a:ext cx="1957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/>
          <p:nvPr/>
        </p:nvCxnSpPr>
        <p:spPr>
          <a:xfrm flipV="1">
            <a:off x="5992705" y="1302502"/>
            <a:ext cx="0" cy="398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/>
          <p:nvPr/>
        </p:nvCxnSpPr>
        <p:spPr>
          <a:xfrm>
            <a:off x="6089494" y="1302502"/>
            <a:ext cx="0" cy="291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 flipV="1">
            <a:off x="6173273" y="1451552"/>
            <a:ext cx="1833" cy="143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/>
          <p:nvPr/>
        </p:nvCxnSpPr>
        <p:spPr>
          <a:xfrm flipH="1" flipV="1">
            <a:off x="6090598" y="1396149"/>
            <a:ext cx="90586" cy="55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>
            <a:off x="5992705" y="1304742"/>
            <a:ext cx="96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テキスト ボックス 222"/>
          <p:cNvSpPr txBox="1"/>
          <p:nvPr/>
        </p:nvSpPr>
        <p:spPr>
          <a:xfrm>
            <a:off x="2341746" y="3296422"/>
            <a:ext cx="492443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職員室</a:t>
            </a:r>
            <a:endParaRPr kumimoji="1" lang="ja-JP" altLang="en-US" sz="800" dirty="0"/>
          </a:p>
        </p:txBody>
      </p:sp>
      <p:cxnSp>
        <p:nvCxnSpPr>
          <p:cNvPr id="224" name="直線コネクタ 223"/>
          <p:cNvCxnSpPr/>
          <p:nvPr/>
        </p:nvCxnSpPr>
        <p:spPr>
          <a:xfrm>
            <a:off x="5992705" y="1328870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>
            <a:off x="5992705" y="1352998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>
            <a:off x="5992705" y="1377126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5993815" y="1401254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/>
          <p:nvPr/>
        </p:nvCxnSpPr>
        <p:spPr>
          <a:xfrm>
            <a:off x="5989856" y="1425382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/>
          <p:nvPr/>
        </p:nvCxnSpPr>
        <p:spPr>
          <a:xfrm>
            <a:off x="5993815" y="1449510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/>
          <p:nvPr/>
        </p:nvCxnSpPr>
        <p:spPr>
          <a:xfrm>
            <a:off x="5992705" y="1473638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/>
          <p:nvPr/>
        </p:nvCxnSpPr>
        <p:spPr>
          <a:xfrm>
            <a:off x="5989856" y="1594275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/>
          <p:nvPr/>
        </p:nvCxnSpPr>
        <p:spPr>
          <a:xfrm>
            <a:off x="5989855" y="1497766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/>
          <p:nvPr/>
        </p:nvCxnSpPr>
        <p:spPr>
          <a:xfrm>
            <a:off x="5987781" y="1521894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/>
          <p:nvPr/>
        </p:nvCxnSpPr>
        <p:spPr>
          <a:xfrm>
            <a:off x="5989856" y="1546022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/>
          <p:nvPr/>
        </p:nvCxnSpPr>
        <p:spPr>
          <a:xfrm>
            <a:off x="5987781" y="1570150"/>
            <a:ext cx="97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>
            <a:off x="6087749" y="1423851"/>
            <a:ext cx="4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>
            <a:off x="6092090" y="1594275"/>
            <a:ext cx="81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/>
          <p:nvPr/>
        </p:nvCxnSpPr>
        <p:spPr>
          <a:xfrm>
            <a:off x="6092090" y="1568688"/>
            <a:ext cx="81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/>
          <p:nvPr/>
        </p:nvCxnSpPr>
        <p:spPr>
          <a:xfrm>
            <a:off x="6096124" y="1546022"/>
            <a:ext cx="81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/>
          <p:nvPr/>
        </p:nvCxnSpPr>
        <p:spPr>
          <a:xfrm>
            <a:off x="6092090" y="1524399"/>
            <a:ext cx="81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>
            <a:off x="6096124" y="1500787"/>
            <a:ext cx="81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>
            <a:off x="6089494" y="1473638"/>
            <a:ext cx="81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6093923" y="1451553"/>
            <a:ext cx="81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テキスト ボックス 243"/>
          <p:cNvSpPr txBox="1"/>
          <p:nvPr/>
        </p:nvSpPr>
        <p:spPr>
          <a:xfrm>
            <a:off x="3602678" y="1322495"/>
            <a:ext cx="60785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体育館</a:t>
            </a:r>
            <a:endParaRPr kumimoji="1" lang="ja-JP" altLang="en-US" sz="1100" dirty="0"/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3978862" y="3464982"/>
            <a:ext cx="459176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 smtClean="0"/>
              <a:t>ポーチ</a:t>
            </a:r>
            <a:endParaRPr kumimoji="1" lang="ja-JP" altLang="en-US" sz="700" dirty="0"/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3943988" y="2329521"/>
            <a:ext cx="538930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お話広場</a:t>
            </a:r>
            <a:endParaRPr kumimoji="1" lang="ja-JP" altLang="en-US" sz="700" dirty="0"/>
          </a:p>
        </p:txBody>
      </p:sp>
      <p:sp>
        <p:nvSpPr>
          <p:cNvPr id="247" name="テキスト ボックス 246"/>
          <p:cNvSpPr txBox="1"/>
          <p:nvPr/>
        </p:nvSpPr>
        <p:spPr>
          <a:xfrm>
            <a:off x="4986974" y="2498642"/>
            <a:ext cx="77457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dirty="0" smtClean="0"/>
              <a:t>多目的ホール</a:t>
            </a:r>
            <a:endParaRPr kumimoji="1" lang="en-US" altLang="ja-JP" sz="700" dirty="0" smtClean="0"/>
          </a:p>
          <a:p>
            <a:pPr algn="ctr"/>
            <a:r>
              <a:rPr lang="ja-JP" altLang="en-US" sz="700" dirty="0"/>
              <a:t>すぎの</a:t>
            </a:r>
            <a:r>
              <a:rPr lang="ja-JP" altLang="en-US" sz="700" dirty="0" err="1" smtClean="0"/>
              <a:t>こ</a:t>
            </a:r>
            <a:r>
              <a:rPr lang="ja-JP" altLang="en-US" sz="700" dirty="0" smtClean="0"/>
              <a:t>ホール</a:t>
            </a:r>
            <a:endParaRPr kumimoji="1" lang="ja-JP" altLang="en-US" sz="700" dirty="0"/>
          </a:p>
        </p:txBody>
      </p:sp>
      <p:sp>
        <p:nvSpPr>
          <p:cNvPr id="248" name="テキスト ボックス 247"/>
          <p:cNvSpPr txBox="1"/>
          <p:nvPr/>
        </p:nvSpPr>
        <p:spPr>
          <a:xfrm>
            <a:off x="5109907" y="3053789"/>
            <a:ext cx="364203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dirty="0" smtClean="0"/>
              <a:t>教室</a:t>
            </a:r>
            <a:endParaRPr kumimoji="1" lang="ja-JP" altLang="en-US" sz="700" dirty="0"/>
          </a:p>
        </p:txBody>
      </p:sp>
      <p:sp>
        <p:nvSpPr>
          <p:cNvPr id="249" name="テキスト ボックス 248"/>
          <p:cNvSpPr txBox="1"/>
          <p:nvPr/>
        </p:nvSpPr>
        <p:spPr>
          <a:xfrm>
            <a:off x="5699678" y="3064176"/>
            <a:ext cx="364203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dirty="0" smtClean="0"/>
              <a:t>教室</a:t>
            </a:r>
            <a:endParaRPr kumimoji="1" lang="ja-JP" altLang="en-US" sz="700" dirty="0"/>
          </a:p>
        </p:txBody>
      </p:sp>
      <p:sp>
        <p:nvSpPr>
          <p:cNvPr id="250" name="テキスト ボックス 249"/>
          <p:cNvSpPr txBox="1"/>
          <p:nvPr/>
        </p:nvSpPr>
        <p:spPr>
          <a:xfrm>
            <a:off x="6251485" y="3407549"/>
            <a:ext cx="679994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dirty="0" smtClean="0"/>
              <a:t>ランチルーム</a:t>
            </a:r>
            <a:endParaRPr kumimoji="1" lang="ja-JP" altLang="en-US" sz="700" dirty="0"/>
          </a:p>
        </p:txBody>
      </p:sp>
      <p:sp>
        <p:nvSpPr>
          <p:cNvPr id="251" name="テキスト ボックス 250"/>
          <p:cNvSpPr txBox="1"/>
          <p:nvPr/>
        </p:nvSpPr>
        <p:spPr>
          <a:xfrm>
            <a:off x="4613887" y="3003271"/>
            <a:ext cx="453971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dirty="0"/>
              <a:t>保健室</a:t>
            </a:r>
            <a:endParaRPr kumimoji="1" lang="ja-JP" altLang="en-US" sz="700" dirty="0"/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4381247" y="2965688"/>
            <a:ext cx="36901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" dirty="0" smtClean="0"/>
              <a:t>コート</a:t>
            </a:r>
            <a:endParaRPr kumimoji="1" lang="en-US" altLang="ja-JP" sz="600" dirty="0" smtClean="0"/>
          </a:p>
          <a:p>
            <a:pPr algn="ctr"/>
            <a:r>
              <a:rPr kumimoji="1" lang="ja-JP" altLang="en-US" sz="600" dirty="0" smtClean="0"/>
              <a:t>置場</a:t>
            </a:r>
            <a:endParaRPr kumimoji="1" lang="ja-JP" altLang="en-US" sz="600" dirty="0"/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3789130" y="2295648"/>
            <a:ext cx="203582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600" dirty="0" smtClean="0"/>
              <a:t>ｽﾀｼﾞｵ</a:t>
            </a:r>
            <a:endParaRPr kumimoji="1" lang="ja-JP" altLang="en-US" sz="600" dirty="0"/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3565004" y="2297815"/>
            <a:ext cx="230832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600" dirty="0" smtClean="0"/>
              <a:t>放送室</a:t>
            </a:r>
            <a:endParaRPr kumimoji="1" lang="ja-JP" altLang="en-US" sz="600" dirty="0"/>
          </a:p>
        </p:txBody>
      </p:sp>
      <p:pic>
        <p:nvPicPr>
          <p:cNvPr id="255" name="Picture 2" descr="「トイレマーク」の画像検索結果"/>
          <p:cNvPicPr>
            <a:picLocks noChangeAspect="1" noChangeArrowheads="1"/>
          </p:cNvPicPr>
          <p:nvPr/>
        </p:nvPicPr>
        <p:blipFill rotWithShape="1"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0" t="7177" r="20771" b="6627"/>
          <a:stretch/>
        </p:blipFill>
        <p:spPr bwMode="auto">
          <a:xfrm>
            <a:off x="4673257" y="2393145"/>
            <a:ext cx="119365" cy="17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" name="Picture 4" descr="「トイレマーク」の画像検索結果"/>
          <p:cNvPicPr>
            <a:picLocks noChangeAspect="1" noChangeArrowheads="1"/>
          </p:cNvPicPr>
          <p:nvPr/>
        </p:nvPicPr>
        <p:blipFill rotWithShape="1"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49" t="8017" r="20720" b="4937"/>
          <a:stretch/>
        </p:blipFill>
        <p:spPr bwMode="auto">
          <a:xfrm>
            <a:off x="4485706" y="2394757"/>
            <a:ext cx="120610" cy="18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7" name="直線コネクタ 256"/>
          <p:cNvCxnSpPr/>
          <p:nvPr/>
        </p:nvCxnSpPr>
        <p:spPr>
          <a:xfrm>
            <a:off x="2554921" y="3164982"/>
            <a:ext cx="141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/>
          <p:cNvCxnSpPr/>
          <p:nvPr/>
        </p:nvCxnSpPr>
        <p:spPr>
          <a:xfrm flipV="1">
            <a:off x="2695945" y="3093545"/>
            <a:ext cx="0" cy="71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9" name="Picture 4" descr="「トイレマーク」の画像検索結果"/>
          <p:cNvPicPr>
            <a:picLocks noChangeAspect="1" noChangeArrowheads="1"/>
          </p:cNvPicPr>
          <p:nvPr/>
        </p:nvPicPr>
        <p:blipFill rotWithShape="1"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49" t="8017" r="20720" b="4937"/>
          <a:stretch/>
        </p:blipFill>
        <p:spPr bwMode="auto">
          <a:xfrm>
            <a:off x="3621801" y="2479864"/>
            <a:ext cx="116938" cy="17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" name="Picture 2" descr="「トイレマーク」の画像検索結果"/>
          <p:cNvPicPr>
            <a:picLocks noChangeAspect="1" noChangeArrowheads="1"/>
          </p:cNvPicPr>
          <p:nvPr/>
        </p:nvPicPr>
        <p:blipFill rotWithShape="1">
          <a:blip r:embed="rId6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0" t="7177" r="20771" b="6627"/>
          <a:stretch/>
        </p:blipFill>
        <p:spPr bwMode="auto">
          <a:xfrm>
            <a:off x="3826946" y="2474500"/>
            <a:ext cx="121263" cy="17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" name="テキスト ボックス 260"/>
          <p:cNvSpPr txBox="1"/>
          <p:nvPr/>
        </p:nvSpPr>
        <p:spPr>
          <a:xfrm>
            <a:off x="6283118" y="2292819"/>
            <a:ext cx="543740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dirty="0" smtClean="0"/>
              <a:t>児童会室</a:t>
            </a:r>
            <a:endParaRPr kumimoji="1" lang="ja-JP" altLang="en-US" sz="700" dirty="0"/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6258903" y="1518112"/>
            <a:ext cx="453971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dirty="0" smtClean="0"/>
              <a:t>機械室</a:t>
            </a:r>
            <a:endParaRPr kumimoji="1" lang="ja-JP" altLang="en-US" sz="700" dirty="0"/>
          </a:p>
        </p:txBody>
      </p:sp>
      <p:sp>
        <p:nvSpPr>
          <p:cNvPr id="263" name="テキスト ボックス 262"/>
          <p:cNvSpPr txBox="1"/>
          <p:nvPr/>
        </p:nvSpPr>
        <p:spPr>
          <a:xfrm>
            <a:off x="6391130" y="1196730"/>
            <a:ext cx="357691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700" dirty="0" smtClean="0"/>
              <a:t>電気室</a:t>
            </a:r>
            <a:endParaRPr kumimoji="1" lang="ja-JP" altLang="en-US" sz="700" dirty="0"/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4994031" y="1321623"/>
            <a:ext cx="280526" cy="9233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600" dirty="0" smtClean="0"/>
              <a:t>ステージ</a:t>
            </a:r>
            <a:endParaRPr kumimoji="1" lang="ja-JP" altLang="en-US" sz="600" dirty="0"/>
          </a:p>
        </p:txBody>
      </p:sp>
      <p:sp>
        <p:nvSpPr>
          <p:cNvPr id="265" name="テキスト ボックス 264"/>
          <p:cNvSpPr txBox="1"/>
          <p:nvPr/>
        </p:nvSpPr>
        <p:spPr>
          <a:xfrm flipH="1">
            <a:off x="2672946" y="1707064"/>
            <a:ext cx="187827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 dirty="0" smtClean="0"/>
              <a:t>玄関</a:t>
            </a:r>
            <a:endParaRPr kumimoji="1" lang="ja-JP" altLang="en-US" sz="600" dirty="0"/>
          </a:p>
        </p:txBody>
      </p:sp>
      <p:pic>
        <p:nvPicPr>
          <p:cNvPr id="266" name="Picture 4" descr="「トイレマーク」の画像検索結果"/>
          <p:cNvPicPr>
            <a:picLocks noChangeAspect="1" noChangeArrowheads="1"/>
          </p:cNvPicPr>
          <p:nvPr/>
        </p:nvPicPr>
        <p:blipFill rotWithShape="1">
          <a:blip r:embed="rId7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49" t="8017" r="20720" b="4937"/>
          <a:stretch/>
        </p:blipFill>
        <p:spPr bwMode="auto">
          <a:xfrm>
            <a:off x="2672946" y="1497766"/>
            <a:ext cx="78094" cy="1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2" descr="「トイレマーク」の画像検索結果"/>
          <p:cNvPicPr>
            <a:picLocks noChangeAspect="1" noChangeArrowheads="1"/>
          </p:cNvPicPr>
          <p:nvPr/>
        </p:nvPicPr>
        <p:blipFill rotWithShape="1">
          <a:blip r:embed="rId8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0" t="7177" r="20771" b="6627"/>
          <a:stretch/>
        </p:blipFill>
        <p:spPr bwMode="auto">
          <a:xfrm>
            <a:off x="2665738" y="1349280"/>
            <a:ext cx="80217" cy="11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" name="テキスト ボックス 267"/>
          <p:cNvSpPr txBox="1"/>
          <p:nvPr/>
        </p:nvSpPr>
        <p:spPr>
          <a:xfrm flipH="1">
            <a:off x="4062346" y="3208551"/>
            <a:ext cx="324036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 dirty="0" smtClean="0"/>
              <a:t>昇降口</a:t>
            </a:r>
            <a:endParaRPr kumimoji="1" lang="ja-JP" altLang="en-US" sz="600" dirty="0"/>
          </a:p>
        </p:txBody>
      </p:sp>
      <p:sp>
        <p:nvSpPr>
          <p:cNvPr id="269" name="テキスト ボックス 268"/>
          <p:cNvSpPr txBox="1"/>
          <p:nvPr/>
        </p:nvSpPr>
        <p:spPr>
          <a:xfrm flipH="1">
            <a:off x="2502698" y="2732539"/>
            <a:ext cx="187827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 dirty="0" smtClean="0"/>
              <a:t>玄関</a:t>
            </a:r>
            <a:endParaRPr kumimoji="1" lang="ja-JP" altLang="en-US" sz="600" dirty="0"/>
          </a:p>
        </p:txBody>
      </p:sp>
      <p:sp>
        <p:nvSpPr>
          <p:cNvPr id="270" name="テキスト ボックス 269"/>
          <p:cNvSpPr txBox="1"/>
          <p:nvPr/>
        </p:nvSpPr>
        <p:spPr>
          <a:xfrm flipH="1">
            <a:off x="4060740" y="3329824"/>
            <a:ext cx="325641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 dirty="0" smtClean="0"/>
              <a:t>風除室</a:t>
            </a:r>
            <a:endParaRPr kumimoji="1" lang="ja-JP" altLang="en-US" sz="600" dirty="0"/>
          </a:p>
        </p:txBody>
      </p:sp>
      <p:cxnSp>
        <p:nvCxnSpPr>
          <p:cNvPr id="271" name="直線コネクタ 270"/>
          <p:cNvCxnSpPr/>
          <p:nvPr/>
        </p:nvCxnSpPr>
        <p:spPr>
          <a:xfrm flipV="1">
            <a:off x="3709878" y="3164982"/>
            <a:ext cx="282834" cy="2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2" name="テキスト ボックス 271"/>
          <p:cNvSpPr txBox="1"/>
          <p:nvPr/>
        </p:nvSpPr>
        <p:spPr>
          <a:xfrm>
            <a:off x="3113429" y="3067974"/>
            <a:ext cx="492443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/>
              <a:t>校長室</a:t>
            </a:r>
            <a:endParaRPr kumimoji="1" lang="ja-JP" altLang="en-US" sz="800" dirty="0"/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2443005" y="2300015"/>
            <a:ext cx="24752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 dirty="0" smtClean="0"/>
              <a:t>ﾐｰﾃｨﾝｸﾞﾙｰﾑ</a:t>
            </a:r>
            <a:endParaRPr kumimoji="1" lang="ja-JP" altLang="en-US" sz="700" dirty="0"/>
          </a:p>
        </p:txBody>
      </p:sp>
      <p:sp>
        <p:nvSpPr>
          <p:cNvPr id="274" name="テキスト ボックス 273"/>
          <p:cNvSpPr txBox="1"/>
          <p:nvPr/>
        </p:nvSpPr>
        <p:spPr>
          <a:xfrm>
            <a:off x="2373534" y="3004610"/>
            <a:ext cx="271052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 dirty="0" smtClean="0"/>
              <a:t>印刷室</a:t>
            </a:r>
            <a:endParaRPr kumimoji="1" lang="ja-JP" altLang="en-US" sz="600" dirty="0"/>
          </a:p>
        </p:txBody>
      </p:sp>
      <p:sp>
        <p:nvSpPr>
          <p:cNvPr id="275" name="テキスト ボックス 274"/>
          <p:cNvSpPr txBox="1"/>
          <p:nvPr/>
        </p:nvSpPr>
        <p:spPr>
          <a:xfrm flipH="1">
            <a:off x="2834559" y="2920259"/>
            <a:ext cx="187827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 dirty="0" smtClean="0"/>
              <a:t>購買</a:t>
            </a:r>
            <a:endParaRPr kumimoji="1" lang="ja-JP" altLang="en-US" sz="600" dirty="0"/>
          </a:p>
        </p:txBody>
      </p:sp>
      <p:sp>
        <p:nvSpPr>
          <p:cNvPr id="276" name="テキスト ボックス 275"/>
          <p:cNvSpPr txBox="1"/>
          <p:nvPr/>
        </p:nvSpPr>
        <p:spPr>
          <a:xfrm>
            <a:off x="3205422" y="2338244"/>
            <a:ext cx="166146" cy="615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00" dirty="0" smtClean="0"/>
              <a:t>更衣室</a:t>
            </a:r>
            <a:endParaRPr kumimoji="1" lang="ja-JP" altLang="en-US" sz="400" dirty="0"/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3205594" y="2541241"/>
            <a:ext cx="166146" cy="615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00" dirty="0" smtClean="0"/>
              <a:t>更衣室</a:t>
            </a:r>
            <a:endParaRPr kumimoji="1" lang="ja-JP" altLang="en-US" sz="400" dirty="0"/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2729730" y="2348280"/>
            <a:ext cx="166146" cy="615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00" dirty="0" smtClean="0"/>
              <a:t>更衣室</a:t>
            </a:r>
            <a:endParaRPr kumimoji="1" lang="ja-JP" altLang="en-US" sz="400" dirty="0"/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2729902" y="2551277"/>
            <a:ext cx="166146" cy="615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00" dirty="0" smtClean="0"/>
              <a:t>更衣室</a:t>
            </a:r>
            <a:endParaRPr kumimoji="1" lang="ja-JP" altLang="en-US" sz="400" dirty="0"/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3704703" y="2996672"/>
            <a:ext cx="281595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 dirty="0" smtClean="0"/>
              <a:t>湯沸室</a:t>
            </a:r>
            <a:endParaRPr kumimoji="1" lang="ja-JP" altLang="en-US" sz="600" dirty="0"/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3717799" y="3246529"/>
            <a:ext cx="274913" cy="92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600" dirty="0" smtClean="0"/>
              <a:t>校務</a:t>
            </a:r>
            <a:endParaRPr kumimoji="1" lang="ja-JP" altLang="en-US" sz="600" dirty="0"/>
          </a:p>
        </p:txBody>
      </p:sp>
      <p:sp>
        <p:nvSpPr>
          <p:cNvPr id="282" name="テキスト ボックス 281"/>
          <p:cNvSpPr txBox="1"/>
          <p:nvPr/>
        </p:nvSpPr>
        <p:spPr>
          <a:xfrm>
            <a:off x="2628636" y="1100686"/>
            <a:ext cx="166146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00" dirty="0" smtClean="0"/>
              <a:t>更衣</a:t>
            </a:r>
            <a:endParaRPr kumimoji="1" lang="en-US" altLang="ja-JP" sz="400" dirty="0" smtClean="0"/>
          </a:p>
          <a:p>
            <a:pPr algn="ctr"/>
            <a:r>
              <a:rPr kumimoji="1" lang="ja-JP" altLang="en-US" sz="400" dirty="0" smtClean="0"/>
              <a:t>室</a:t>
            </a:r>
            <a:endParaRPr kumimoji="1" lang="ja-JP" altLang="en-US" sz="400" dirty="0"/>
          </a:p>
        </p:txBody>
      </p:sp>
      <p:sp>
        <p:nvSpPr>
          <p:cNvPr id="283" name="テキスト ボックス 282"/>
          <p:cNvSpPr txBox="1"/>
          <p:nvPr/>
        </p:nvSpPr>
        <p:spPr>
          <a:xfrm>
            <a:off x="2632172" y="1216663"/>
            <a:ext cx="166146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00" dirty="0" smtClean="0"/>
              <a:t>更衣</a:t>
            </a:r>
            <a:endParaRPr kumimoji="1" lang="en-US" altLang="ja-JP" sz="400" dirty="0" smtClean="0"/>
          </a:p>
          <a:p>
            <a:pPr algn="ctr"/>
            <a:r>
              <a:rPr kumimoji="1" lang="ja-JP" altLang="en-US" sz="400" dirty="0" smtClean="0"/>
              <a:t>室</a:t>
            </a:r>
            <a:endParaRPr kumimoji="1" lang="ja-JP" altLang="en-US" sz="400" dirty="0"/>
          </a:p>
        </p:txBody>
      </p:sp>
      <p:sp>
        <p:nvSpPr>
          <p:cNvPr id="284" name="テキスト ボックス 283"/>
          <p:cNvSpPr txBox="1"/>
          <p:nvPr/>
        </p:nvSpPr>
        <p:spPr>
          <a:xfrm>
            <a:off x="2641918" y="936276"/>
            <a:ext cx="240118" cy="769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500" dirty="0" smtClean="0"/>
              <a:t>器具室</a:t>
            </a:r>
            <a:endParaRPr kumimoji="1" lang="ja-JP" altLang="en-US" sz="500" dirty="0"/>
          </a:p>
        </p:txBody>
      </p:sp>
      <p:cxnSp>
        <p:nvCxnSpPr>
          <p:cNvPr id="285" name="直線コネクタ 284"/>
          <p:cNvCxnSpPr/>
          <p:nvPr/>
        </p:nvCxnSpPr>
        <p:spPr>
          <a:xfrm flipV="1">
            <a:off x="4964959" y="1570813"/>
            <a:ext cx="127694" cy="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/>
          <p:nvPr/>
        </p:nvCxnSpPr>
        <p:spPr>
          <a:xfrm flipV="1">
            <a:off x="4964959" y="1705626"/>
            <a:ext cx="127694" cy="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7" name="直線コネクタ 286"/>
          <p:cNvCxnSpPr/>
          <p:nvPr/>
        </p:nvCxnSpPr>
        <p:spPr>
          <a:xfrm flipV="1">
            <a:off x="5092653" y="1571478"/>
            <a:ext cx="0" cy="135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9" name="テキスト ボックス 288"/>
          <p:cNvSpPr txBox="1"/>
          <p:nvPr/>
        </p:nvSpPr>
        <p:spPr>
          <a:xfrm>
            <a:off x="142290" y="588789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１Ｆ</a:t>
            </a:r>
            <a:endParaRPr kumimoji="1" lang="ja-JP" altLang="en-US" sz="2800" dirty="0"/>
          </a:p>
        </p:txBody>
      </p:sp>
      <p:pic>
        <p:nvPicPr>
          <p:cNvPr id="4098" name="Picture 2" descr="M:\★雪沢小学校計画\H3005東側工事\東側校舎写真_工事後H300619\IMG_119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053" y="3883401"/>
            <a:ext cx="1663812" cy="11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:\★雪沢小学校計画\H3005東側工事\東側校舎写真_工事後H300619\IMG_1207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304" y="2343981"/>
            <a:ext cx="1698638" cy="11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Q:\雪沢小学校写真\P6200296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913" y="3937357"/>
            <a:ext cx="1761923" cy="117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441004" y="100121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屋内飛行場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7" name="テキスト ボックス 296"/>
          <p:cNvSpPr txBox="1"/>
          <p:nvPr/>
        </p:nvSpPr>
        <p:spPr>
          <a:xfrm>
            <a:off x="5220072" y="288854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製造場所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8" name="テキスト ボックス 297"/>
          <p:cNvSpPr txBox="1"/>
          <p:nvPr/>
        </p:nvSpPr>
        <p:spPr>
          <a:xfrm>
            <a:off x="3061573" y="288616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事務所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9" name="テキスト ボックス 298"/>
          <p:cNvSpPr txBox="1"/>
          <p:nvPr/>
        </p:nvSpPr>
        <p:spPr>
          <a:xfrm>
            <a:off x="2264801" y="313055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開発室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0" name="テキスト ボックス 299"/>
          <p:cNvSpPr txBox="1"/>
          <p:nvPr/>
        </p:nvSpPr>
        <p:spPr>
          <a:xfrm>
            <a:off x="6269825" y="291996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倉庫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1" name="テキスト ボックス 300"/>
          <p:cNvSpPr txBox="1"/>
          <p:nvPr/>
        </p:nvSpPr>
        <p:spPr>
          <a:xfrm>
            <a:off x="5109907" y="230505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倉庫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Q:\雪沢小学校写真\IMG_5099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50" y="1209915"/>
            <a:ext cx="1829518" cy="13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Q:\雪沢小学校写真\IMG_5090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95" y="3012476"/>
            <a:ext cx="1732864" cy="12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Q:\雪沢小学校写真\IMG_5112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126" y="3719511"/>
            <a:ext cx="1745266" cy="13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/>
              <a:t>施設の利用状況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073735" y="699542"/>
            <a:ext cx="4898232" cy="2649537"/>
          </a:xfrm>
          <a:custGeom>
            <a:avLst/>
            <a:gdLst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9050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7875 h 2895600"/>
              <a:gd name="connsiteX36" fmla="*/ 357188 w 4905375"/>
              <a:gd name="connsiteY36" fmla="*/ 1838325 h 2895600"/>
              <a:gd name="connsiteX37" fmla="*/ 285750 w 4905375"/>
              <a:gd name="connsiteY37" fmla="*/ 1843088 h 2895600"/>
              <a:gd name="connsiteX38" fmla="*/ 276225 w 4905375"/>
              <a:gd name="connsiteY38" fmla="*/ 1423988 h 2895600"/>
              <a:gd name="connsiteX39" fmla="*/ 1223963 w 4905375"/>
              <a:gd name="connsiteY39" fmla="*/ 1414463 h 2895600"/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9050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7875 h 2895600"/>
              <a:gd name="connsiteX36" fmla="*/ 357188 w 4905375"/>
              <a:gd name="connsiteY36" fmla="*/ 1838325 h 2895600"/>
              <a:gd name="connsiteX37" fmla="*/ 285750 w 4905375"/>
              <a:gd name="connsiteY37" fmla="*/ 1843088 h 2895600"/>
              <a:gd name="connsiteX38" fmla="*/ 276225 w 4905375"/>
              <a:gd name="connsiteY38" fmla="*/ 1409700 h 2895600"/>
              <a:gd name="connsiteX39" fmla="*/ 1223963 w 4905375"/>
              <a:gd name="connsiteY39" fmla="*/ 1414463 h 2895600"/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9050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0731 h 2895600"/>
              <a:gd name="connsiteX36" fmla="*/ 357188 w 4905375"/>
              <a:gd name="connsiteY36" fmla="*/ 1838325 h 2895600"/>
              <a:gd name="connsiteX37" fmla="*/ 285750 w 4905375"/>
              <a:gd name="connsiteY37" fmla="*/ 1843088 h 2895600"/>
              <a:gd name="connsiteX38" fmla="*/ 276225 w 4905375"/>
              <a:gd name="connsiteY38" fmla="*/ 1409700 h 2895600"/>
              <a:gd name="connsiteX39" fmla="*/ 1223963 w 4905375"/>
              <a:gd name="connsiteY39" fmla="*/ 1414463 h 2895600"/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9050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0731 h 2895600"/>
              <a:gd name="connsiteX36" fmla="*/ 359569 w 4905375"/>
              <a:gd name="connsiteY36" fmla="*/ 1850231 h 2895600"/>
              <a:gd name="connsiteX37" fmla="*/ 285750 w 4905375"/>
              <a:gd name="connsiteY37" fmla="*/ 1843088 h 2895600"/>
              <a:gd name="connsiteX38" fmla="*/ 276225 w 4905375"/>
              <a:gd name="connsiteY38" fmla="*/ 1409700 h 2895600"/>
              <a:gd name="connsiteX39" fmla="*/ 1223963 w 4905375"/>
              <a:gd name="connsiteY39" fmla="*/ 1414463 h 2895600"/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9050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0731 h 2895600"/>
              <a:gd name="connsiteX36" fmla="*/ 359569 w 4905375"/>
              <a:gd name="connsiteY36" fmla="*/ 1843087 h 2895600"/>
              <a:gd name="connsiteX37" fmla="*/ 285750 w 4905375"/>
              <a:gd name="connsiteY37" fmla="*/ 1843088 h 2895600"/>
              <a:gd name="connsiteX38" fmla="*/ 276225 w 4905375"/>
              <a:gd name="connsiteY38" fmla="*/ 1409700 h 2895600"/>
              <a:gd name="connsiteX39" fmla="*/ 1223963 w 4905375"/>
              <a:gd name="connsiteY39" fmla="*/ 1414463 h 2895600"/>
              <a:gd name="connsiteX0" fmla="*/ 1223963 w 4905375"/>
              <a:gd name="connsiteY0" fmla="*/ 1414463 h 2895600"/>
              <a:gd name="connsiteX1" fmla="*/ 1219200 w 4905375"/>
              <a:gd name="connsiteY1" fmla="*/ 1047750 h 2895600"/>
              <a:gd name="connsiteX2" fmla="*/ 509588 w 4905375"/>
              <a:gd name="connsiteY2" fmla="*/ 1047750 h 2895600"/>
              <a:gd name="connsiteX3" fmla="*/ 495300 w 4905375"/>
              <a:gd name="connsiteY3" fmla="*/ 0 h 2895600"/>
              <a:gd name="connsiteX4" fmla="*/ 3195638 w 4905375"/>
              <a:gd name="connsiteY4" fmla="*/ 0 h 2895600"/>
              <a:gd name="connsiteX5" fmla="*/ 3195638 w 4905375"/>
              <a:gd name="connsiteY5" fmla="*/ 1047750 h 2895600"/>
              <a:gd name="connsiteX6" fmla="*/ 1433513 w 4905375"/>
              <a:gd name="connsiteY6" fmla="*/ 1047750 h 2895600"/>
              <a:gd name="connsiteX7" fmla="*/ 1433513 w 4905375"/>
              <a:gd name="connsiteY7" fmla="*/ 1409700 h 2895600"/>
              <a:gd name="connsiteX8" fmla="*/ 2314575 w 4905375"/>
              <a:gd name="connsiteY8" fmla="*/ 1414463 h 2895600"/>
              <a:gd name="connsiteX9" fmla="*/ 2314575 w 4905375"/>
              <a:gd name="connsiteY9" fmla="*/ 1481138 h 2895600"/>
              <a:gd name="connsiteX10" fmla="*/ 3762375 w 4905375"/>
              <a:gd name="connsiteY10" fmla="*/ 1476375 h 2895600"/>
              <a:gd name="connsiteX11" fmla="*/ 3767138 w 4905375"/>
              <a:gd name="connsiteY11" fmla="*/ 1404938 h 2895600"/>
              <a:gd name="connsiteX12" fmla="*/ 4048125 w 4905375"/>
              <a:gd name="connsiteY12" fmla="*/ 1409700 h 2895600"/>
              <a:gd name="connsiteX13" fmla="*/ 4076700 w 4905375"/>
              <a:gd name="connsiteY13" fmla="*/ 242888 h 2895600"/>
              <a:gd name="connsiteX14" fmla="*/ 4657725 w 4905375"/>
              <a:gd name="connsiteY14" fmla="*/ 242888 h 2895600"/>
              <a:gd name="connsiteX15" fmla="*/ 4633913 w 4905375"/>
              <a:gd name="connsiteY15" fmla="*/ 1114425 h 2895600"/>
              <a:gd name="connsiteX16" fmla="*/ 4286250 w 4905375"/>
              <a:gd name="connsiteY16" fmla="*/ 1123950 h 2895600"/>
              <a:gd name="connsiteX17" fmla="*/ 4281488 w 4905375"/>
              <a:gd name="connsiteY17" fmla="*/ 1400175 h 2895600"/>
              <a:gd name="connsiteX18" fmla="*/ 4633913 w 4905375"/>
              <a:gd name="connsiteY18" fmla="*/ 1400175 h 2895600"/>
              <a:gd name="connsiteX19" fmla="*/ 4624388 w 4905375"/>
              <a:gd name="connsiteY19" fmla="*/ 1685925 h 2895600"/>
              <a:gd name="connsiteX20" fmla="*/ 4410075 w 4905375"/>
              <a:gd name="connsiteY20" fmla="*/ 1690688 h 2895600"/>
              <a:gd name="connsiteX21" fmla="*/ 4414838 w 4905375"/>
              <a:gd name="connsiteY21" fmla="*/ 1843088 h 2895600"/>
              <a:gd name="connsiteX22" fmla="*/ 4624388 w 4905375"/>
              <a:gd name="connsiteY22" fmla="*/ 1843088 h 2895600"/>
              <a:gd name="connsiteX23" fmla="*/ 4619625 w 4905375"/>
              <a:gd name="connsiteY23" fmla="*/ 2047875 h 2895600"/>
              <a:gd name="connsiteX24" fmla="*/ 4905375 w 4905375"/>
              <a:gd name="connsiteY24" fmla="*/ 2328863 h 2895600"/>
              <a:gd name="connsiteX25" fmla="*/ 4891088 w 4905375"/>
              <a:gd name="connsiteY25" fmla="*/ 2609850 h 2895600"/>
              <a:gd name="connsiteX26" fmla="*/ 4600575 w 4905375"/>
              <a:gd name="connsiteY26" fmla="*/ 2886075 h 2895600"/>
              <a:gd name="connsiteX27" fmla="*/ 4314825 w 4905375"/>
              <a:gd name="connsiteY27" fmla="*/ 2890838 h 2895600"/>
              <a:gd name="connsiteX28" fmla="*/ 4033838 w 4905375"/>
              <a:gd name="connsiteY28" fmla="*/ 2609850 h 2895600"/>
              <a:gd name="connsiteX29" fmla="*/ 862013 w 4905375"/>
              <a:gd name="connsiteY29" fmla="*/ 2609850 h 2895600"/>
              <a:gd name="connsiteX30" fmla="*/ 581025 w 4905375"/>
              <a:gd name="connsiteY30" fmla="*/ 2895600 h 2895600"/>
              <a:gd name="connsiteX31" fmla="*/ 290513 w 4905375"/>
              <a:gd name="connsiteY31" fmla="*/ 2895600 h 2895600"/>
              <a:gd name="connsiteX32" fmla="*/ 11906 w 4905375"/>
              <a:gd name="connsiteY32" fmla="*/ 2619375 h 2895600"/>
              <a:gd name="connsiteX33" fmla="*/ 0 w 4905375"/>
              <a:gd name="connsiteY33" fmla="*/ 2338388 h 2895600"/>
              <a:gd name="connsiteX34" fmla="*/ 285750 w 4905375"/>
              <a:gd name="connsiteY34" fmla="*/ 2043113 h 2895600"/>
              <a:gd name="connsiteX35" fmla="*/ 361950 w 4905375"/>
              <a:gd name="connsiteY35" fmla="*/ 2040731 h 2895600"/>
              <a:gd name="connsiteX36" fmla="*/ 359569 w 4905375"/>
              <a:gd name="connsiteY36" fmla="*/ 1843087 h 2895600"/>
              <a:gd name="connsiteX37" fmla="*/ 285750 w 4905375"/>
              <a:gd name="connsiteY37" fmla="*/ 1843088 h 2895600"/>
              <a:gd name="connsiteX38" fmla="*/ 276225 w 4905375"/>
              <a:gd name="connsiteY38" fmla="*/ 1409700 h 2895600"/>
              <a:gd name="connsiteX39" fmla="*/ 1223963 w 4905375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0982 w 4898232"/>
              <a:gd name="connsiteY12" fmla="*/ 1409700 h 2895600"/>
              <a:gd name="connsiteX13" fmla="*/ 4069557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0 w 4898232"/>
              <a:gd name="connsiteY18" fmla="*/ 1400175 h 2895600"/>
              <a:gd name="connsiteX19" fmla="*/ 4617245 w 4898232"/>
              <a:gd name="connsiteY19" fmla="*/ 1685925 h 2895600"/>
              <a:gd name="connsiteX20" fmla="*/ 4402932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54870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0 h 2895600"/>
              <a:gd name="connsiteX5" fmla="*/ 3188495 w 4898232"/>
              <a:gd name="connsiteY5" fmla="*/ 1047750 h 2895600"/>
              <a:gd name="connsiteX6" fmla="*/ 1426370 w 4898232"/>
              <a:gd name="connsiteY6" fmla="*/ 1047750 h 2895600"/>
              <a:gd name="connsiteX7" fmla="*/ 1426370 w 4898232"/>
              <a:gd name="connsiteY7" fmla="*/ 1409700 h 2895600"/>
              <a:gd name="connsiteX8" fmla="*/ 2307432 w 4898232"/>
              <a:gd name="connsiteY8" fmla="*/ 1414463 h 2895600"/>
              <a:gd name="connsiteX9" fmla="*/ 2307432 w 4898232"/>
              <a:gd name="connsiteY9" fmla="*/ 1481138 h 2895600"/>
              <a:gd name="connsiteX10" fmla="*/ 3755232 w 4898232"/>
              <a:gd name="connsiteY10" fmla="*/ 1476375 h 2895600"/>
              <a:gd name="connsiteX11" fmla="*/ 3759995 w 4898232"/>
              <a:gd name="connsiteY11" fmla="*/ 1404938 h 2895600"/>
              <a:gd name="connsiteX12" fmla="*/ 4040982 w 4898232"/>
              <a:gd name="connsiteY12" fmla="*/ 1409700 h 2895600"/>
              <a:gd name="connsiteX13" fmla="*/ 4069557 w 4898232"/>
              <a:gd name="connsiteY13" fmla="*/ 242888 h 2895600"/>
              <a:gd name="connsiteX14" fmla="*/ 4650582 w 4898232"/>
              <a:gd name="connsiteY14" fmla="*/ 242888 h 2895600"/>
              <a:gd name="connsiteX15" fmla="*/ 4626770 w 4898232"/>
              <a:gd name="connsiteY15" fmla="*/ 1114425 h 2895600"/>
              <a:gd name="connsiteX16" fmla="*/ 4279107 w 4898232"/>
              <a:gd name="connsiteY16" fmla="*/ 1123950 h 2895600"/>
              <a:gd name="connsiteX17" fmla="*/ 4274345 w 4898232"/>
              <a:gd name="connsiteY17" fmla="*/ 1400175 h 2895600"/>
              <a:gd name="connsiteX18" fmla="*/ 4626770 w 4898232"/>
              <a:gd name="connsiteY18" fmla="*/ 1400175 h 2895600"/>
              <a:gd name="connsiteX19" fmla="*/ 4617245 w 4898232"/>
              <a:gd name="connsiteY19" fmla="*/ 1685925 h 2895600"/>
              <a:gd name="connsiteX20" fmla="*/ 4402932 w 4898232"/>
              <a:gd name="connsiteY20" fmla="*/ 1690688 h 2895600"/>
              <a:gd name="connsiteX21" fmla="*/ 4407695 w 4898232"/>
              <a:gd name="connsiteY21" fmla="*/ 1843088 h 2895600"/>
              <a:gd name="connsiteX22" fmla="*/ 4617245 w 4898232"/>
              <a:gd name="connsiteY22" fmla="*/ 1843088 h 2895600"/>
              <a:gd name="connsiteX23" fmla="*/ 4612482 w 4898232"/>
              <a:gd name="connsiteY23" fmla="*/ 2047875 h 2895600"/>
              <a:gd name="connsiteX24" fmla="*/ 4898232 w 4898232"/>
              <a:gd name="connsiteY24" fmla="*/ 2328863 h 2895600"/>
              <a:gd name="connsiteX25" fmla="*/ 4883945 w 4898232"/>
              <a:gd name="connsiteY25" fmla="*/ 2609850 h 2895600"/>
              <a:gd name="connsiteX26" fmla="*/ 4593432 w 4898232"/>
              <a:gd name="connsiteY26" fmla="*/ 2886075 h 2895600"/>
              <a:gd name="connsiteX27" fmla="*/ 4307682 w 4898232"/>
              <a:gd name="connsiteY27" fmla="*/ 2890838 h 2895600"/>
              <a:gd name="connsiteX28" fmla="*/ 4026695 w 4898232"/>
              <a:gd name="connsiteY28" fmla="*/ 2609850 h 2895600"/>
              <a:gd name="connsiteX29" fmla="*/ 871538 w 4898232"/>
              <a:gd name="connsiteY29" fmla="*/ 2609850 h 2895600"/>
              <a:gd name="connsiteX30" fmla="*/ 573882 w 4898232"/>
              <a:gd name="connsiteY30" fmla="*/ 2895600 h 2895600"/>
              <a:gd name="connsiteX31" fmla="*/ 283370 w 4898232"/>
              <a:gd name="connsiteY31" fmla="*/ 2895600 h 2895600"/>
              <a:gd name="connsiteX32" fmla="*/ 4763 w 4898232"/>
              <a:gd name="connsiteY32" fmla="*/ 2619375 h 2895600"/>
              <a:gd name="connsiteX33" fmla="*/ 0 w 4898232"/>
              <a:gd name="connsiteY33" fmla="*/ 2336007 h 2895600"/>
              <a:gd name="connsiteX34" fmla="*/ 278607 w 4898232"/>
              <a:gd name="connsiteY34" fmla="*/ 2043113 h 2895600"/>
              <a:gd name="connsiteX35" fmla="*/ 354807 w 4898232"/>
              <a:gd name="connsiteY35" fmla="*/ 2040731 h 2895600"/>
              <a:gd name="connsiteX36" fmla="*/ 352426 w 4898232"/>
              <a:gd name="connsiteY36" fmla="*/ 1843087 h 2895600"/>
              <a:gd name="connsiteX37" fmla="*/ 278607 w 4898232"/>
              <a:gd name="connsiteY37" fmla="*/ 1843088 h 2895600"/>
              <a:gd name="connsiteX38" fmla="*/ 269082 w 4898232"/>
              <a:gd name="connsiteY38" fmla="*/ 1409700 h 2895600"/>
              <a:gd name="connsiteX39" fmla="*/ 1216820 w 4898232"/>
              <a:gd name="connsiteY39" fmla="*/ 1414463 h 2895600"/>
              <a:gd name="connsiteX0" fmla="*/ 1216820 w 4898232"/>
              <a:gd name="connsiteY0" fmla="*/ 1414463 h 2895600"/>
              <a:gd name="connsiteX1" fmla="*/ 1212057 w 4898232"/>
              <a:gd name="connsiteY1" fmla="*/ 1047750 h 2895600"/>
              <a:gd name="connsiteX2" fmla="*/ 502445 w 4898232"/>
              <a:gd name="connsiteY2" fmla="*/ 1047750 h 2895600"/>
              <a:gd name="connsiteX3" fmla="*/ 488157 w 4898232"/>
              <a:gd name="connsiteY3" fmla="*/ 0 h 2895600"/>
              <a:gd name="connsiteX4" fmla="*/ 3188495 w 4898232"/>
              <a:gd name="connsiteY4" fmla="*/ 1047750 h 2895600"/>
              <a:gd name="connsiteX5" fmla="*/ 1426370 w 4898232"/>
              <a:gd name="connsiteY5" fmla="*/ 1047750 h 2895600"/>
              <a:gd name="connsiteX6" fmla="*/ 1426370 w 4898232"/>
              <a:gd name="connsiteY6" fmla="*/ 1409700 h 2895600"/>
              <a:gd name="connsiteX7" fmla="*/ 2307432 w 4898232"/>
              <a:gd name="connsiteY7" fmla="*/ 1414463 h 2895600"/>
              <a:gd name="connsiteX8" fmla="*/ 2307432 w 4898232"/>
              <a:gd name="connsiteY8" fmla="*/ 1481138 h 2895600"/>
              <a:gd name="connsiteX9" fmla="*/ 3755232 w 4898232"/>
              <a:gd name="connsiteY9" fmla="*/ 1476375 h 2895600"/>
              <a:gd name="connsiteX10" fmla="*/ 3759995 w 4898232"/>
              <a:gd name="connsiteY10" fmla="*/ 1404938 h 2895600"/>
              <a:gd name="connsiteX11" fmla="*/ 4040982 w 4898232"/>
              <a:gd name="connsiteY11" fmla="*/ 1409700 h 2895600"/>
              <a:gd name="connsiteX12" fmla="*/ 4069557 w 4898232"/>
              <a:gd name="connsiteY12" fmla="*/ 242888 h 2895600"/>
              <a:gd name="connsiteX13" fmla="*/ 4650582 w 4898232"/>
              <a:gd name="connsiteY13" fmla="*/ 242888 h 2895600"/>
              <a:gd name="connsiteX14" fmla="*/ 4626770 w 4898232"/>
              <a:gd name="connsiteY14" fmla="*/ 1114425 h 2895600"/>
              <a:gd name="connsiteX15" fmla="*/ 4279107 w 4898232"/>
              <a:gd name="connsiteY15" fmla="*/ 1123950 h 2895600"/>
              <a:gd name="connsiteX16" fmla="*/ 4274345 w 4898232"/>
              <a:gd name="connsiteY16" fmla="*/ 1400175 h 2895600"/>
              <a:gd name="connsiteX17" fmla="*/ 4626770 w 4898232"/>
              <a:gd name="connsiteY17" fmla="*/ 1400175 h 2895600"/>
              <a:gd name="connsiteX18" fmla="*/ 4617245 w 4898232"/>
              <a:gd name="connsiteY18" fmla="*/ 1685925 h 2895600"/>
              <a:gd name="connsiteX19" fmla="*/ 4402932 w 4898232"/>
              <a:gd name="connsiteY19" fmla="*/ 1690688 h 2895600"/>
              <a:gd name="connsiteX20" fmla="*/ 4407695 w 4898232"/>
              <a:gd name="connsiteY20" fmla="*/ 1843088 h 2895600"/>
              <a:gd name="connsiteX21" fmla="*/ 4617245 w 4898232"/>
              <a:gd name="connsiteY21" fmla="*/ 1843088 h 2895600"/>
              <a:gd name="connsiteX22" fmla="*/ 4612482 w 4898232"/>
              <a:gd name="connsiteY22" fmla="*/ 2047875 h 2895600"/>
              <a:gd name="connsiteX23" fmla="*/ 4898232 w 4898232"/>
              <a:gd name="connsiteY23" fmla="*/ 2328863 h 2895600"/>
              <a:gd name="connsiteX24" fmla="*/ 4883945 w 4898232"/>
              <a:gd name="connsiteY24" fmla="*/ 2609850 h 2895600"/>
              <a:gd name="connsiteX25" fmla="*/ 4593432 w 4898232"/>
              <a:gd name="connsiteY25" fmla="*/ 2886075 h 2895600"/>
              <a:gd name="connsiteX26" fmla="*/ 4307682 w 4898232"/>
              <a:gd name="connsiteY26" fmla="*/ 2890838 h 2895600"/>
              <a:gd name="connsiteX27" fmla="*/ 4026695 w 4898232"/>
              <a:gd name="connsiteY27" fmla="*/ 2609850 h 2895600"/>
              <a:gd name="connsiteX28" fmla="*/ 871538 w 4898232"/>
              <a:gd name="connsiteY28" fmla="*/ 2609850 h 2895600"/>
              <a:gd name="connsiteX29" fmla="*/ 573882 w 4898232"/>
              <a:gd name="connsiteY29" fmla="*/ 2895600 h 2895600"/>
              <a:gd name="connsiteX30" fmla="*/ 283370 w 4898232"/>
              <a:gd name="connsiteY30" fmla="*/ 2895600 h 2895600"/>
              <a:gd name="connsiteX31" fmla="*/ 4763 w 4898232"/>
              <a:gd name="connsiteY31" fmla="*/ 2619375 h 2895600"/>
              <a:gd name="connsiteX32" fmla="*/ 0 w 4898232"/>
              <a:gd name="connsiteY32" fmla="*/ 2336007 h 2895600"/>
              <a:gd name="connsiteX33" fmla="*/ 278607 w 4898232"/>
              <a:gd name="connsiteY33" fmla="*/ 2043113 h 2895600"/>
              <a:gd name="connsiteX34" fmla="*/ 354807 w 4898232"/>
              <a:gd name="connsiteY34" fmla="*/ 2040731 h 2895600"/>
              <a:gd name="connsiteX35" fmla="*/ 352426 w 4898232"/>
              <a:gd name="connsiteY35" fmla="*/ 1843087 h 2895600"/>
              <a:gd name="connsiteX36" fmla="*/ 278607 w 4898232"/>
              <a:gd name="connsiteY36" fmla="*/ 1843088 h 2895600"/>
              <a:gd name="connsiteX37" fmla="*/ 269082 w 4898232"/>
              <a:gd name="connsiteY37" fmla="*/ 1409700 h 2895600"/>
              <a:gd name="connsiteX38" fmla="*/ 1216820 w 4898232"/>
              <a:gd name="connsiteY38" fmla="*/ 1414463 h 2895600"/>
              <a:gd name="connsiteX0" fmla="*/ 1216820 w 4898232"/>
              <a:gd name="connsiteY0" fmla="*/ 1171575 h 2652712"/>
              <a:gd name="connsiteX1" fmla="*/ 1212057 w 4898232"/>
              <a:gd name="connsiteY1" fmla="*/ 804862 h 2652712"/>
              <a:gd name="connsiteX2" fmla="*/ 502445 w 4898232"/>
              <a:gd name="connsiteY2" fmla="*/ 804862 h 2652712"/>
              <a:gd name="connsiteX3" fmla="*/ 3188495 w 4898232"/>
              <a:gd name="connsiteY3" fmla="*/ 804862 h 2652712"/>
              <a:gd name="connsiteX4" fmla="*/ 1426370 w 4898232"/>
              <a:gd name="connsiteY4" fmla="*/ 804862 h 2652712"/>
              <a:gd name="connsiteX5" fmla="*/ 1426370 w 4898232"/>
              <a:gd name="connsiteY5" fmla="*/ 1166812 h 2652712"/>
              <a:gd name="connsiteX6" fmla="*/ 2307432 w 4898232"/>
              <a:gd name="connsiteY6" fmla="*/ 1171575 h 2652712"/>
              <a:gd name="connsiteX7" fmla="*/ 2307432 w 4898232"/>
              <a:gd name="connsiteY7" fmla="*/ 1238250 h 2652712"/>
              <a:gd name="connsiteX8" fmla="*/ 3755232 w 4898232"/>
              <a:gd name="connsiteY8" fmla="*/ 1233487 h 2652712"/>
              <a:gd name="connsiteX9" fmla="*/ 3759995 w 4898232"/>
              <a:gd name="connsiteY9" fmla="*/ 1162050 h 2652712"/>
              <a:gd name="connsiteX10" fmla="*/ 4040982 w 4898232"/>
              <a:gd name="connsiteY10" fmla="*/ 1166812 h 2652712"/>
              <a:gd name="connsiteX11" fmla="*/ 4069557 w 4898232"/>
              <a:gd name="connsiteY11" fmla="*/ 0 h 2652712"/>
              <a:gd name="connsiteX12" fmla="*/ 4650582 w 4898232"/>
              <a:gd name="connsiteY12" fmla="*/ 0 h 2652712"/>
              <a:gd name="connsiteX13" fmla="*/ 4626770 w 4898232"/>
              <a:gd name="connsiteY13" fmla="*/ 871537 h 2652712"/>
              <a:gd name="connsiteX14" fmla="*/ 4279107 w 4898232"/>
              <a:gd name="connsiteY14" fmla="*/ 881062 h 2652712"/>
              <a:gd name="connsiteX15" fmla="*/ 4274345 w 4898232"/>
              <a:gd name="connsiteY15" fmla="*/ 1157287 h 2652712"/>
              <a:gd name="connsiteX16" fmla="*/ 4626770 w 4898232"/>
              <a:gd name="connsiteY16" fmla="*/ 1157287 h 2652712"/>
              <a:gd name="connsiteX17" fmla="*/ 4617245 w 4898232"/>
              <a:gd name="connsiteY17" fmla="*/ 1443037 h 2652712"/>
              <a:gd name="connsiteX18" fmla="*/ 4402932 w 4898232"/>
              <a:gd name="connsiteY18" fmla="*/ 1447800 h 2652712"/>
              <a:gd name="connsiteX19" fmla="*/ 4407695 w 4898232"/>
              <a:gd name="connsiteY19" fmla="*/ 1600200 h 2652712"/>
              <a:gd name="connsiteX20" fmla="*/ 4617245 w 4898232"/>
              <a:gd name="connsiteY20" fmla="*/ 1600200 h 2652712"/>
              <a:gd name="connsiteX21" fmla="*/ 4612482 w 4898232"/>
              <a:gd name="connsiteY21" fmla="*/ 1804987 h 2652712"/>
              <a:gd name="connsiteX22" fmla="*/ 4898232 w 4898232"/>
              <a:gd name="connsiteY22" fmla="*/ 2085975 h 2652712"/>
              <a:gd name="connsiteX23" fmla="*/ 4883945 w 4898232"/>
              <a:gd name="connsiteY23" fmla="*/ 2366962 h 2652712"/>
              <a:gd name="connsiteX24" fmla="*/ 4593432 w 4898232"/>
              <a:gd name="connsiteY24" fmla="*/ 2643187 h 2652712"/>
              <a:gd name="connsiteX25" fmla="*/ 4307682 w 4898232"/>
              <a:gd name="connsiteY25" fmla="*/ 2647950 h 2652712"/>
              <a:gd name="connsiteX26" fmla="*/ 4026695 w 4898232"/>
              <a:gd name="connsiteY26" fmla="*/ 2366962 h 2652712"/>
              <a:gd name="connsiteX27" fmla="*/ 871538 w 4898232"/>
              <a:gd name="connsiteY27" fmla="*/ 2366962 h 2652712"/>
              <a:gd name="connsiteX28" fmla="*/ 573882 w 4898232"/>
              <a:gd name="connsiteY28" fmla="*/ 2652712 h 2652712"/>
              <a:gd name="connsiteX29" fmla="*/ 283370 w 4898232"/>
              <a:gd name="connsiteY29" fmla="*/ 2652712 h 2652712"/>
              <a:gd name="connsiteX30" fmla="*/ 4763 w 4898232"/>
              <a:gd name="connsiteY30" fmla="*/ 2376487 h 2652712"/>
              <a:gd name="connsiteX31" fmla="*/ 0 w 4898232"/>
              <a:gd name="connsiteY31" fmla="*/ 2093119 h 2652712"/>
              <a:gd name="connsiteX32" fmla="*/ 278607 w 4898232"/>
              <a:gd name="connsiteY32" fmla="*/ 1800225 h 2652712"/>
              <a:gd name="connsiteX33" fmla="*/ 354807 w 4898232"/>
              <a:gd name="connsiteY33" fmla="*/ 1797843 h 2652712"/>
              <a:gd name="connsiteX34" fmla="*/ 352426 w 4898232"/>
              <a:gd name="connsiteY34" fmla="*/ 1600199 h 2652712"/>
              <a:gd name="connsiteX35" fmla="*/ 278607 w 4898232"/>
              <a:gd name="connsiteY35" fmla="*/ 1600200 h 2652712"/>
              <a:gd name="connsiteX36" fmla="*/ 269082 w 4898232"/>
              <a:gd name="connsiteY36" fmla="*/ 1166812 h 2652712"/>
              <a:gd name="connsiteX37" fmla="*/ 1216820 w 4898232"/>
              <a:gd name="connsiteY37" fmla="*/ 1171575 h 2652712"/>
              <a:gd name="connsiteX0" fmla="*/ 1216820 w 4898232"/>
              <a:gd name="connsiteY0" fmla="*/ 1171575 h 2652712"/>
              <a:gd name="connsiteX1" fmla="*/ 1212057 w 4898232"/>
              <a:gd name="connsiteY1" fmla="*/ 804862 h 2652712"/>
              <a:gd name="connsiteX2" fmla="*/ 3188495 w 4898232"/>
              <a:gd name="connsiteY2" fmla="*/ 804862 h 2652712"/>
              <a:gd name="connsiteX3" fmla="*/ 1426370 w 4898232"/>
              <a:gd name="connsiteY3" fmla="*/ 804862 h 2652712"/>
              <a:gd name="connsiteX4" fmla="*/ 1426370 w 4898232"/>
              <a:gd name="connsiteY4" fmla="*/ 1166812 h 2652712"/>
              <a:gd name="connsiteX5" fmla="*/ 2307432 w 4898232"/>
              <a:gd name="connsiteY5" fmla="*/ 1171575 h 2652712"/>
              <a:gd name="connsiteX6" fmla="*/ 2307432 w 4898232"/>
              <a:gd name="connsiteY6" fmla="*/ 1238250 h 2652712"/>
              <a:gd name="connsiteX7" fmla="*/ 3755232 w 4898232"/>
              <a:gd name="connsiteY7" fmla="*/ 1233487 h 2652712"/>
              <a:gd name="connsiteX8" fmla="*/ 3759995 w 4898232"/>
              <a:gd name="connsiteY8" fmla="*/ 1162050 h 2652712"/>
              <a:gd name="connsiteX9" fmla="*/ 4040982 w 4898232"/>
              <a:gd name="connsiteY9" fmla="*/ 1166812 h 2652712"/>
              <a:gd name="connsiteX10" fmla="*/ 4069557 w 4898232"/>
              <a:gd name="connsiteY10" fmla="*/ 0 h 2652712"/>
              <a:gd name="connsiteX11" fmla="*/ 4650582 w 4898232"/>
              <a:gd name="connsiteY11" fmla="*/ 0 h 2652712"/>
              <a:gd name="connsiteX12" fmla="*/ 4626770 w 4898232"/>
              <a:gd name="connsiteY12" fmla="*/ 871537 h 2652712"/>
              <a:gd name="connsiteX13" fmla="*/ 4279107 w 4898232"/>
              <a:gd name="connsiteY13" fmla="*/ 881062 h 2652712"/>
              <a:gd name="connsiteX14" fmla="*/ 4274345 w 4898232"/>
              <a:gd name="connsiteY14" fmla="*/ 1157287 h 2652712"/>
              <a:gd name="connsiteX15" fmla="*/ 4626770 w 4898232"/>
              <a:gd name="connsiteY15" fmla="*/ 1157287 h 2652712"/>
              <a:gd name="connsiteX16" fmla="*/ 4617245 w 4898232"/>
              <a:gd name="connsiteY16" fmla="*/ 1443037 h 2652712"/>
              <a:gd name="connsiteX17" fmla="*/ 4402932 w 4898232"/>
              <a:gd name="connsiteY17" fmla="*/ 1447800 h 2652712"/>
              <a:gd name="connsiteX18" fmla="*/ 4407695 w 4898232"/>
              <a:gd name="connsiteY18" fmla="*/ 1600200 h 2652712"/>
              <a:gd name="connsiteX19" fmla="*/ 4617245 w 4898232"/>
              <a:gd name="connsiteY19" fmla="*/ 1600200 h 2652712"/>
              <a:gd name="connsiteX20" fmla="*/ 4612482 w 4898232"/>
              <a:gd name="connsiteY20" fmla="*/ 1804987 h 2652712"/>
              <a:gd name="connsiteX21" fmla="*/ 4898232 w 4898232"/>
              <a:gd name="connsiteY21" fmla="*/ 2085975 h 2652712"/>
              <a:gd name="connsiteX22" fmla="*/ 4883945 w 4898232"/>
              <a:gd name="connsiteY22" fmla="*/ 2366962 h 2652712"/>
              <a:gd name="connsiteX23" fmla="*/ 4593432 w 4898232"/>
              <a:gd name="connsiteY23" fmla="*/ 2643187 h 2652712"/>
              <a:gd name="connsiteX24" fmla="*/ 4307682 w 4898232"/>
              <a:gd name="connsiteY24" fmla="*/ 2647950 h 2652712"/>
              <a:gd name="connsiteX25" fmla="*/ 4026695 w 4898232"/>
              <a:gd name="connsiteY25" fmla="*/ 2366962 h 2652712"/>
              <a:gd name="connsiteX26" fmla="*/ 871538 w 4898232"/>
              <a:gd name="connsiteY26" fmla="*/ 2366962 h 2652712"/>
              <a:gd name="connsiteX27" fmla="*/ 573882 w 4898232"/>
              <a:gd name="connsiteY27" fmla="*/ 2652712 h 2652712"/>
              <a:gd name="connsiteX28" fmla="*/ 283370 w 4898232"/>
              <a:gd name="connsiteY28" fmla="*/ 2652712 h 2652712"/>
              <a:gd name="connsiteX29" fmla="*/ 4763 w 4898232"/>
              <a:gd name="connsiteY29" fmla="*/ 2376487 h 2652712"/>
              <a:gd name="connsiteX30" fmla="*/ 0 w 4898232"/>
              <a:gd name="connsiteY30" fmla="*/ 2093119 h 2652712"/>
              <a:gd name="connsiteX31" fmla="*/ 278607 w 4898232"/>
              <a:gd name="connsiteY31" fmla="*/ 1800225 h 2652712"/>
              <a:gd name="connsiteX32" fmla="*/ 354807 w 4898232"/>
              <a:gd name="connsiteY32" fmla="*/ 1797843 h 2652712"/>
              <a:gd name="connsiteX33" fmla="*/ 352426 w 4898232"/>
              <a:gd name="connsiteY33" fmla="*/ 1600199 h 2652712"/>
              <a:gd name="connsiteX34" fmla="*/ 278607 w 4898232"/>
              <a:gd name="connsiteY34" fmla="*/ 1600200 h 2652712"/>
              <a:gd name="connsiteX35" fmla="*/ 269082 w 4898232"/>
              <a:gd name="connsiteY35" fmla="*/ 1166812 h 2652712"/>
              <a:gd name="connsiteX36" fmla="*/ 1216820 w 4898232"/>
              <a:gd name="connsiteY36" fmla="*/ 1171575 h 2652712"/>
              <a:gd name="connsiteX0" fmla="*/ 1216820 w 4898232"/>
              <a:gd name="connsiteY0" fmla="*/ 1171575 h 2652712"/>
              <a:gd name="connsiteX1" fmla="*/ 1212057 w 4898232"/>
              <a:gd name="connsiteY1" fmla="*/ 804862 h 2652712"/>
              <a:gd name="connsiteX2" fmla="*/ 1426370 w 4898232"/>
              <a:gd name="connsiteY2" fmla="*/ 804862 h 2652712"/>
              <a:gd name="connsiteX3" fmla="*/ 1426370 w 4898232"/>
              <a:gd name="connsiteY3" fmla="*/ 1166812 h 2652712"/>
              <a:gd name="connsiteX4" fmla="*/ 2307432 w 4898232"/>
              <a:gd name="connsiteY4" fmla="*/ 1171575 h 2652712"/>
              <a:gd name="connsiteX5" fmla="*/ 2307432 w 4898232"/>
              <a:gd name="connsiteY5" fmla="*/ 1238250 h 2652712"/>
              <a:gd name="connsiteX6" fmla="*/ 3755232 w 4898232"/>
              <a:gd name="connsiteY6" fmla="*/ 1233487 h 2652712"/>
              <a:gd name="connsiteX7" fmla="*/ 3759995 w 4898232"/>
              <a:gd name="connsiteY7" fmla="*/ 1162050 h 2652712"/>
              <a:gd name="connsiteX8" fmla="*/ 4040982 w 4898232"/>
              <a:gd name="connsiteY8" fmla="*/ 1166812 h 2652712"/>
              <a:gd name="connsiteX9" fmla="*/ 4069557 w 4898232"/>
              <a:gd name="connsiteY9" fmla="*/ 0 h 2652712"/>
              <a:gd name="connsiteX10" fmla="*/ 4650582 w 4898232"/>
              <a:gd name="connsiteY10" fmla="*/ 0 h 2652712"/>
              <a:gd name="connsiteX11" fmla="*/ 4626770 w 4898232"/>
              <a:gd name="connsiteY11" fmla="*/ 871537 h 2652712"/>
              <a:gd name="connsiteX12" fmla="*/ 4279107 w 4898232"/>
              <a:gd name="connsiteY12" fmla="*/ 881062 h 2652712"/>
              <a:gd name="connsiteX13" fmla="*/ 4274345 w 4898232"/>
              <a:gd name="connsiteY13" fmla="*/ 1157287 h 2652712"/>
              <a:gd name="connsiteX14" fmla="*/ 4626770 w 4898232"/>
              <a:gd name="connsiteY14" fmla="*/ 1157287 h 2652712"/>
              <a:gd name="connsiteX15" fmla="*/ 4617245 w 4898232"/>
              <a:gd name="connsiteY15" fmla="*/ 1443037 h 2652712"/>
              <a:gd name="connsiteX16" fmla="*/ 4402932 w 4898232"/>
              <a:gd name="connsiteY16" fmla="*/ 1447800 h 2652712"/>
              <a:gd name="connsiteX17" fmla="*/ 4407695 w 4898232"/>
              <a:gd name="connsiteY17" fmla="*/ 1600200 h 2652712"/>
              <a:gd name="connsiteX18" fmla="*/ 4617245 w 4898232"/>
              <a:gd name="connsiteY18" fmla="*/ 1600200 h 2652712"/>
              <a:gd name="connsiteX19" fmla="*/ 4612482 w 4898232"/>
              <a:gd name="connsiteY19" fmla="*/ 1804987 h 2652712"/>
              <a:gd name="connsiteX20" fmla="*/ 4898232 w 4898232"/>
              <a:gd name="connsiteY20" fmla="*/ 2085975 h 2652712"/>
              <a:gd name="connsiteX21" fmla="*/ 4883945 w 4898232"/>
              <a:gd name="connsiteY21" fmla="*/ 2366962 h 2652712"/>
              <a:gd name="connsiteX22" fmla="*/ 4593432 w 4898232"/>
              <a:gd name="connsiteY22" fmla="*/ 2643187 h 2652712"/>
              <a:gd name="connsiteX23" fmla="*/ 4307682 w 4898232"/>
              <a:gd name="connsiteY23" fmla="*/ 2647950 h 2652712"/>
              <a:gd name="connsiteX24" fmla="*/ 4026695 w 4898232"/>
              <a:gd name="connsiteY24" fmla="*/ 2366962 h 2652712"/>
              <a:gd name="connsiteX25" fmla="*/ 871538 w 4898232"/>
              <a:gd name="connsiteY25" fmla="*/ 2366962 h 2652712"/>
              <a:gd name="connsiteX26" fmla="*/ 573882 w 4898232"/>
              <a:gd name="connsiteY26" fmla="*/ 2652712 h 2652712"/>
              <a:gd name="connsiteX27" fmla="*/ 283370 w 4898232"/>
              <a:gd name="connsiteY27" fmla="*/ 2652712 h 2652712"/>
              <a:gd name="connsiteX28" fmla="*/ 4763 w 4898232"/>
              <a:gd name="connsiteY28" fmla="*/ 2376487 h 2652712"/>
              <a:gd name="connsiteX29" fmla="*/ 0 w 4898232"/>
              <a:gd name="connsiteY29" fmla="*/ 2093119 h 2652712"/>
              <a:gd name="connsiteX30" fmla="*/ 278607 w 4898232"/>
              <a:gd name="connsiteY30" fmla="*/ 1800225 h 2652712"/>
              <a:gd name="connsiteX31" fmla="*/ 354807 w 4898232"/>
              <a:gd name="connsiteY31" fmla="*/ 1797843 h 2652712"/>
              <a:gd name="connsiteX32" fmla="*/ 352426 w 4898232"/>
              <a:gd name="connsiteY32" fmla="*/ 1600199 h 2652712"/>
              <a:gd name="connsiteX33" fmla="*/ 278607 w 4898232"/>
              <a:gd name="connsiteY33" fmla="*/ 1600200 h 2652712"/>
              <a:gd name="connsiteX34" fmla="*/ 269082 w 4898232"/>
              <a:gd name="connsiteY34" fmla="*/ 1166812 h 2652712"/>
              <a:gd name="connsiteX35" fmla="*/ 1216820 w 4898232"/>
              <a:gd name="connsiteY35" fmla="*/ 1171575 h 2652712"/>
              <a:gd name="connsiteX0" fmla="*/ 1216820 w 4898232"/>
              <a:gd name="connsiteY0" fmla="*/ 1171575 h 2652712"/>
              <a:gd name="connsiteX1" fmla="*/ 1212057 w 4898232"/>
              <a:gd name="connsiteY1" fmla="*/ 804862 h 2652712"/>
              <a:gd name="connsiteX2" fmla="*/ 1426370 w 4898232"/>
              <a:gd name="connsiteY2" fmla="*/ 1166812 h 2652712"/>
              <a:gd name="connsiteX3" fmla="*/ 2307432 w 4898232"/>
              <a:gd name="connsiteY3" fmla="*/ 1171575 h 2652712"/>
              <a:gd name="connsiteX4" fmla="*/ 2307432 w 4898232"/>
              <a:gd name="connsiteY4" fmla="*/ 1238250 h 2652712"/>
              <a:gd name="connsiteX5" fmla="*/ 3755232 w 4898232"/>
              <a:gd name="connsiteY5" fmla="*/ 1233487 h 2652712"/>
              <a:gd name="connsiteX6" fmla="*/ 3759995 w 4898232"/>
              <a:gd name="connsiteY6" fmla="*/ 1162050 h 2652712"/>
              <a:gd name="connsiteX7" fmla="*/ 4040982 w 4898232"/>
              <a:gd name="connsiteY7" fmla="*/ 1166812 h 2652712"/>
              <a:gd name="connsiteX8" fmla="*/ 4069557 w 4898232"/>
              <a:gd name="connsiteY8" fmla="*/ 0 h 2652712"/>
              <a:gd name="connsiteX9" fmla="*/ 4650582 w 4898232"/>
              <a:gd name="connsiteY9" fmla="*/ 0 h 2652712"/>
              <a:gd name="connsiteX10" fmla="*/ 4626770 w 4898232"/>
              <a:gd name="connsiteY10" fmla="*/ 871537 h 2652712"/>
              <a:gd name="connsiteX11" fmla="*/ 4279107 w 4898232"/>
              <a:gd name="connsiteY11" fmla="*/ 881062 h 2652712"/>
              <a:gd name="connsiteX12" fmla="*/ 4274345 w 4898232"/>
              <a:gd name="connsiteY12" fmla="*/ 1157287 h 2652712"/>
              <a:gd name="connsiteX13" fmla="*/ 4626770 w 4898232"/>
              <a:gd name="connsiteY13" fmla="*/ 1157287 h 2652712"/>
              <a:gd name="connsiteX14" fmla="*/ 4617245 w 4898232"/>
              <a:gd name="connsiteY14" fmla="*/ 1443037 h 2652712"/>
              <a:gd name="connsiteX15" fmla="*/ 4402932 w 4898232"/>
              <a:gd name="connsiteY15" fmla="*/ 1447800 h 2652712"/>
              <a:gd name="connsiteX16" fmla="*/ 4407695 w 4898232"/>
              <a:gd name="connsiteY16" fmla="*/ 1600200 h 2652712"/>
              <a:gd name="connsiteX17" fmla="*/ 4617245 w 4898232"/>
              <a:gd name="connsiteY17" fmla="*/ 1600200 h 2652712"/>
              <a:gd name="connsiteX18" fmla="*/ 4612482 w 4898232"/>
              <a:gd name="connsiteY18" fmla="*/ 1804987 h 2652712"/>
              <a:gd name="connsiteX19" fmla="*/ 4898232 w 4898232"/>
              <a:gd name="connsiteY19" fmla="*/ 2085975 h 2652712"/>
              <a:gd name="connsiteX20" fmla="*/ 4883945 w 4898232"/>
              <a:gd name="connsiteY20" fmla="*/ 2366962 h 2652712"/>
              <a:gd name="connsiteX21" fmla="*/ 4593432 w 4898232"/>
              <a:gd name="connsiteY21" fmla="*/ 2643187 h 2652712"/>
              <a:gd name="connsiteX22" fmla="*/ 4307682 w 4898232"/>
              <a:gd name="connsiteY22" fmla="*/ 2647950 h 2652712"/>
              <a:gd name="connsiteX23" fmla="*/ 4026695 w 4898232"/>
              <a:gd name="connsiteY23" fmla="*/ 2366962 h 2652712"/>
              <a:gd name="connsiteX24" fmla="*/ 871538 w 4898232"/>
              <a:gd name="connsiteY24" fmla="*/ 2366962 h 2652712"/>
              <a:gd name="connsiteX25" fmla="*/ 573882 w 4898232"/>
              <a:gd name="connsiteY25" fmla="*/ 2652712 h 2652712"/>
              <a:gd name="connsiteX26" fmla="*/ 283370 w 4898232"/>
              <a:gd name="connsiteY26" fmla="*/ 2652712 h 2652712"/>
              <a:gd name="connsiteX27" fmla="*/ 4763 w 4898232"/>
              <a:gd name="connsiteY27" fmla="*/ 2376487 h 2652712"/>
              <a:gd name="connsiteX28" fmla="*/ 0 w 4898232"/>
              <a:gd name="connsiteY28" fmla="*/ 2093119 h 2652712"/>
              <a:gd name="connsiteX29" fmla="*/ 278607 w 4898232"/>
              <a:gd name="connsiteY29" fmla="*/ 1800225 h 2652712"/>
              <a:gd name="connsiteX30" fmla="*/ 354807 w 4898232"/>
              <a:gd name="connsiteY30" fmla="*/ 1797843 h 2652712"/>
              <a:gd name="connsiteX31" fmla="*/ 352426 w 4898232"/>
              <a:gd name="connsiteY31" fmla="*/ 1600199 h 2652712"/>
              <a:gd name="connsiteX32" fmla="*/ 278607 w 4898232"/>
              <a:gd name="connsiteY32" fmla="*/ 1600200 h 2652712"/>
              <a:gd name="connsiteX33" fmla="*/ 269082 w 4898232"/>
              <a:gd name="connsiteY33" fmla="*/ 1166812 h 2652712"/>
              <a:gd name="connsiteX34" fmla="*/ 1216820 w 4898232"/>
              <a:gd name="connsiteY34" fmla="*/ 1171575 h 2652712"/>
              <a:gd name="connsiteX0" fmla="*/ 1216820 w 4898232"/>
              <a:gd name="connsiteY0" fmla="*/ 1171575 h 2652712"/>
              <a:gd name="connsiteX1" fmla="*/ 1426370 w 4898232"/>
              <a:gd name="connsiteY1" fmla="*/ 1166812 h 2652712"/>
              <a:gd name="connsiteX2" fmla="*/ 2307432 w 4898232"/>
              <a:gd name="connsiteY2" fmla="*/ 1171575 h 2652712"/>
              <a:gd name="connsiteX3" fmla="*/ 2307432 w 4898232"/>
              <a:gd name="connsiteY3" fmla="*/ 1238250 h 2652712"/>
              <a:gd name="connsiteX4" fmla="*/ 3755232 w 4898232"/>
              <a:gd name="connsiteY4" fmla="*/ 1233487 h 2652712"/>
              <a:gd name="connsiteX5" fmla="*/ 3759995 w 4898232"/>
              <a:gd name="connsiteY5" fmla="*/ 1162050 h 2652712"/>
              <a:gd name="connsiteX6" fmla="*/ 4040982 w 4898232"/>
              <a:gd name="connsiteY6" fmla="*/ 1166812 h 2652712"/>
              <a:gd name="connsiteX7" fmla="*/ 4069557 w 4898232"/>
              <a:gd name="connsiteY7" fmla="*/ 0 h 2652712"/>
              <a:gd name="connsiteX8" fmla="*/ 4650582 w 4898232"/>
              <a:gd name="connsiteY8" fmla="*/ 0 h 2652712"/>
              <a:gd name="connsiteX9" fmla="*/ 4626770 w 4898232"/>
              <a:gd name="connsiteY9" fmla="*/ 871537 h 2652712"/>
              <a:gd name="connsiteX10" fmla="*/ 4279107 w 4898232"/>
              <a:gd name="connsiteY10" fmla="*/ 881062 h 2652712"/>
              <a:gd name="connsiteX11" fmla="*/ 4274345 w 4898232"/>
              <a:gd name="connsiteY11" fmla="*/ 1157287 h 2652712"/>
              <a:gd name="connsiteX12" fmla="*/ 4626770 w 4898232"/>
              <a:gd name="connsiteY12" fmla="*/ 1157287 h 2652712"/>
              <a:gd name="connsiteX13" fmla="*/ 4617245 w 4898232"/>
              <a:gd name="connsiteY13" fmla="*/ 1443037 h 2652712"/>
              <a:gd name="connsiteX14" fmla="*/ 4402932 w 4898232"/>
              <a:gd name="connsiteY14" fmla="*/ 1447800 h 2652712"/>
              <a:gd name="connsiteX15" fmla="*/ 4407695 w 4898232"/>
              <a:gd name="connsiteY15" fmla="*/ 1600200 h 2652712"/>
              <a:gd name="connsiteX16" fmla="*/ 4617245 w 4898232"/>
              <a:gd name="connsiteY16" fmla="*/ 1600200 h 2652712"/>
              <a:gd name="connsiteX17" fmla="*/ 4612482 w 4898232"/>
              <a:gd name="connsiteY17" fmla="*/ 1804987 h 2652712"/>
              <a:gd name="connsiteX18" fmla="*/ 4898232 w 4898232"/>
              <a:gd name="connsiteY18" fmla="*/ 2085975 h 2652712"/>
              <a:gd name="connsiteX19" fmla="*/ 4883945 w 4898232"/>
              <a:gd name="connsiteY19" fmla="*/ 2366962 h 2652712"/>
              <a:gd name="connsiteX20" fmla="*/ 4593432 w 4898232"/>
              <a:gd name="connsiteY20" fmla="*/ 2643187 h 2652712"/>
              <a:gd name="connsiteX21" fmla="*/ 4307682 w 4898232"/>
              <a:gd name="connsiteY21" fmla="*/ 2647950 h 2652712"/>
              <a:gd name="connsiteX22" fmla="*/ 4026695 w 4898232"/>
              <a:gd name="connsiteY22" fmla="*/ 2366962 h 2652712"/>
              <a:gd name="connsiteX23" fmla="*/ 871538 w 4898232"/>
              <a:gd name="connsiteY23" fmla="*/ 2366962 h 2652712"/>
              <a:gd name="connsiteX24" fmla="*/ 573882 w 4898232"/>
              <a:gd name="connsiteY24" fmla="*/ 2652712 h 2652712"/>
              <a:gd name="connsiteX25" fmla="*/ 283370 w 4898232"/>
              <a:gd name="connsiteY25" fmla="*/ 2652712 h 2652712"/>
              <a:gd name="connsiteX26" fmla="*/ 4763 w 4898232"/>
              <a:gd name="connsiteY26" fmla="*/ 2376487 h 2652712"/>
              <a:gd name="connsiteX27" fmla="*/ 0 w 4898232"/>
              <a:gd name="connsiteY27" fmla="*/ 2093119 h 2652712"/>
              <a:gd name="connsiteX28" fmla="*/ 278607 w 4898232"/>
              <a:gd name="connsiteY28" fmla="*/ 1800225 h 2652712"/>
              <a:gd name="connsiteX29" fmla="*/ 354807 w 4898232"/>
              <a:gd name="connsiteY29" fmla="*/ 1797843 h 2652712"/>
              <a:gd name="connsiteX30" fmla="*/ 352426 w 4898232"/>
              <a:gd name="connsiteY30" fmla="*/ 1600199 h 2652712"/>
              <a:gd name="connsiteX31" fmla="*/ 278607 w 4898232"/>
              <a:gd name="connsiteY31" fmla="*/ 1600200 h 2652712"/>
              <a:gd name="connsiteX32" fmla="*/ 269082 w 4898232"/>
              <a:gd name="connsiteY32" fmla="*/ 1166812 h 2652712"/>
              <a:gd name="connsiteX33" fmla="*/ 1216820 w 4898232"/>
              <a:gd name="connsiteY33" fmla="*/ 1171575 h 2652712"/>
              <a:gd name="connsiteX0" fmla="*/ 1216820 w 4898232"/>
              <a:gd name="connsiteY0" fmla="*/ 1171575 h 2652712"/>
              <a:gd name="connsiteX1" fmla="*/ 1426370 w 4898232"/>
              <a:gd name="connsiteY1" fmla="*/ 1166812 h 2652712"/>
              <a:gd name="connsiteX2" fmla="*/ 2307432 w 4898232"/>
              <a:gd name="connsiteY2" fmla="*/ 1171575 h 2652712"/>
              <a:gd name="connsiteX3" fmla="*/ 2307432 w 4898232"/>
              <a:gd name="connsiteY3" fmla="*/ 1238250 h 2652712"/>
              <a:gd name="connsiteX4" fmla="*/ 3755232 w 4898232"/>
              <a:gd name="connsiteY4" fmla="*/ 1233487 h 2652712"/>
              <a:gd name="connsiteX5" fmla="*/ 3759995 w 4898232"/>
              <a:gd name="connsiteY5" fmla="*/ 1162050 h 2652712"/>
              <a:gd name="connsiteX6" fmla="*/ 4040982 w 4898232"/>
              <a:gd name="connsiteY6" fmla="*/ 1166812 h 2652712"/>
              <a:gd name="connsiteX7" fmla="*/ 4069557 w 4898232"/>
              <a:gd name="connsiteY7" fmla="*/ 0 h 2652712"/>
              <a:gd name="connsiteX8" fmla="*/ 4650582 w 4898232"/>
              <a:gd name="connsiteY8" fmla="*/ 0 h 2652712"/>
              <a:gd name="connsiteX9" fmla="*/ 4626770 w 4898232"/>
              <a:gd name="connsiteY9" fmla="*/ 871537 h 2652712"/>
              <a:gd name="connsiteX10" fmla="*/ 4279107 w 4898232"/>
              <a:gd name="connsiteY10" fmla="*/ 881062 h 2652712"/>
              <a:gd name="connsiteX11" fmla="*/ 4274345 w 4898232"/>
              <a:gd name="connsiteY11" fmla="*/ 1157287 h 2652712"/>
              <a:gd name="connsiteX12" fmla="*/ 4626770 w 4898232"/>
              <a:gd name="connsiteY12" fmla="*/ 1157287 h 2652712"/>
              <a:gd name="connsiteX13" fmla="*/ 4617245 w 4898232"/>
              <a:gd name="connsiteY13" fmla="*/ 1443037 h 2652712"/>
              <a:gd name="connsiteX14" fmla="*/ 4402932 w 4898232"/>
              <a:gd name="connsiteY14" fmla="*/ 1447800 h 2652712"/>
              <a:gd name="connsiteX15" fmla="*/ 4407695 w 4898232"/>
              <a:gd name="connsiteY15" fmla="*/ 1600200 h 2652712"/>
              <a:gd name="connsiteX16" fmla="*/ 4617245 w 4898232"/>
              <a:gd name="connsiteY16" fmla="*/ 1600200 h 2652712"/>
              <a:gd name="connsiteX17" fmla="*/ 4612482 w 4898232"/>
              <a:gd name="connsiteY17" fmla="*/ 1804987 h 2652712"/>
              <a:gd name="connsiteX18" fmla="*/ 4898232 w 4898232"/>
              <a:gd name="connsiteY18" fmla="*/ 2085975 h 2652712"/>
              <a:gd name="connsiteX19" fmla="*/ 4883945 w 4898232"/>
              <a:gd name="connsiteY19" fmla="*/ 2366962 h 2652712"/>
              <a:gd name="connsiteX20" fmla="*/ 4593432 w 4898232"/>
              <a:gd name="connsiteY20" fmla="*/ 2643187 h 2652712"/>
              <a:gd name="connsiteX21" fmla="*/ 4307682 w 4898232"/>
              <a:gd name="connsiteY21" fmla="*/ 2647950 h 2652712"/>
              <a:gd name="connsiteX22" fmla="*/ 4026695 w 4898232"/>
              <a:gd name="connsiteY22" fmla="*/ 2366962 h 2652712"/>
              <a:gd name="connsiteX23" fmla="*/ 871538 w 4898232"/>
              <a:gd name="connsiteY23" fmla="*/ 2366962 h 2652712"/>
              <a:gd name="connsiteX24" fmla="*/ 573882 w 4898232"/>
              <a:gd name="connsiteY24" fmla="*/ 2652712 h 2652712"/>
              <a:gd name="connsiteX25" fmla="*/ 283370 w 4898232"/>
              <a:gd name="connsiteY25" fmla="*/ 2652712 h 2652712"/>
              <a:gd name="connsiteX26" fmla="*/ 4763 w 4898232"/>
              <a:gd name="connsiteY26" fmla="*/ 2376487 h 2652712"/>
              <a:gd name="connsiteX27" fmla="*/ 0 w 4898232"/>
              <a:gd name="connsiteY27" fmla="*/ 2093119 h 2652712"/>
              <a:gd name="connsiteX28" fmla="*/ 278607 w 4898232"/>
              <a:gd name="connsiteY28" fmla="*/ 1800225 h 2652712"/>
              <a:gd name="connsiteX29" fmla="*/ 354807 w 4898232"/>
              <a:gd name="connsiteY29" fmla="*/ 1797843 h 2652712"/>
              <a:gd name="connsiteX30" fmla="*/ 278607 w 4898232"/>
              <a:gd name="connsiteY30" fmla="*/ 1600200 h 2652712"/>
              <a:gd name="connsiteX31" fmla="*/ 269082 w 4898232"/>
              <a:gd name="connsiteY31" fmla="*/ 1166812 h 2652712"/>
              <a:gd name="connsiteX32" fmla="*/ 1216820 w 4898232"/>
              <a:gd name="connsiteY32" fmla="*/ 1171575 h 2652712"/>
              <a:gd name="connsiteX0" fmla="*/ 1216820 w 4898232"/>
              <a:gd name="connsiteY0" fmla="*/ 1171575 h 2652712"/>
              <a:gd name="connsiteX1" fmla="*/ 1426370 w 4898232"/>
              <a:gd name="connsiteY1" fmla="*/ 1166812 h 2652712"/>
              <a:gd name="connsiteX2" fmla="*/ 2307432 w 4898232"/>
              <a:gd name="connsiteY2" fmla="*/ 1171575 h 2652712"/>
              <a:gd name="connsiteX3" fmla="*/ 2307432 w 4898232"/>
              <a:gd name="connsiteY3" fmla="*/ 1238250 h 2652712"/>
              <a:gd name="connsiteX4" fmla="*/ 3755232 w 4898232"/>
              <a:gd name="connsiteY4" fmla="*/ 1233487 h 2652712"/>
              <a:gd name="connsiteX5" fmla="*/ 3759995 w 4898232"/>
              <a:gd name="connsiteY5" fmla="*/ 1162050 h 2652712"/>
              <a:gd name="connsiteX6" fmla="*/ 4040982 w 4898232"/>
              <a:gd name="connsiteY6" fmla="*/ 1166812 h 2652712"/>
              <a:gd name="connsiteX7" fmla="*/ 4069557 w 4898232"/>
              <a:gd name="connsiteY7" fmla="*/ 0 h 2652712"/>
              <a:gd name="connsiteX8" fmla="*/ 4650582 w 4898232"/>
              <a:gd name="connsiteY8" fmla="*/ 0 h 2652712"/>
              <a:gd name="connsiteX9" fmla="*/ 4626770 w 4898232"/>
              <a:gd name="connsiteY9" fmla="*/ 871537 h 2652712"/>
              <a:gd name="connsiteX10" fmla="*/ 4279107 w 4898232"/>
              <a:gd name="connsiteY10" fmla="*/ 881062 h 2652712"/>
              <a:gd name="connsiteX11" fmla="*/ 4274345 w 4898232"/>
              <a:gd name="connsiteY11" fmla="*/ 1157287 h 2652712"/>
              <a:gd name="connsiteX12" fmla="*/ 4626770 w 4898232"/>
              <a:gd name="connsiteY12" fmla="*/ 1157287 h 2652712"/>
              <a:gd name="connsiteX13" fmla="*/ 4617245 w 4898232"/>
              <a:gd name="connsiteY13" fmla="*/ 1443037 h 2652712"/>
              <a:gd name="connsiteX14" fmla="*/ 4402932 w 4898232"/>
              <a:gd name="connsiteY14" fmla="*/ 1447800 h 2652712"/>
              <a:gd name="connsiteX15" fmla="*/ 4407695 w 4898232"/>
              <a:gd name="connsiteY15" fmla="*/ 1600200 h 2652712"/>
              <a:gd name="connsiteX16" fmla="*/ 4617245 w 4898232"/>
              <a:gd name="connsiteY16" fmla="*/ 1600200 h 2652712"/>
              <a:gd name="connsiteX17" fmla="*/ 4612482 w 4898232"/>
              <a:gd name="connsiteY17" fmla="*/ 1804987 h 2652712"/>
              <a:gd name="connsiteX18" fmla="*/ 4898232 w 4898232"/>
              <a:gd name="connsiteY18" fmla="*/ 2085975 h 2652712"/>
              <a:gd name="connsiteX19" fmla="*/ 4883945 w 4898232"/>
              <a:gd name="connsiteY19" fmla="*/ 2366962 h 2652712"/>
              <a:gd name="connsiteX20" fmla="*/ 4593432 w 4898232"/>
              <a:gd name="connsiteY20" fmla="*/ 2643187 h 2652712"/>
              <a:gd name="connsiteX21" fmla="*/ 4307682 w 4898232"/>
              <a:gd name="connsiteY21" fmla="*/ 2647950 h 2652712"/>
              <a:gd name="connsiteX22" fmla="*/ 4026695 w 4898232"/>
              <a:gd name="connsiteY22" fmla="*/ 2366962 h 2652712"/>
              <a:gd name="connsiteX23" fmla="*/ 871538 w 4898232"/>
              <a:gd name="connsiteY23" fmla="*/ 2366962 h 2652712"/>
              <a:gd name="connsiteX24" fmla="*/ 573882 w 4898232"/>
              <a:gd name="connsiteY24" fmla="*/ 2652712 h 2652712"/>
              <a:gd name="connsiteX25" fmla="*/ 283370 w 4898232"/>
              <a:gd name="connsiteY25" fmla="*/ 2652712 h 2652712"/>
              <a:gd name="connsiteX26" fmla="*/ 4763 w 4898232"/>
              <a:gd name="connsiteY26" fmla="*/ 2376487 h 2652712"/>
              <a:gd name="connsiteX27" fmla="*/ 0 w 4898232"/>
              <a:gd name="connsiteY27" fmla="*/ 2093119 h 2652712"/>
              <a:gd name="connsiteX28" fmla="*/ 278607 w 4898232"/>
              <a:gd name="connsiteY28" fmla="*/ 1800225 h 2652712"/>
              <a:gd name="connsiteX29" fmla="*/ 278607 w 4898232"/>
              <a:gd name="connsiteY29" fmla="*/ 1600200 h 2652712"/>
              <a:gd name="connsiteX30" fmla="*/ 269082 w 4898232"/>
              <a:gd name="connsiteY30" fmla="*/ 1166812 h 2652712"/>
              <a:gd name="connsiteX31" fmla="*/ 1216820 w 4898232"/>
              <a:gd name="connsiteY31" fmla="*/ 1171575 h 2652712"/>
              <a:gd name="connsiteX0" fmla="*/ 1216820 w 4898232"/>
              <a:gd name="connsiteY0" fmla="*/ 1171575 h 2652712"/>
              <a:gd name="connsiteX1" fmla="*/ 1426370 w 4898232"/>
              <a:gd name="connsiteY1" fmla="*/ 1166812 h 2652712"/>
              <a:gd name="connsiteX2" fmla="*/ 2307432 w 4898232"/>
              <a:gd name="connsiteY2" fmla="*/ 1171575 h 2652712"/>
              <a:gd name="connsiteX3" fmla="*/ 2307432 w 4898232"/>
              <a:gd name="connsiteY3" fmla="*/ 1238250 h 2652712"/>
              <a:gd name="connsiteX4" fmla="*/ 3755232 w 4898232"/>
              <a:gd name="connsiteY4" fmla="*/ 1233487 h 2652712"/>
              <a:gd name="connsiteX5" fmla="*/ 3759995 w 4898232"/>
              <a:gd name="connsiteY5" fmla="*/ 1162050 h 2652712"/>
              <a:gd name="connsiteX6" fmla="*/ 4040982 w 4898232"/>
              <a:gd name="connsiteY6" fmla="*/ 1166812 h 2652712"/>
              <a:gd name="connsiteX7" fmla="*/ 4069557 w 4898232"/>
              <a:gd name="connsiteY7" fmla="*/ 0 h 2652712"/>
              <a:gd name="connsiteX8" fmla="*/ 4650582 w 4898232"/>
              <a:gd name="connsiteY8" fmla="*/ 0 h 2652712"/>
              <a:gd name="connsiteX9" fmla="*/ 4626770 w 4898232"/>
              <a:gd name="connsiteY9" fmla="*/ 871537 h 2652712"/>
              <a:gd name="connsiteX10" fmla="*/ 4279107 w 4898232"/>
              <a:gd name="connsiteY10" fmla="*/ 881062 h 2652712"/>
              <a:gd name="connsiteX11" fmla="*/ 4274345 w 4898232"/>
              <a:gd name="connsiteY11" fmla="*/ 1157287 h 2652712"/>
              <a:gd name="connsiteX12" fmla="*/ 4626770 w 4898232"/>
              <a:gd name="connsiteY12" fmla="*/ 1157287 h 2652712"/>
              <a:gd name="connsiteX13" fmla="*/ 4617245 w 4898232"/>
              <a:gd name="connsiteY13" fmla="*/ 1443037 h 2652712"/>
              <a:gd name="connsiteX14" fmla="*/ 4402932 w 4898232"/>
              <a:gd name="connsiteY14" fmla="*/ 1447800 h 2652712"/>
              <a:gd name="connsiteX15" fmla="*/ 4407695 w 4898232"/>
              <a:gd name="connsiteY15" fmla="*/ 1600200 h 2652712"/>
              <a:gd name="connsiteX16" fmla="*/ 4617245 w 4898232"/>
              <a:gd name="connsiteY16" fmla="*/ 1600200 h 2652712"/>
              <a:gd name="connsiteX17" fmla="*/ 4612482 w 4898232"/>
              <a:gd name="connsiteY17" fmla="*/ 1804987 h 2652712"/>
              <a:gd name="connsiteX18" fmla="*/ 4898232 w 4898232"/>
              <a:gd name="connsiteY18" fmla="*/ 2085975 h 2652712"/>
              <a:gd name="connsiteX19" fmla="*/ 4883945 w 4898232"/>
              <a:gd name="connsiteY19" fmla="*/ 2366962 h 2652712"/>
              <a:gd name="connsiteX20" fmla="*/ 4593432 w 4898232"/>
              <a:gd name="connsiteY20" fmla="*/ 2643187 h 2652712"/>
              <a:gd name="connsiteX21" fmla="*/ 4307682 w 4898232"/>
              <a:gd name="connsiteY21" fmla="*/ 2647950 h 2652712"/>
              <a:gd name="connsiteX22" fmla="*/ 4026695 w 4898232"/>
              <a:gd name="connsiteY22" fmla="*/ 2366962 h 2652712"/>
              <a:gd name="connsiteX23" fmla="*/ 871538 w 4898232"/>
              <a:gd name="connsiteY23" fmla="*/ 2366962 h 2652712"/>
              <a:gd name="connsiteX24" fmla="*/ 573882 w 4898232"/>
              <a:gd name="connsiteY24" fmla="*/ 2652712 h 2652712"/>
              <a:gd name="connsiteX25" fmla="*/ 283370 w 4898232"/>
              <a:gd name="connsiteY25" fmla="*/ 2652712 h 2652712"/>
              <a:gd name="connsiteX26" fmla="*/ 4763 w 4898232"/>
              <a:gd name="connsiteY26" fmla="*/ 2376487 h 2652712"/>
              <a:gd name="connsiteX27" fmla="*/ 0 w 4898232"/>
              <a:gd name="connsiteY27" fmla="*/ 2093119 h 2652712"/>
              <a:gd name="connsiteX28" fmla="*/ 278607 w 4898232"/>
              <a:gd name="connsiteY28" fmla="*/ 1800225 h 2652712"/>
              <a:gd name="connsiteX29" fmla="*/ 269082 w 4898232"/>
              <a:gd name="connsiteY29" fmla="*/ 1166812 h 2652712"/>
              <a:gd name="connsiteX30" fmla="*/ 1216820 w 4898232"/>
              <a:gd name="connsiteY30" fmla="*/ 1171575 h 2652712"/>
              <a:gd name="connsiteX0" fmla="*/ 1216820 w 4898232"/>
              <a:gd name="connsiteY0" fmla="*/ 1171575 h 2652712"/>
              <a:gd name="connsiteX1" fmla="*/ 1426370 w 4898232"/>
              <a:gd name="connsiteY1" fmla="*/ 1166812 h 2652712"/>
              <a:gd name="connsiteX2" fmla="*/ 2307432 w 4898232"/>
              <a:gd name="connsiteY2" fmla="*/ 1171575 h 2652712"/>
              <a:gd name="connsiteX3" fmla="*/ 2307432 w 4898232"/>
              <a:gd name="connsiteY3" fmla="*/ 1238250 h 2652712"/>
              <a:gd name="connsiteX4" fmla="*/ 3755232 w 4898232"/>
              <a:gd name="connsiteY4" fmla="*/ 1233487 h 2652712"/>
              <a:gd name="connsiteX5" fmla="*/ 3759995 w 4898232"/>
              <a:gd name="connsiteY5" fmla="*/ 1162050 h 2652712"/>
              <a:gd name="connsiteX6" fmla="*/ 4040982 w 4898232"/>
              <a:gd name="connsiteY6" fmla="*/ 1166812 h 2652712"/>
              <a:gd name="connsiteX7" fmla="*/ 4047332 w 4898232"/>
              <a:gd name="connsiteY7" fmla="*/ 3175 h 2652712"/>
              <a:gd name="connsiteX8" fmla="*/ 4650582 w 4898232"/>
              <a:gd name="connsiteY8" fmla="*/ 0 h 2652712"/>
              <a:gd name="connsiteX9" fmla="*/ 4626770 w 4898232"/>
              <a:gd name="connsiteY9" fmla="*/ 871537 h 2652712"/>
              <a:gd name="connsiteX10" fmla="*/ 4279107 w 4898232"/>
              <a:gd name="connsiteY10" fmla="*/ 881062 h 2652712"/>
              <a:gd name="connsiteX11" fmla="*/ 4274345 w 4898232"/>
              <a:gd name="connsiteY11" fmla="*/ 1157287 h 2652712"/>
              <a:gd name="connsiteX12" fmla="*/ 4626770 w 4898232"/>
              <a:gd name="connsiteY12" fmla="*/ 1157287 h 2652712"/>
              <a:gd name="connsiteX13" fmla="*/ 4617245 w 4898232"/>
              <a:gd name="connsiteY13" fmla="*/ 1443037 h 2652712"/>
              <a:gd name="connsiteX14" fmla="*/ 4402932 w 4898232"/>
              <a:gd name="connsiteY14" fmla="*/ 1447800 h 2652712"/>
              <a:gd name="connsiteX15" fmla="*/ 4407695 w 4898232"/>
              <a:gd name="connsiteY15" fmla="*/ 1600200 h 2652712"/>
              <a:gd name="connsiteX16" fmla="*/ 4617245 w 4898232"/>
              <a:gd name="connsiteY16" fmla="*/ 1600200 h 2652712"/>
              <a:gd name="connsiteX17" fmla="*/ 4612482 w 4898232"/>
              <a:gd name="connsiteY17" fmla="*/ 1804987 h 2652712"/>
              <a:gd name="connsiteX18" fmla="*/ 4898232 w 4898232"/>
              <a:gd name="connsiteY18" fmla="*/ 2085975 h 2652712"/>
              <a:gd name="connsiteX19" fmla="*/ 4883945 w 4898232"/>
              <a:gd name="connsiteY19" fmla="*/ 2366962 h 2652712"/>
              <a:gd name="connsiteX20" fmla="*/ 4593432 w 4898232"/>
              <a:gd name="connsiteY20" fmla="*/ 2643187 h 2652712"/>
              <a:gd name="connsiteX21" fmla="*/ 4307682 w 4898232"/>
              <a:gd name="connsiteY21" fmla="*/ 2647950 h 2652712"/>
              <a:gd name="connsiteX22" fmla="*/ 4026695 w 4898232"/>
              <a:gd name="connsiteY22" fmla="*/ 2366962 h 2652712"/>
              <a:gd name="connsiteX23" fmla="*/ 871538 w 4898232"/>
              <a:gd name="connsiteY23" fmla="*/ 2366962 h 2652712"/>
              <a:gd name="connsiteX24" fmla="*/ 573882 w 4898232"/>
              <a:gd name="connsiteY24" fmla="*/ 2652712 h 2652712"/>
              <a:gd name="connsiteX25" fmla="*/ 283370 w 4898232"/>
              <a:gd name="connsiteY25" fmla="*/ 2652712 h 2652712"/>
              <a:gd name="connsiteX26" fmla="*/ 4763 w 4898232"/>
              <a:gd name="connsiteY26" fmla="*/ 2376487 h 2652712"/>
              <a:gd name="connsiteX27" fmla="*/ 0 w 4898232"/>
              <a:gd name="connsiteY27" fmla="*/ 2093119 h 2652712"/>
              <a:gd name="connsiteX28" fmla="*/ 278607 w 4898232"/>
              <a:gd name="connsiteY28" fmla="*/ 1800225 h 2652712"/>
              <a:gd name="connsiteX29" fmla="*/ 269082 w 4898232"/>
              <a:gd name="connsiteY29" fmla="*/ 1166812 h 2652712"/>
              <a:gd name="connsiteX30" fmla="*/ 1216820 w 4898232"/>
              <a:gd name="connsiteY30" fmla="*/ 1171575 h 2652712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2835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17245 w 4898232"/>
              <a:gd name="connsiteY13" fmla="*/ 1439862 h 2649537"/>
              <a:gd name="connsiteX14" fmla="*/ 4402932 w 4898232"/>
              <a:gd name="connsiteY14" fmla="*/ 1444625 h 2649537"/>
              <a:gd name="connsiteX15" fmla="*/ 4407695 w 4898232"/>
              <a:gd name="connsiteY15" fmla="*/ 1597025 h 2649537"/>
              <a:gd name="connsiteX16" fmla="*/ 4617245 w 4898232"/>
              <a:gd name="connsiteY16" fmla="*/ 1597025 h 2649537"/>
              <a:gd name="connsiteX17" fmla="*/ 4612482 w 4898232"/>
              <a:gd name="connsiteY17" fmla="*/ 1801812 h 2649537"/>
              <a:gd name="connsiteX18" fmla="*/ 4898232 w 4898232"/>
              <a:gd name="connsiteY18" fmla="*/ 2082800 h 2649537"/>
              <a:gd name="connsiteX19" fmla="*/ 4883945 w 4898232"/>
              <a:gd name="connsiteY19" fmla="*/ 2363787 h 2649537"/>
              <a:gd name="connsiteX20" fmla="*/ 4593432 w 4898232"/>
              <a:gd name="connsiteY20" fmla="*/ 2640012 h 2649537"/>
              <a:gd name="connsiteX21" fmla="*/ 4307682 w 4898232"/>
              <a:gd name="connsiteY21" fmla="*/ 2644775 h 2649537"/>
              <a:gd name="connsiteX22" fmla="*/ 4026695 w 4898232"/>
              <a:gd name="connsiteY22" fmla="*/ 2363787 h 2649537"/>
              <a:gd name="connsiteX23" fmla="*/ 871538 w 4898232"/>
              <a:gd name="connsiteY23" fmla="*/ 2363787 h 2649537"/>
              <a:gd name="connsiteX24" fmla="*/ 573882 w 4898232"/>
              <a:gd name="connsiteY24" fmla="*/ 2649537 h 2649537"/>
              <a:gd name="connsiteX25" fmla="*/ 283370 w 4898232"/>
              <a:gd name="connsiteY25" fmla="*/ 2649537 h 2649537"/>
              <a:gd name="connsiteX26" fmla="*/ 4763 w 4898232"/>
              <a:gd name="connsiteY26" fmla="*/ 2373312 h 2649537"/>
              <a:gd name="connsiteX27" fmla="*/ 0 w 4898232"/>
              <a:gd name="connsiteY27" fmla="*/ 2089944 h 2649537"/>
              <a:gd name="connsiteX28" fmla="*/ 278607 w 4898232"/>
              <a:gd name="connsiteY28" fmla="*/ 1797050 h 2649537"/>
              <a:gd name="connsiteX29" fmla="*/ 269082 w 4898232"/>
              <a:gd name="connsiteY29" fmla="*/ 1163637 h 2649537"/>
              <a:gd name="connsiteX30" fmla="*/ 1216820 w 4898232"/>
              <a:gd name="connsiteY30" fmla="*/ 1168400 h 2649537"/>
              <a:gd name="connsiteX0" fmla="*/ 1216820 w 4898232"/>
              <a:gd name="connsiteY0" fmla="*/ 1171575 h 2652712"/>
              <a:gd name="connsiteX1" fmla="*/ 1426370 w 4898232"/>
              <a:gd name="connsiteY1" fmla="*/ 1166812 h 2652712"/>
              <a:gd name="connsiteX2" fmla="*/ 2307432 w 4898232"/>
              <a:gd name="connsiteY2" fmla="*/ 1171575 h 2652712"/>
              <a:gd name="connsiteX3" fmla="*/ 2307432 w 4898232"/>
              <a:gd name="connsiteY3" fmla="*/ 1238250 h 2652712"/>
              <a:gd name="connsiteX4" fmla="*/ 3755232 w 4898232"/>
              <a:gd name="connsiteY4" fmla="*/ 1233487 h 2652712"/>
              <a:gd name="connsiteX5" fmla="*/ 3759995 w 4898232"/>
              <a:gd name="connsiteY5" fmla="*/ 1162050 h 2652712"/>
              <a:gd name="connsiteX6" fmla="*/ 4040982 w 4898232"/>
              <a:gd name="connsiteY6" fmla="*/ 1166812 h 2652712"/>
              <a:gd name="connsiteX7" fmla="*/ 4047332 w 4898232"/>
              <a:gd name="connsiteY7" fmla="*/ 3175 h 2652712"/>
              <a:gd name="connsiteX8" fmla="*/ 4641057 w 4898232"/>
              <a:gd name="connsiteY8" fmla="*/ 0 h 2652712"/>
              <a:gd name="connsiteX9" fmla="*/ 4626770 w 4898232"/>
              <a:gd name="connsiteY9" fmla="*/ 871537 h 2652712"/>
              <a:gd name="connsiteX10" fmla="*/ 4279107 w 4898232"/>
              <a:gd name="connsiteY10" fmla="*/ 881062 h 2652712"/>
              <a:gd name="connsiteX11" fmla="*/ 4274345 w 4898232"/>
              <a:gd name="connsiteY11" fmla="*/ 1157287 h 2652712"/>
              <a:gd name="connsiteX12" fmla="*/ 4626770 w 4898232"/>
              <a:gd name="connsiteY12" fmla="*/ 1157287 h 2652712"/>
              <a:gd name="connsiteX13" fmla="*/ 4617245 w 4898232"/>
              <a:gd name="connsiteY13" fmla="*/ 1443037 h 2652712"/>
              <a:gd name="connsiteX14" fmla="*/ 4402932 w 4898232"/>
              <a:gd name="connsiteY14" fmla="*/ 1447800 h 2652712"/>
              <a:gd name="connsiteX15" fmla="*/ 4407695 w 4898232"/>
              <a:gd name="connsiteY15" fmla="*/ 1600200 h 2652712"/>
              <a:gd name="connsiteX16" fmla="*/ 4617245 w 4898232"/>
              <a:gd name="connsiteY16" fmla="*/ 1600200 h 2652712"/>
              <a:gd name="connsiteX17" fmla="*/ 4612482 w 4898232"/>
              <a:gd name="connsiteY17" fmla="*/ 1804987 h 2652712"/>
              <a:gd name="connsiteX18" fmla="*/ 4898232 w 4898232"/>
              <a:gd name="connsiteY18" fmla="*/ 2085975 h 2652712"/>
              <a:gd name="connsiteX19" fmla="*/ 4883945 w 4898232"/>
              <a:gd name="connsiteY19" fmla="*/ 2366962 h 2652712"/>
              <a:gd name="connsiteX20" fmla="*/ 4593432 w 4898232"/>
              <a:gd name="connsiteY20" fmla="*/ 2643187 h 2652712"/>
              <a:gd name="connsiteX21" fmla="*/ 4307682 w 4898232"/>
              <a:gd name="connsiteY21" fmla="*/ 2647950 h 2652712"/>
              <a:gd name="connsiteX22" fmla="*/ 4026695 w 4898232"/>
              <a:gd name="connsiteY22" fmla="*/ 2366962 h 2652712"/>
              <a:gd name="connsiteX23" fmla="*/ 871538 w 4898232"/>
              <a:gd name="connsiteY23" fmla="*/ 2366962 h 2652712"/>
              <a:gd name="connsiteX24" fmla="*/ 573882 w 4898232"/>
              <a:gd name="connsiteY24" fmla="*/ 2652712 h 2652712"/>
              <a:gd name="connsiteX25" fmla="*/ 283370 w 4898232"/>
              <a:gd name="connsiteY25" fmla="*/ 2652712 h 2652712"/>
              <a:gd name="connsiteX26" fmla="*/ 4763 w 4898232"/>
              <a:gd name="connsiteY26" fmla="*/ 2376487 h 2652712"/>
              <a:gd name="connsiteX27" fmla="*/ 0 w 4898232"/>
              <a:gd name="connsiteY27" fmla="*/ 2093119 h 2652712"/>
              <a:gd name="connsiteX28" fmla="*/ 278607 w 4898232"/>
              <a:gd name="connsiteY28" fmla="*/ 1800225 h 2652712"/>
              <a:gd name="connsiteX29" fmla="*/ 269082 w 4898232"/>
              <a:gd name="connsiteY29" fmla="*/ 1166812 h 2652712"/>
              <a:gd name="connsiteX30" fmla="*/ 1216820 w 4898232"/>
              <a:gd name="connsiteY30" fmla="*/ 1171575 h 2652712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17245 w 4898232"/>
              <a:gd name="connsiteY13" fmla="*/ 1439862 h 2649537"/>
              <a:gd name="connsiteX14" fmla="*/ 4402932 w 4898232"/>
              <a:gd name="connsiteY14" fmla="*/ 1444625 h 2649537"/>
              <a:gd name="connsiteX15" fmla="*/ 4407695 w 4898232"/>
              <a:gd name="connsiteY15" fmla="*/ 1597025 h 2649537"/>
              <a:gd name="connsiteX16" fmla="*/ 4617245 w 4898232"/>
              <a:gd name="connsiteY16" fmla="*/ 1597025 h 2649537"/>
              <a:gd name="connsiteX17" fmla="*/ 4612482 w 4898232"/>
              <a:gd name="connsiteY17" fmla="*/ 1801812 h 2649537"/>
              <a:gd name="connsiteX18" fmla="*/ 4898232 w 4898232"/>
              <a:gd name="connsiteY18" fmla="*/ 2082800 h 2649537"/>
              <a:gd name="connsiteX19" fmla="*/ 4883945 w 4898232"/>
              <a:gd name="connsiteY19" fmla="*/ 2363787 h 2649537"/>
              <a:gd name="connsiteX20" fmla="*/ 4593432 w 4898232"/>
              <a:gd name="connsiteY20" fmla="*/ 2640012 h 2649537"/>
              <a:gd name="connsiteX21" fmla="*/ 4307682 w 4898232"/>
              <a:gd name="connsiteY21" fmla="*/ 2644775 h 2649537"/>
              <a:gd name="connsiteX22" fmla="*/ 4026695 w 4898232"/>
              <a:gd name="connsiteY22" fmla="*/ 2363787 h 2649537"/>
              <a:gd name="connsiteX23" fmla="*/ 871538 w 4898232"/>
              <a:gd name="connsiteY23" fmla="*/ 2363787 h 2649537"/>
              <a:gd name="connsiteX24" fmla="*/ 573882 w 4898232"/>
              <a:gd name="connsiteY24" fmla="*/ 2649537 h 2649537"/>
              <a:gd name="connsiteX25" fmla="*/ 283370 w 4898232"/>
              <a:gd name="connsiteY25" fmla="*/ 2649537 h 2649537"/>
              <a:gd name="connsiteX26" fmla="*/ 4763 w 4898232"/>
              <a:gd name="connsiteY26" fmla="*/ 2373312 h 2649537"/>
              <a:gd name="connsiteX27" fmla="*/ 0 w 4898232"/>
              <a:gd name="connsiteY27" fmla="*/ 2089944 h 2649537"/>
              <a:gd name="connsiteX28" fmla="*/ 278607 w 4898232"/>
              <a:gd name="connsiteY28" fmla="*/ 1797050 h 2649537"/>
              <a:gd name="connsiteX29" fmla="*/ 269082 w 4898232"/>
              <a:gd name="connsiteY29" fmla="*/ 1163637 h 2649537"/>
              <a:gd name="connsiteX30" fmla="*/ 1216820 w 4898232"/>
              <a:gd name="connsiteY30" fmla="*/ 1168400 h 2649537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17245 w 4898232"/>
              <a:gd name="connsiteY13" fmla="*/ 1439862 h 2649537"/>
              <a:gd name="connsiteX14" fmla="*/ 4402932 w 4898232"/>
              <a:gd name="connsiteY14" fmla="*/ 1444625 h 2649537"/>
              <a:gd name="connsiteX15" fmla="*/ 4309270 w 4898232"/>
              <a:gd name="connsiteY15" fmla="*/ 1606550 h 2649537"/>
              <a:gd name="connsiteX16" fmla="*/ 4617245 w 4898232"/>
              <a:gd name="connsiteY16" fmla="*/ 1597025 h 2649537"/>
              <a:gd name="connsiteX17" fmla="*/ 4612482 w 4898232"/>
              <a:gd name="connsiteY17" fmla="*/ 1801812 h 2649537"/>
              <a:gd name="connsiteX18" fmla="*/ 4898232 w 4898232"/>
              <a:gd name="connsiteY18" fmla="*/ 2082800 h 2649537"/>
              <a:gd name="connsiteX19" fmla="*/ 4883945 w 4898232"/>
              <a:gd name="connsiteY19" fmla="*/ 2363787 h 2649537"/>
              <a:gd name="connsiteX20" fmla="*/ 4593432 w 4898232"/>
              <a:gd name="connsiteY20" fmla="*/ 2640012 h 2649537"/>
              <a:gd name="connsiteX21" fmla="*/ 4307682 w 4898232"/>
              <a:gd name="connsiteY21" fmla="*/ 2644775 h 2649537"/>
              <a:gd name="connsiteX22" fmla="*/ 4026695 w 4898232"/>
              <a:gd name="connsiteY22" fmla="*/ 2363787 h 2649537"/>
              <a:gd name="connsiteX23" fmla="*/ 871538 w 4898232"/>
              <a:gd name="connsiteY23" fmla="*/ 2363787 h 2649537"/>
              <a:gd name="connsiteX24" fmla="*/ 573882 w 4898232"/>
              <a:gd name="connsiteY24" fmla="*/ 2649537 h 2649537"/>
              <a:gd name="connsiteX25" fmla="*/ 283370 w 4898232"/>
              <a:gd name="connsiteY25" fmla="*/ 2649537 h 2649537"/>
              <a:gd name="connsiteX26" fmla="*/ 4763 w 4898232"/>
              <a:gd name="connsiteY26" fmla="*/ 2373312 h 2649537"/>
              <a:gd name="connsiteX27" fmla="*/ 0 w 4898232"/>
              <a:gd name="connsiteY27" fmla="*/ 2089944 h 2649537"/>
              <a:gd name="connsiteX28" fmla="*/ 278607 w 4898232"/>
              <a:gd name="connsiteY28" fmla="*/ 1797050 h 2649537"/>
              <a:gd name="connsiteX29" fmla="*/ 269082 w 4898232"/>
              <a:gd name="connsiteY29" fmla="*/ 1163637 h 2649537"/>
              <a:gd name="connsiteX30" fmla="*/ 1216820 w 4898232"/>
              <a:gd name="connsiteY30" fmla="*/ 1168400 h 2649537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17245 w 4898232"/>
              <a:gd name="connsiteY13" fmla="*/ 1439862 h 2649537"/>
              <a:gd name="connsiteX14" fmla="*/ 4307682 w 4898232"/>
              <a:gd name="connsiteY14" fmla="*/ 1441450 h 2649537"/>
              <a:gd name="connsiteX15" fmla="*/ 4309270 w 4898232"/>
              <a:gd name="connsiteY15" fmla="*/ 1606550 h 2649537"/>
              <a:gd name="connsiteX16" fmla="*/ 4617245 w 4898232"/>
              <a:gd name="connsiteY16" fmla="*/ 1597025 h 2649537"/>
              <a:gd name="connsiteX17" fmla="*/ 4612482 w 4898232"/>
              <a:gd name="connsiteY17" fmla="*/ 1801812 h 2649537"/>
              <a:gd name="connsiteX18" fmla="*/ 4898232 w 4898232"/>
              <a:gd name="connsiteY18" fmla="*/ 2082800 h 2649537"/>
              <a:gd name="connsiteX19" fmla="*/ 4883945 w 4898232"/>
              <a:gd name="connsiteY19" fmla="*/ 2363787 h 2649537"/>
              <a:gd name="connsiteX20" fmla="*/ 4593432 w 4898232"/>
              <a:gd name="connsiteY20" fmla="*/ 2640012 h 2649537"/>
              <a:gd name="connsiteX21" fmla="*/ 4307682 w 4898232"/>
              <a:gd name="connsiteY21" fmla="*/ 2644775 h 2649537"/>
              <a:gd name="connsiteX22" fmla="*/ 4026695 w 4898232"/>
              <a:gd name="connsiteY22" fmla="*/ 2363787 h 2649537"/>
              <a:gd name="connsiteX23" fmla="*/ 871538 w 4898232"/>
              <a:gd name="connsiteY23" fmla="*/ 2363787 h 2649537"/>
              <a:gd name="connsiteX24" fmla="*/ 573882 w 4898232"/>
              <a:gd name="connsiteY24" fmla="*/ 2649537 h 2649537"/>
              <a:gd name="connsiteX25" fmla="*/ 283370 w 4898232"/>
              <a:gd name="connsiteY25" fmla="*/ 2649537 h 2649537"/>
              <a:gd name="connsiteX26" fmla="*/ 4763 w 4898232"/>
              <a:gd name="connsiteY26" fmla="*/ 2373312 h 2649537"/>
              <a:gd name="connsiteX27" fmla="*/ 0 w 4898232"/>
              <a:gd name="connsiteY27" fmla="*/ 2089944 h 2649537"/>
              <a:gd name="connsiteX28" fmla="*/ 278607 w 4898232"/>
              <a:gd name="connsiteY28" fmla="*/ 1797050 h 2649537"/>
              <a:gd name="connsiteX29" fmla="*/ 269082 w 4898232"/>
              <a:gd name="connsiteY29" fmla="*/ 1163637 h 2649537"/>
              <a:gd name="connsiteX30" fmla="*/ 1216820 w 4898232"/>
              <a:gd name="connsiteY30" fmla="*/ 1168400 h 2649537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26770 w 4898232"/>
              <a:gd name="connsiteY13" fmla="*/ 1490662 h 2649537"/>
              <a:gd name="connsiteX14" fmla="*/ 4307682 w 4898232"/>
              <a:gd name="connsiteY14" fmla="*/ 1441450 h 2649537"/>
              <a:gd name="connsiteX15" fmla="*/ 4309270 w 4898232"/>
              <a:gd name="connsiteY15" fmla="*/ 1606550 h 2649537"/>
              <a:gd name="connsiteX16" fmla="*/ 4617245 w 4898232"/>
              <a:gd name="connsiteY16" fmla="*/ 1597025 h 2649537"/>
              <a:gd name="connsiteX17" fmla="*/ 4612482 w 4898232"/>
              <a:gd name="connsiteY17" fmla="*/ 1801812 h 2649537"/>
              <a:gd name="connsiteX18" fmla="*/ 4898232 w 4898232"/>
              <a:gd name="connsiteY18" fmla="*/ 2082800 h 2649537"/>
              <a:gd name="connsiteX19" fmla="*/ 4883945 w 4898232"/>
              <a:gd name="connsiteY19" fmla="*/ 2363787 h 2649537"/>
              <a:gd name="connsiteX20" fmla="*/ 4593432 w 4898232"/>
              <a:gd name="connsiteY20" fmla="*/ 2640012 h 2649537"/>
              <a:gd name="connsiteX21" fmla="*/ 4307682 w 4898232"/>
              <a:gd name="connsiteY21" fmla="*/ 2644775 h 2649537"/>
              <a:gd name="connsiteX22" fmla="*/ 4026695 w 4898232"/>
              <a:gd name="connsiteY22" fmla="*/ 2363787 h 2649537"/>
              <a:gd name="connsiteX23" fmla="*/ 871538 w 4898232"/>
              <a:gd name="connsiteY23" fmla="*/ 2363787 h 2649537"/>
              <a:gd name="connsiteX24" fmla="*/ 573882 w 4898232"/>
              <a:gd name="connsiteY24" fmla="*/ 2649537 h 2649537"/>
              <a:gd name="connsiteX25" fmla="*/ 283370 w 4898232"/>
              <a:gd name="connsiteY25" fmla="*/ 2649537 h 2649537"/>
              <a:gd name="connsiteX26" fmla="*/ 4763 w 4898232"/>
              <a:gd name="connsiteY26" fmla="*/ 2373312 h 2649537"/>
              <a:gd name="connsiteX27" fmla="*/ 0 w 4898232"/>
              <a:gd name="connsiteY27" fmla="*/ 2089944 h 2649537"/>
              <a:gd name="connsiteX28" fmla="*/ 278607 w 4898232"/>
              <a:gd name="connsiteY28" fmla="*/ 1797050 h 2649537"/>
              <a:gd name="connsiteX29" fmla="*/ 269082 w 4898232"/>
              <a:gd name="connsiteY29" fmla="*/ 1163637 h 2649537"/>
              <a:gd name="connsiteX30" fmla="*/ 1216820 w 4898232"/>
              <a:gd name="connsiteY30" fmla="*/ 1168400 h 2649537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26770 w 4898232"/>
              <a:gd name="connsiteY13" fmla="*/ 1490662 h 2649537"/>
              <a:gd name="connsiteX14" fmla="*/ 4307682 w 4898232"/>
              <a:gd name="connsiteY14" fmla="*/ 1501775 h 2649537"/>
              <a:gd name="connsiteX15" fmla="*/ 4309270 w 4898232"/>
              <a:gd name="connsiteY15" fmla="*/ 1606550 h 2649537"/>
              <a:gd name="connsiteX16" fmla="*/ 4617245 w 4898232"/>
              <a:gd name="connsiteY16" fmla="*/ 1597025 h 2649537"/>
              <a:gd name="connsiteX17" fmla="*/ 4612482 w 4898232"/>
              <a:gd name="connsiteY17" fmla="*/ 1801812 h 2649537"/>
              <a:gd name="connsiteX18" fmla="*/ 4898232 w 4898232"/>
              <a:gd name="connsiteY18" fmla="*/ 2082800 h 2649537"/>
              <a:gd name="connsiteX19" fmla="*/ 4883945 w 4898232"/>
              <a:gd name="connsiteY19" fmla="*/ 2363787 h 2649537"/>
              <a:gd name="connsiteX20" fmla="*/ 4593432 w 4898232"/>
              <a:gd name="connsiteY20" fmla="*/ 2640012 h 2649537"/>
              <a:gd name="connsiteX21" fmla="*/ 4307682 w 4898232"/>
              <a:gd name="connsiteY21" fmla="*/ 2644775 h 2649537"/>
              <a:gd name="connsiteX22" fmla="*/ 4026695 w 4898232"/>
              <a:gd name="connsiteY22" fmla="*/ 2363787 h 2649537"/>
              <a:gd name="connsiteX23" fmla="*/ 871538 w 4898232"/>
              <a:gd name="connsiteY23" fmla="*/ 2363787 h 2649537"/>
              <a:gd name="connsiteX24" fmla="*/ 573882 w 4898232"/>
              <a:gd name="connsiteY24" fmla="*/ 2649537 h 2649537"/>
              <a:gd name="connsiteX25" fmla="*/ 283370 w 4898232"/>
              <a:gd name="connsiteY25" fmla="*/ 2649537 h 2649537"/>
              <a:gd name="connsiteX26" fmla="*/ 4763 w 4898232"/>
              <a:gd name="connsiteY26" fmla="*/ 2373312 h 2649537"/>
              <a:gd name="connsiteX27" fmla="*/ 0 w 4898232"/>
              <a:gd name="connsiteY27" fmla="*/ 2089944 h 2649537"/>
              <a:gd name="connsiteX28" fmla="*/ 278607 w 4898232"/>
              <a:gd name="connsiteY28" fmla="*/ 1797050 h 2649537"/>
              <a:gd name="connsiteX29" fmla="*/ 269082 w 4898232"/>
              <a:gd name="connsiteY29" fmla="*/ 1163637 h 2649537"/>
              <a:gd name="connsiteX30" fmla="*/ 1216820 w 4898232"/>
              <a:gd name="connsiteY30" fmla="*/ 1168400 h 2649537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26770 w 4898232"/>
              <a:gd name="connsiteY13" fmla="*/ 1490662 h 2649537"/>
              <a:gd name="connsiteX14" fmla="*/ 4307682 w 4898232"/>
              <a:gd name="connsiteY14" fmla="*/ 1501775 h 2649537"/>
              <a:gd name="connsiteX15" fmla="*/ 4617245 w 4898232"/>
              <a:gd name="connsiteY15" fmla="*/ 1597025 h 2649537"/>
              <a:gd name="connsiteX16" fmla="*/ 4612482 w 4898232"/>
              <a:gd name="connsiteY16" fmla="*/ 1801812 h 2649537"/>
              <a:gd name="connsiteX17" fmla="*/ 4898232 w 4898232"/>
              <a:gd name="connsiteY17" fmla="*/ 2082800 h 2649537"/>
              <a:gd name="connsiteX18" fmla="*/ 4883945 w 4898232"/>
              <a:gd name="connsiteY18" fmla="*/ 2363787 h 2649537"/>
              <a:gd name="connsiteX19" fmla="*/ 4593432 w 4898232"/>
              <a:gd name="connsiteY19" fmla="*/ 2640012 h 2649537"/>
              <a:gd name="connsiteX20" fmla="*/ 4307682 w 4898232"/>
              <a:gd name="connsiteY20" fmla="*/ 2644775 h 2649537"/>
              <a:gd name="connsiteX21" fmla="*/ 4026695 w 4898232"/>
              <a:gd name="connsiteY21" fmla="*/ 2363787 h 2649537"/>
              <a:gd name="connsiteX22" fmla="*/ 871538 w 4898232"/>
              <a:gd name="connsiteY22" fmla="*/ 2363787 h 2649537"/>
              <a:gd name="connsiteX23" fmla="*/ 573882 w 4898232"/>
              <a:gd name="connsiteY23" fmla="*/ 2649537 h 2649537"/>
              <a:gd name="connsiteX24" fmla="*/ 283370 w 4898232"/>
              <a:gd name="connsiteY24" fmla="*/ 2649537 h 2649537"/>
              <a:gd name="connsiteX25" fmla="*/ 4763 w 4898232"/>
              <a:gd name="connsiteY25" fmla="*/ 2373312 h 2649537"/>
              <a:gd name="connsiteX26" fmla="*/ 0 w 4898232"/>
              <a:gd name="connsiteY26" fmla="*/ 2089944 h 2649537"/>
              <a:gd name="connsiteX27" fmla="*/ 278607 w 4898232"/>
              <a:gd name="connsiteY27" fmla="*/ 1797050 h 2649537"/>
              <a:gd name="connsiteX28" fmla="*/ 269082 w 4898232"/>
              <a:gd name="connsiteY28" fmla="*/ 1163637 h 2649537"/>
              <a:gd name="connsiteX29" fmla="*/ 1216820 w 4898232"/>
              <a:gd name="connsiteY29" fmla="*/ 1168400 h 2649537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26770 w 4898232"/>
              <a:gd name="connsiteY13" fmla="*/ 1490662 h 2649537"/>
              <a:gd name="connsiteX14" fmla="*/ 4617245 w 4898232"/>
              <a:gd name="connsiteY14" fmla="*/ 1597025 h 2649537"/>
              <a:gd name="connsiteX15" fmla="*/ 4612482 w 4898232"/>
              <a:gd name="connsiteY15" fmla="*/ 1801812 h 2649537"/>
              <a:gd name="connsiteX16" fmla="*/ 4898232 w 4898232"/>
              <a:gd name="connsiteY16" fmla="*/ 2082800 h 2649537"/>
              <a:gd name="connsiteX17" fmla="*/ 4883945 w 4898232"/>
              <a:gd name="connsiteY17" fmla="*/ 2363787 h 2649537"/>
              <a:gd name="connsiteX18" fmla="*/ 4593432 w 4898232"/>
              <a:gd name="connsiteY18" fmla="*/ 2640012 h 2649537"/>
              <a:gd name="connsiteX19" fmla="*/ 4307682 w 4898232"/>
              <a:gd name="connsiteY19" fmla="*/ 2644775 h 2649537"/>
              <a:gd name="connsiteX20" fmla="*/ 4026695 w 4898232"/>
              <a:gd name="connsiteY20" fmla="*/ 2363787 h 2649537"/>
              <a:gd name="connsiteX21" fmla="*/ 871538 w 4898232"/>
              <a:gd name="connsiteY21" fmla="*/ 2363787 h 2649537"/>
              <a:gd name="connsiteX22" fmla="*/ 573882 w 4898232"/>
              <a:gd name="connsiteY22" fmla="*/ 2649537 h 2649537"/>
              <a:gd name="connsiteX23" fmla="*/ 283370 w 4898232"/>
              <a:gd name="connsiteY23" fmla="*/ 2649537 h 2649537"/>
              <a:gd name="connsiteX24" fmla="*/ 4763 w 4898232"/>
              <a:gd name="connsiteY24" fmla="*/ 2373312 h 2649537"/>
              <a:gd name="connsiteX25" fmla="*/ 0 w 4898232"/>
              <a:gd name="connsiteY25" fmla="*/ 2089944 h 2649537"/>
              <a:gd name="connsiteX26" fmla="*/ 278607 w 4898232"/>
              <a:gd name="connsiteY26" fmla="*/ 1797050 h 2649537"/>
              <a:gd name="connsiteX27" fmla="*/ 269082 w 4898232"/>
              <a:gd name="connsiteY27" fmla="*/ 1163637 h 2649537"/>
              <a:gd name="connsiteX28" fmla="*/ 1216820 w 4898232"/>
              <a:gd name="connsiteY28" fmla="*/ 1168400 h 2649537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26770 w 4898232"/>
              <a:gd name="connsiteY13" fmla="*/ 1490662 h 2649537"/>
              <a:gd name="connsiteX14" fmla="*/ 4612482 w 4898232"/>
              <a:gd name="connsiteY14" fmla="*/ 1801812 h 2649537"/>
              <a:gd name="connsiteX15" fmla="*/ 4898232 w 4898232"/>
              <a:gd name="connsiteY15" fmla="*/ 2082800 h 2649537"/>
              <a:gd name="connsiteX16" fmla="*/ 4883945 w 4898232"/>
              <a:gd name="connsiteY16" fmla="*/ 2363787 h 2649537"/>
              <a:gd name="connsiteX17" fmla="*/ 4593432 w 4898232"/>
              <a:gd name="connsiteY17" fmla="*/ 2640012 h 2649537"/>
              <a:gd name="connsiteX18" fmla="*/ 4307682 w 4898232"/>
              <a:gd name="connsiteY18" fmla="*/ 2644775 h 2649537"/>
              <a:gd name="connsiteX19" fmla="*/ 4026695 w 4898232"/>
              <a:gd name="connsiteY19" fmla="*/ 2363787 h 2649537"/>
              <a:gd name="connsiteX20" fmla="*/ 871538 w 4898232"/>
              <a:gd name="connsiteY20" fmla="*/ 2363787 h 2649537"/>
              <a:gd name="connsiteX21" fmla="*/ 573882 w 4898232"/>
              <a:gd name="connsiteY21" fmla="*/ 2649537 h 2649537"/>
              <a:gd name="connsiteX22" fmla="*/ 283370 w 4898232"/>
              <a:gd name="connsiteY22" fmla="*/ 2649537 h 2649537"/>
              <a:gd name="connsiteX23" fmla="*/ 4763 w 4898232"/>
              <a:gd name="connsiteY23" fmla="*/ 2373312 h 2649537"/>
              <a:gd name="connsiteX24" fmla="*/ 0 w 4898232"/>
              <a:gd name="connsiteY24" fmla="*/ 2089944 h 2649537"/>
              <a:gd name="connsiteX25" fmla="*/ 278607 w 4898232"/>
              <a:gd name="connsiteY25" fmla="*/ 1797050 h 2649537"/>
              <a:gd name="connsiteX26" fmla="*/ 269082 w 4898232"/>
              <a:gd name="connsiteY26" fmla="*/ 1163637 h 2649537"/>
              <a:gd name="connsiteX27" fmla="*/ 1216820 w 4898232"/>
              <a:gd name="connsiteY27" fmla="*/ 1168400 h 2649537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26770 w 4898232"/>
              <a:gd name="connsiteY13" fmla="*/ 1490662 h 2649537"/>
              <a:gd name="connsiteX14" fmla="*/ 4612482 w 4898232"/>
              <a:gd name="connsiteY14" fmla="*/ 1801812 h 2649537"/>
              <a:gd name="connsiteX15" fmla="*/ 4898232 w 4898232"/>
              <a:gd name="connsiteY15" fmla="*/ 2082800 h 2649537"/>
              <a:gd name="connsiteX16" fmla="*/ 4883945 w 4898232"/>
              <a:gd name="connsiteY16" fmla="*/ 2363787 h 2649537"/>
              <a:gd name="connsiteX17" fmla="*/ 4593432 w 4898232"/>
              <a:gd name="connsiteY17" fmla="*/ 2640012 h 2649537"/>
              <a:gd name="connsiteX18" fmla="*/ 4307682 w 4898232"/>
              <a:gd name="connsiteY18" fmla="*/ 2644775 h 2649537"/>
              <a:gd name="connsiteX19" fmla="*/ 4026695 w 4898232"/>
              <a:gd name="connsiteY19" fmla="*/ 2363787 h 2649537"/>
              <a:gd name="connsiteX20" fmla="*/ 871538 w 4898232"/>
              <a:gd name="connsiteY20" fmla="*/ 2363787 h 2649537"/>
              <a:gd name="connsiteX21" fmla="*/ 573882 w 4898232"/>
              <a:gd name="connsiteY21" fmla="*/ 2649537 h 2649537"/>
              <a:gd name="connsiteX22" fmla="*/ 283370 w 4898232"/>
              <a:gd name="connsiteY22" fmla="*/ 2649537 h 2649537"/>
              <a:gd name="connsiteX23" fmla="*/ 4763 w 4898232"/>
              <a:gd name="connsiteY23" fmla="*/ 2373312 h 2649537"/>
              <a:gd name="connsiteX24" fmla="*/ 0 w 4898232"/>
              <a:gd name="connsiteY24" fmla="*/ 2089944 h 2649537"/>
              <a:gd name="connsiteX25" fmla="*/ 278607 w 4898232"/>
              <a:gd name="connsiteY25" fmla="*/ 1797050 h 2649537"/>
              <a:gd name="connsiteX26" fmla="*/ 269082 w 4898232"/>
              <a:gd name="connsiteY26" fmla="*/ 1163637 h 2649537"/>
              <a:gd name="connsiteX27" fmla="*/ 1216820 w 4898232"/>
              <a:gd name="connsiteY27" fmla="*/ 1168400 h 2649537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778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12482 w 4898232"/>
              <a:gd name="connsiteY13" fmla="*/ 1801812 h 2649537"/>
              <a:gd name="connsiteX14" fmla="*/ 4898232 w 4898232"/>
              <a:gd name="connsiteY14" fmla="*/ 2082800 h 2649537"/>
              <a:gd name="connsiteX15" fmla="*/ 4883945 w 4898232"/>
              <a:gd name="connsiteY15" fmla="*/ 2363787 h 2649537"/>
              <a:gd name="connsiteX16" fmla="*/ 4593432 w 4898232"/>
              <a:gd name="connsiteY16" fmla="*/ 2640012 h 2649537"/>
              <a:gd name="connsiteX17" fmla="*/ 4307682 w 4898232"/>
              <a:gd name="connsiteY17" fmla="*/ 2644775 h 2649537"/>
              <a:gd name="connsiteX18" fmla="*/ 4026695 w 4898232"/>
              <a:gd name="connsiteY18" fmla="*/ 2363787 h 2649537"/>
              <a:gd name="connsiteX19" fmla="*/ 871538 w 4898232"/>
              <a:gd name="connsiteY19" fmla="*/ 2363787 h 2649537"/>
              <a:gd name="connsiteX20" fmla="*/ 573882 w 4898232"/>
              <a:gd name="connsiteY20" fmla="*/ 2649537 h 2649537"/>
              <a:gd name="connsiteX21" fmla="*/ 283370 w 4898232"/>
              <a:gd name="connsiteY21" fmla="*/ 2649537 h 2649537"/>
              <a:gd name="connsiteX22" fmla="*/ 4763 w 4898232"/>
              <a:gd name="connsiteY22" fmla="*/ 2373312 h 2649537"/>
              <a:gd name="connsiteX23" fmla="*/ 0 w 4898232"/>
              <a:gd name="connsiteY23" fmla="*/ 2089944 h 2649537"/>
              <a:gd name="connsiteX24" fmla="*/ 278607 w 4898232"/>
              <a:gd name="connsiteY24" fmla="*/ 1797050 h 2649537"/>
              <a:gd name="connsiteX25" fmla="*/ 269082 w 4898232"/>
              <a:gd name="connsiteY25" fmla="*/ 1163637 h 2649537"/>
              <a:gd name="connsiteX26" fmla="*/ 1216820 w 4898232"/>
              <a:gd name="connsiteY26" fmla="*/ 1168400 h 2649537"/>
              <a:gd name="connsiteX0" fmla="*/ 1216820 w 4898232"/>
              <a:gd name="connsiteY0" fmla="*/ 1168400 h 2649537"/>
              <a:gd name="connsiteX1" fmla="*/ 1426370 w 4898232"/>
              <a:gd name="connsiteY1" fmla="*/ 1163637 h 2649537"/>
              <a:gd name="connsiteX2" fmla="*/ 2307432 w 4898232"/>
              <a:gd name="connsiteY2" fmla="*/ 1168400 h 2649537"/>
              <a:gd name="connsiteX3" fmla="*/ 2307432 w 4898232"/>
              <a:gd name="connsiteY3" fmla="*/ 1235075 h 2649537"/>
              <a:gd name="connsiteX4" fmla="*/ 3755232 w 4898232"/>
              <a:gd name="connsiteY4" fmla="*/ 1230312 h 2649537"/>
              <a:gd name="connsiteX5" fmla="*/ 3759995 w 4898232"/>
              <a:gd name="connsiteY5" fmla="*/ 1158875 h 2649537"/>
              <a:gd name="connsiteX6" fmla="*/ 4040982 w 4898232"/>
              <a:gd name="connsiteY6" fmla="*/ 1163637 h 2649537"/>
              <a:gd name="connsiteX7" fmla="*/ 4047332 w 4898232"/>
              <a:gd name="connsiteY7" fmla="*/ 0 h 2649537"/>
              <a:gd name="connsiteX8" fmla="*/ 4634707 w 4898232"/>
              <a:gd name="connsiteY8" fmla="*/ 0 h 2649537"/>
              <a:gd name="connsiteX9" fmla="*/ 4626770 w 4898232"/>
              <a:gd name="connsiteY9" fmla="*/ 868362 h 2649537"/>
              <a:gd name="connsiteX10" fmla="*/ 4279107 w 4898232"/>
              <a:gd name="connsiteY10" fmla="*/ 865187 h 2649537"/>
              <a:gd name="connsiteX11" fmla="*/ 4274345 w 4898232"/>
              <a:gd name="connsiteY11" fmla="*/ 1154112 h 2649537"/>
              <a:gd name="connsiteX12" fmla="*/ 4626770 w 4898232"/>
              <a:gd name="connsiteY12" fmla="*/ 1154112 h 2649537"/>
              <a:gd name="connsiteX13" fmla="*/ 4612482 w 4898232"/>
              <a:gd name="connsiteY13" fmla="*/ 1801812 h 2649537"/>
              <a:gd name="connsiteX14" fmla="*/ 4898232 w 4898232"/>
              <a:gd name="connsiteY14" fmla="*/ 2082800 h 2649537"/>
              <a:gd name="connsiteX15" fmla="*/ 4883945 w 4898232"/>
              <a:gd name="connsiteY15" fmla="*/ 2363787 h 2649537"/>
              <a:gd name="connsiteX16" fmla="*/ 4593432 w 4898232"/>
              <a:gd name="connsiteY16" fmla="*/ 2640012 h 2649537"/>
              <a:gd name="connsiteX17" fmla="*/ 4307682 w 4898232"/>
              <a:gd name="connsiteY17" fmla="*/ 2644775 h 2649537"/>
              <a:gd name="connsiteX18" fmla="*/ 4026695 w 4898232"/>
              <a:gd name="connsiteY18" fmla="*/ 2363787 h 2649537"/>
              <a:gd name="connsiteX19" fmla="*/ 871538 w 4898232"/>
              <a:gd name="connsiteY19" fmla="*/ 2363787 h 2649537"/>
              <a:gd name="connsiteX20" fmla="*/ 573882 w 4898232"/>
              <a:gd name="connsiteY20" fmla="*/ 2649537 h 2649537"/>
              <a:gd name="connsiteX21" fmla="*/ 283370 w 4898232"/>
              <a:gd name="connsiteY21" fmla="*/ 2649537 h 2649537"/>
              <a:gd name="connsiteX22" fmla="*/ 4763 w 4898232"/>
              <a:gd name="connsiteY22" fmla="*/ 2373312 h 2649537"/>
              <a:gd name="connsiteX23" fmla="*/ 0 w 4898232"/>
              <a:gd name="connsiteY23" fmla="*/ 2089944 h 2649537"/>
              <a:gd name="connsiteX24" fmla="*/ 278607 w 4898232"/>
              <a:gd name="connsiteY24" fmla="*/ 1797050 h 2649537"/>
              <a:gd name="connsiteX25" fmla="*/ 269082 w 4898232"/>
              <a:gd name="connsiteY25" fmla="*/ 1163637 h 2649537"/>
              <a:gd name="connsiteX26" fmla="*/ 1216820 w 4898232"/>
              <a:gd name="connsiteY26" fmla="*/ 1168400 h 2649537"/>
              <a:gd name="connsiteX0" fmla="*/ 1216820 w 4898232"/>
              <a:gd name="connsiteY0" fmla="*/ 1168400 h 2649537"/>
              <a:gd name="connsiteX1" fmla="*/ 2307432 w 4898232"/>
              <a:gd name="connsiteY1" fmla="*/ 1168400 h 2649537"/>
              <a:gd name="connsiteX2" fmla="*/ 2307432 w 4898232"/>
              <a:gd name="connsiteY2" fmla="*/ 1235075 h 2649537"/>
              <a:gd name="connsiteX3" fmla="*/ 3755232 w 4898232"/>
              <a:gd name="connsiteY3" fmla="*/ 1230312 h 2649537"/>
              <a:gd name="connsiteX4" fmla="*/ 3759995 w 4898232"/>
              <a:gd name="connsiteY4" fmla="*/ 1158875 h 2649537"/>
              <a:gd name="connsiteX5" fmla="*/ 4040982 w 4898232"/>
              <a:gd name="connsiteY5" fmla="*/ 1163637 h 2649537"/>
              <a:gd name="connsiteX6" fmla="*/ 4047332 w 4898232"/>
              <a:gd name="connsiteY6" fmla="*/ 0 h 2649537"/>
              <a:gd name="connsiteX7" fmla="*/ 4634707 w 4898232"/>
              <a:gd name="connsiteY7" fmla="*/ 0 h 2649537"/>
              <a:gd name="connsiteX8" fmla="*/ 4626770 w 4898232"/>
              <a:gd name="connsiteY8" fmla="*/ 868362 h 2649537"/>
              <a:gd name="connsiteX9" fmla="*/ 4279107 w 4898232"/>
              <a:gd name="connsiteY9" fmla="*/ 865187 h 2649537"/>
              <a:gd name="connsiteX10" fmla="*/ 4274345 w 4898232"/>
              <a:gd name="connsiteY10" fmla="*/ 1154112 h 2649537"/>
              <a:gd name="connsiteX11" fmla="*/ 4626770 w 4898232"/>
              <a:gd name="connsiteY11" fmla="*/ 1154112 h 2649537"/>
              <a:gd name="connsiteX12" fmla="*/ 4612482 w 4898232"/>
              <a:gd name="connsiteY12" fmla="*/ 1801812 h 2649537"/>
              <a:gd name="connsiteX13" fmla="*/ 4898232 w 4898232"/>
              <a:gd name="connsiteY13" fmla="*/ 2082800 h 2649537"/>
              <a:gd name="connsiteX14" fmla="*/ 4883945 w 4898232"/>
              <a:gd name="connsiteY14" fmla="*/ 2363787 h 2649537"/>
              <a:gd name="connsiteX15" fmla="*/ 4593432 w 4898232"/>
              <a:gd name="connsiteY15" fmla="*/ 2640012 h 2649537"/>
              <a:gd name="connsiteX16" fmla="*/ 4307682 w 4898232"/>
              <a:gd name="connsiteY16" fmla="*/ 2644775 h 2649537"/>
              <a:gd name="connsiteX17" fmla="*/ 4026695 w 4898232"/>
              <a:gd name="connsiteY17" fmla="*/ 2363787 h 2649537"/>
              <a:gd name="connsiteX18" fmla="*/ 871538 w 4898232"/>
              <a:gd name="connsiteY18" fmla="*/ 2363787 h 2649537"/>
              <a:gd name="connsiteX19" fmla="*/ 573882 w 4898232"/>
              <a:gd name="connsiteY19" fmla="*/ 2649537 h 2649537"/>
              <a:gd name="connsiteX20" fmla="*/ 283370 w 4898232"/>
              <a:gd name="connsiteY20" fmla="*/ 2649537 h 2649537"/>
              <a:gd name="connsiteX21" fmla="*/ 4763 w 4898232"/>
              <a:gd name="connsiteY21" fmla="*/ 2373312 h 2649537"/>
              <a:gd name="connsiteX22" fmla="*/ 0 w 4898232"/>
              <a:gd name="connsiteY22" fmla="*/ 2089944 h 2649537"/>
              <a:gd name="connsiteX23" fmla="*/ 278607 w 4898232"/>
              <a:gd name="connsiteY23" fmla="*/ 1797050 h 2649537"/>
              <a:gd name="connsiteX24" fmla="*/ 269082 w 4898232"/>
              <a:gd name="connsiteY24" fmla="*/ 1163637 h 2649537"/>
              <a:gd name="connsiteX25" fmla="*/ 1216820 w 4898232"/>
              <a:gd name="connsiteY25" fmla="*/ 1168400 h 2649537"/>
              <a:gd name="connsiteX0" fmla="*/ 269082 w 4898232"/>
              <a:gd name="connsiteY0" fmla="*/ 1163637 h 2649537"/>
              <a:gd name="connsiteX1" fmla="*/ 2307432 w 4898232"/>
              <a:gd name="connsiteY1" fmla="*/ 1168400 h 2649537"/>
              <a:gd name="connsiteX2" fmla="*/ 2307432 w 4898232"/>
              <a:gd name="connsiteY2" fmla="*/ 1235075 h 2649537"/>
              <a:gd name="connsiteX3" fmla="*/ 3755232 w 4898232"/>
              <a:gd name="connsiteY3" fmla="*/ 1230312 h 2649537"/>
              <a:gd name="connsiteX4" fmla="*/ 3759995 w 4898232"/>
              <a:gd name="connsiteY4" fmla="*/ 1158875 h 2649537"/>
              <a:gd name="connsiteX5" fmla="*/ 4040982 w 4898232"/>
              <a:gd name="connsiteY5" fmla="*/ 1163637 h 2649537"/>
              <a:gd name="connsiteX6" fmla="*/ 4047332 w 4898232"/>
              <a:gd name="connsiteY6" fmla="*/ 0 h 2649537"/>
              <a:gd name="connsiteX7" fmla="*/ 4634707 w 4898232"/>
              <a:gd name="connsiteY7" fmla="*/ 0 h 2649537"/>
              <a:gd name="connsiteX8" fmla="*/ 4626770 w 4898232"/>
              <a:gd name="connsiteY8" fmla="*/ 868362 h 2649537"/>
              <a:gd name="connsiteX9" fmla="*/ 4279107 w 4898232"/>
              <a:gd name="connsiteY9" fmla="*/ 865187 h 2649537"/>
              <a:gd name="connsiteX10" fmla="*/ 4274345 w 4898232"/>
              <a:gd name="connsiteY10" fmla="*/ 1154112 h 2649537"/>
              <a:gd name="connsiteX11" fmla="*/ 4626770 w 4898232"/>
              <a:gd name="connsiteY11" fmla="*/ 1154112 h 2649537"/>
              <a:gd name="connsiteX12" fmla="*/ 4612482 w 4898232"/>
              <a:gd name="connsiteY12" fmla="*/ 1801812 h 2649537"/>
              <a:gd name="connsiteX13" fmla="*/ 4898232 w 4898232"/>
              <a:gd name="connsiteY13" fmla="*/ 2082800 h 2649537"/>
              <a:gd name="connsiteX14" fmla="*/ 4883945 w 4898232"/>
              <a:gd name="connsiteY14" fmla="*/ 2363787 h 2649537"/>
              <a:gd name="connsiteX15" fmla="*/ 4593432 w 4898232"/>
              <a:gd name="connsiteY15" fmla="*/ 2640012 h 2649537"/>
              <a:gd name="connsiteX16" fmla="*/ 4307682 w 4898232"/>
              <a:gd name="connsiteY16" fmla="*/ 2644775 h 2649537"/>
              <a:gd name="connsiteX17" fmla="*/ 4026695 w 4898232"/>
              <a:gd name="connsiteY17" fmla="*/ 2363787 h 2649537"/>
              <a:gd name="connsiteX18" fmla="*/ 871538 w 4898232"/>
              <a:gd name="connsiteY18" fmla="*/ 2363787 h 2649537"/>
              <a:gd name="connsiteX19" fmla="*/ 573882 w 4898232"/>
              <a:gd name="connsiteY19" fmla="*/ 2649537 h 2649537"/>
              <a:gd name="connsiteX20" fmla="*/ 283370 w 4898232"/>
              <a:gd name="connsiteY20" fmla="*/ 2649537 h 2649537"/>
              <a:gd name="connsiteX21" fmla="*/ 4763 w 4898232"/>
              <a:gd name="connsiteY21" fmla="*/ 2373312 h 2649537"/>
              <a:gd name="connsiteX22" fmla="*/ 0 w 4898232"/>
              <a:gd name="connsiteY22" fmla="*/ 2089944 h 2649537"/>
              <a:gd name="connsiteX23" fmla="*/ 278607 w 4898232"/>
              <a:gd name="connsiteY23" fmla="*/ 1797050 h 2649537"/>
              <a:gd name="connsiteX24" fmla="*/ 269082 w 4898232"/>
              <a:gd name="connsiteY24" fmla="*/ 1163637 h 264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98232" h="2649537">
                <a:moveTo>
                  <a:pt x="269082" y="1163637"/>
                </a:moveTo>
                <a:lnTo>
                  <a:pt x="2307432" y="1168400"/>
                </a:lnTo>
                <a:lnTo>
                  <a:pt x="2307432" y="1235075"/>
                </a:lnTo>
                <a:lnTo>
                  <a:pt x="3755232" y="1230312"/>
                </a:lnTo>
                <a:lnTo>
                  <a:pt x="3759995" y="1158875"/>
                </a:lnTo>
                <a:lnTo>
                  <a:pt x="4040982" y="1163637"/>
                </a:lnTo>
                <a:cubicBezTo>
                  <a:pt x="4043099" y="775758"/>
                  <a:pt x="4045215" y="387879"/>
                  <a:pt x="4047332" y="0"/>
                </a:cubicBezTo>
                <a:lnTo>
                  <a:pt x="4634707" y="0"/>
                </a:lnTo>
                <a:cubicBezTo>
                  <a:pt x="4632061" y="289454"/>
                  <a:pt x="4629416" y="578908"/>
                  <a:pt x="4626770" y="868362"/>
                </a:cubicBezTo>
                <a:lnTo>
                  <a:pt x="4279107" y="865187"/>
                </a:lnTo>
                <a:cubicBezTo>
                  <a:pt x="4277520" y="957262"/>
                  <a:pt x="4275932" y="1062037"/>
                  <a:pt x="4274345" y="1154112"/>
                </a:cubicBezTo>
                <a:lnTo>
                  <a:pt x="4626770" y="1154112"/>
                </a:lnTo>
                <a:lnTo>
                  <a:pt x="4612482" y="1801812"/>
                </a:lnTo>
                <a:lnTo>
                  <a:pt x="4898232" y="2082800"/>
                </a:lnTo>
                <a:lnTo>
                  <a:pt x="4883945" y="2363787"/>
                </a:lnTo>
                <a:lnTo>
                  <a:pt x="4593432" y="2640012"/>
                </a:lnTo>
                <a:lnTo>
                  <a:pt x="4307682" y="2644775"/>
                </a:lnTo>
                <a:lnTo>
                  <a:pt x="4026695" y="2363787"/>
                </a:lnTo>
                <a:lnTo>
                  <a:pt x="871538" y="2363787"/>
                </a:lnTo>
                <a:lnTo>
                  <a:pt x="573882" y="2649537"/>
                </a:lnTo>
                <a:lnTo>
                  <a:pt x="283370" y="2649537"/>
                </a:lnTo>
                <a:lnTo>
                  <a:pt x="4763" y="2373312"/>
                </a:lnTo>
                <a:cubicBezTo>
                  <a:pt x="3175" y="2278856"/>
                  <a:pt x="1588" y="2184400"/>
                  <a:pt x="0" y="2089944"/>
                </a:cubicBezTo>
                <a:lnTo>
                  <a:pt x="278607" y="1797050"/>
                </a:lnTo>
                <a:lnTo>
                  <a:pt x="269082" y="1163637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6392465" y="2788877"/>
            <a:ext cx="304800" cy="292894"/>
          </a:xfrm>
          <a:custGeom>
            <a:avLst/>
            <a:gdLst>
              <a:gd name="connsiteX0" fmla="*/ 0 w 304800"/>
              <a:gd name="connsiteY0" fmla="*/ 200025 h 292894"/>
              <a:gd name="connsiteX1" fmla="*/ 0 w 304800"/>
              <a:gd name="connsiteY1" fmla="*/ 100013 h 292894"/>
              <a:gd name="connsiteX2" fmla="*/ 104775 w 304800"/>
              <a:gd name="connsiteY2" fmla="*/ 2382 h 292894"/>
              <a:gd name="connsiteX3" fmla="*/ 207169 w 304800"/>
              <a:gd name="connsiteY3" fmla="*/ 0 h 292894"/>
              <a:gd name="connsiteX4" fmla="*/ 304800 w 304800"/>
              <a:gd name="connsiteY4" fmla="*/ 97632 h 292894"/>
              <a:gd name="connsiteX5" fmla="*/ 302419 w 304800"/>
              <a:gd name="connsiteY5" fmla="*/ 202407 h 292894"/>
              <a:gd name="connsiteX6" fmla="*/ 202406 w 304800"/>
              <a:gd name="connsiteY6" fmla="*/ 292894 h 292894"/>
              <a:gd name="connsiteX7" fmla="*/ 88106 w 304800"/>
              <a:gd name="connsiteY7" fmla="*/ 292894 h 292894"/>
              <a:gd name="connsiteX8" fmla="*/ 0 w 304800"/>
              <a:gd name="connsiteY8" fmla="*/ 200025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" h="292894">
                <a:moveTo>
                  <a:pt x="0" y="200025"/>
                </a:moveTo>
                <a:lnTo>
                  <a:pt x="0" y="100013"/>
                </a:lnTo>
                <a:lnTo>
                  <a:pt x="104775" y="2382"/>
                </a:lnTo>
                <a:lnTo>
                  <a:pt x="207169" y="0"/>
                </a:lnTo>
                <a:lnTo>
                  <a:pt x="304800" y="97632"/>
                </a:lnTo>
                <a:cubicBezTo>
                  <a:pt x="304006" y="132557"/>
                  <a:pt x="303213" y="167482"/>
                  <a:pt x="302419" y="202407"/>
                </a:cubicBezTo>
                <a:lnTo>
                  <a:pt x="202406" y="292894"/>
                </a:lnTo>
                <a:lnTo>
                  <a:pt x="88106" y="292894"/>
                </a:lnTo>
                <a:lnTo>
                  <a:pt x="0" y="200025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509568" y="2902386"/>
            <a:ext cx="72008" cy="720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5480024" y="2487166"/>
            <a:ext cx="153634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5520837" y="2455924"/>
            <a:ext cx="72008" cy="720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>
            <a:off x="5560016" y="2527932"/>
            <a:ext cx="0" cy="52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5774265" y="2491928"/>
            <a:ext cx="19090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6076671" y="2493120"/>
            <a:ext cx="355236" cy="1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6091580" y="2494309"/>
            <a:ext cx="4386" cy="565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5171768" y="2488356"/>
            <a:ext cx="1800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 flipV="1">
            <a:off x="4871784" y="2486372"/>
            <a:ext cx="153634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4912597" y="2455130"/>
            <a:ext cx="72008" cy="720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4952030" y="2527932"/>
            <a:ext cx="0" cy="52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4582911" y="2487960"/>
            <a:ext cx="1536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4378372" y="2488356"/>
            <a:ext cx="2795" cy="571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3908232" y="2494309"/>
            <a:ext cx="1" cy="565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3911627" y="2527138"/>
            <a:ext cx="466745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4336310" y="2483705"/>
            <a:ext cx="97375" cy="17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3842251" y="2491841"/>
            <a:ext cx="1053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3911627" y="2527932"/>
            <a:ext cx="466745" cy="53200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3908232" y="2527932"/>
            <a:ext cx="470141" cy="53200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908232" y="1857635"/>
            <a:ext cx="3395" cy="366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2"/>
          </p:cNvCxnSpPr>
          <p:nvPr/>
        </p:nvCxnSpPr>
        <p:spPr>
          <a:xfrm>
            <a:off x="4381167" y="1934617"/>
            <a:ext cx="0" cy="21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919064" y="2145667"/>
            <a:ext cx="4621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2795503" y="1860810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094648" y="1875967"/>
            <a:ext cx="0" cy="341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684517" y="2491928"/>
            <a:ext cx="0" cy="58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3569807" y="2495786"/>
            <a:ext cx="115286" cy="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939808" y="2498360"/>
            <a:ext cx="0" cy="58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050706" y="2565015"/>
            <a:ext cx="0" cy="370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435463" y="2491606"/>
            <a:ext cx="270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939519" y="2498360"/>
            <a:ext cx="590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>
            <a:off x="3099411" y="2501077"/>
            <a:ext cx="2721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 flipV="1">
            <a:off x="3904059" y="1865586"/>
            <a:ext cx="466744" cy="28008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7" idx="1"/>
          </p:cNvCxnSpPr>
          <p:nvPr/>
        </p:nvCxnSpPr>
        <p:spPr>
          <a:xfrm flipH="1">
            <a:off x="3919065" y="1867942"/>
            <a:ext cx="462102" cy="27772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219439" y="2793935"/>
            <a:ext cx="0" cy="266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 flipV="1">
            <a:off x="2944785" y="2006804"/>
            <a:ext cx="214" cy="214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939519" y="2224038"/>
            <a:ext cx="352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487651" y="2217675"/>
            <a:ext cx="1968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841059" y="2224038"/>
            <a:ext cx="671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2501742" y="2217675"/>
            <a:ext cx="1357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819839" y="1878482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116603" y="1893639"/>
            <a:ext cx="0" cy="341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5963855" y="2005626"/>
            <a:ext cx="0" cy="232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6377623" y="2223444"/>
            <a:ext cx="306312" cy="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>
            <a:off x="6359899" y="2038693"/>
            <a:ext cx="330626" cy="2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6359899" y="1934617"/>
            <a:ext cx="0" cy="21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6289629" y="1354637"/>
            <a:ext cx="322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345686" y="1353579"/>
            <a:ext cx="0" cy="21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正方形/長方形 241"/>
          <p:cNvSpPr/>
          <p:nvPr/>
        </p:nvSpPr>
        <p:spPr>
          <a:xfrm>
            <a:off x="3858968" y="3094678"/>
            <a:ext cx="580210" cy="378270"/>
          </a:xfrm>
          <a:custGeom>
            <a:avLst/>
            <a:gdLst>
              <a:gd name="connsiteX0" fmla="*/ 0 w 580807"/>
              <a:gd name="connsiteY0" fmla="*/ 0 h 372312"/>
              <a:gd name="connsiteX1" fmla="*/ 580807 w 580807"/>
              <a:gd name="connsiteY1" fmla="*/ 0 h 372312"/>
              <a:gd name="connsiteX2" fmla="*/ 580807 w 580807"/>
              <a:gd name="connsiteY2" fmla="*/ 372312 h 372312"/>
              <a:gd name="connsiteX3" fmla="*/ 0 w 580807"/>
              <a:gd name="connsiteY3" fmla="*/ 372312 h 372312"/>
              <a:gd name="connsiteX4" fmla="*/ 0 w 580807"/>
              <a:gd name="connsiteY4" fmla="*/ 0 h 372312"/>
              <a:gd name="connsiteX0" fmla="*/ 0 w 580807"/>
              <a:gd name="connsiteY0" fmla="*/ 0 h 372312"/>
              <a:gd name="connsiteX1" fmla="*/ 580807 w 580807"/>
              <a:gd name="connsiteY1" fmla="*/ 0 h 372312"/>
              <a:gd name="connsiteX2" fmla="*/ 580807 w 580807"/>
              <a:gd name="connsiteY2" fmla="*/ 372312 h 372312"/>
              <a:gd name="connsiteX3" fmla="*/ 0 w 580807"/>
              <a:gd name="connsiteY3" fmla="*/ 372312 h 372312"/>
              <a:gd name="connsiteX4" fmla="*/ 0 w 580807"/>
              <a:gd name="connsiteY4" fmla="*/ 86376 h 372312"/>
              <a:gd name="connsiteX5" fmla="*/ 0 w 580807"/>
              <a:gd name="connsiteY5" fmla="*/ 0 h 372312"/>
              <a:gd name="connsiteX0" fmla="*/ 74463 w 580807"/>
              <a:gd name="connsiteY0" fmla="*/ 47656 h 372312"/>
              <a:gd name="connsiteX1" fmla="*/ 580807 w 580807"/>
              <a:gd name="connsiteY1" fmla="*/ 0 h 372312"/>
              <a:gd name="connsiteX2" fmla="*/ 580807 w 580807"/>
              <a:gd name="connsiteY2" fmla="*/ 372312 h 372312"/>
              <a:gd name="connsiteX3" fmla="*/ 0 w 580807"/>
              <a:gd name="connsiteY3" fmla="*/ 372312 h 372312"/>
              <a:gd name="connsiteX4" fmla="*/ 0 w 580807"/>
              <a:gd name="connsiteY4" fmla="*/ 86376 h 372312"/>
              <a:gd name="connsiteX5" fmla="*/ 74463 w 580807"/>
              <a:gd name="connsiteY5" fmla="*/ 47656 h 372312"/>
              <a:gd name="connsiteX0" fmla="*/ 74463 w 580807"/>
              <a:gd name="connsiteY0" fmla="*/ 47656 h 372312"/>
              <a:gd name="connsiteX1" fmla="*/ 580807 w 580807"/>
              <a:gd name="connsiteY1" fmla="*/ 0 h 372312"/>
              <a:gd name="connsiteX2" fmla="*/ 580807 w 580807"/>
              <a:gd name="connsiteY2" fmla="*/ 372312 h 372312"/>
              <a:gd name="connsiteX3" fmla="*/ 0 w 580807"/>
              <a:gd name="connsiteY3" fmla="*/ 372312 h 372312"/>
              <a:gd name="connsiteX4" fmla="*/ 2979 w 580807"/>
              <a:gd name="connsiteY4" fmla="*/ 14892 h 372312"/>
              <a:gd name="connsiteX5" fmla="*/ 74463 w 580807"/>
              <a:gd name="connsiteY5" fmla="*/ 47656 h 372312"/>
              <a:gd name="connsiteX0" fmla="*/ 59570 w 580807"/>
              <a:gd name="connsiteY0" fmla="*/ 23828 h 372312"/>
              <a:gd name="connsiteX1" fmla="*/ 580807 w 580807"/>
              <a:gd name="connsiteY1" fmla="*/ 0 h 372312"/>
              <a:gd name="connsiteX2" fmla="*/ 580807 w 580807"/>
              <a:gd name="connsiteY2" fmla="*/ 372312 h 372312"/>
              <a:gd name="connsiteX3" fmla="*/ 0 w 580807"/>
              <a:gd name="connsiteY3" fmla="*/ 372312 h 372312"/>
              <a:gd name="connsiteX4" fmla="*/ 2979 w 580807"/>
              <a:gd name="connsiteY4" fmla="*/ 14892 h 372312"/>
              <a:gd name="connsiteX5" fmla="*/ 59570 w 580807"/>
              <a:gd name="connsiteY5" fmla="*/ 23828 h 372312"/>
              <a:gd name="connsiteX0" fmla="*/ 59570 w 580807"/>
              <a:gd name="connsiteY0" fmla="*/ 23828 h 372312"/>
              <a:gd name="connsiteX1" fmla="*/ 110204 w 580807"/>
              <a:gd name="connsiteY1" fmla="*/ 20849 h 372312"/>
              <a:gd name="connsiteX2" fmla="*/ 580807 w 580807"/>
              <a:gd name="connsiteY2" fmla="*/ 0 h 372312"/>
              <a:gd name="connsiteX3" fmla="*/ 580807 w 580807"/>
              <a:gd name="connsiteY3" fmla="*/ 372312 h 372312"/>
              <a:gd name="connsiteX4" fmla="*/ 0 w 580807"/>
              <a:gd name="connsiteY4" fmla="*/ 372312 h 372312"/>
              <a:gd name="connsiteX5" fmla="*/ 2979 w 580807"/>
              <a:gd name="connsiteY5" fmla="*/ 14892 h 372312"/>
              <a:gd name="connsiteX6" fmla="*/ 59570 w 580807"/>
              <a:gd name="connsiteY6" fmla="*/ 23828 h 372312"/>
              <a:gd name="connsiteX0" fmla="*/ 59570 w 580807"/>
              <a:gd name="connsiteY0" fmla="*/ 29785 h 378269"/>
              <a:gd name="connsiteX1" fmla="*/ 59570 w 580807"/>
              <a:gd name="connsiteY1" fmla="*/ 0 h 378269"/>
              <a:gd name="connsiteX2" fmla="*/ 580807 w 580807"/>
              <a:gd name="connsiteY2" fmla="*/ 5957 h 378269"/>
              <a:gd name="connsiteX3" fmla="*/ 580807 w 580807"/>
              <a:gd name="connsiteY3" fmla="*/ 378269 h 378269"/>
              <a:gd name="connsiteX4" fmla="*/ 0 w 580807"/>
              <a:gd name="connsiteY4" fmla="*/ 378269 h 378269"/>
              <a:gd name="connsiteX5" fmla="*/ 2979 w 580807"/>
              <a:gd name="connsiteY5" fmla="*/ 20849 h 378269"/>
              <a:gd name="connsiteX6" fmla="*/ 59570 w 580807"/>
              <a:gd name="connsiteY6" fmla="*/ 29785 h 378269"/>
              <a:gd name="connsiteX0" fmla="*/ 59570 w 580807"/>
              <a:gd name="connsiteY0" fmla="*/ 20850 h 378269"/>
              <a:gd name="connsiteX1" fmla="*/ 59570 w 580807"/>
              <a:gd name="connsiteY1" fmla="*/ 0 h 378269"/>
              <a:gd name="connsiteX2" fmla="*/ 580807 w 580807"/>
              <a:gd name="connsiteY2" fmla="*/ 5957 h 378269"/>
              <a:gd name="connsiteX3" fmla="*/ 580807 w 580807"/>
              <a:gd name="connsiteY3" fmla="*/ 378269 h 378269"/>
              <a:gd name="connsiteX4" fmla="*/ 0 w 580807"/>
              <a:gd name="connsiteY4" fmla="*/ 378269 h 378269"/>
              <a:gd name="connsiteX5" fmla="*/ 2979 w 580807"/>
              <a:gd name="connsiteY5" fmla="*/ 20849 h 378269"/>
              <a:gd name="connsiteX6" fmla="*/ 59570 w 580807"/>
              <a:gd name="connsiteY6" fmla="*/ 20850 h 378269"/>
              <a:gd name="connsiteX0" fmla="*/ 59570 w 580807"/>
              <a:gd name="connsiteY0" fmla="*/ 20850 h 378270"/>
              <a:gd name="connsiteX1" fmla="*/ 59570 w 580807"/>
              <a:gd name="connsiteY1" fmla="*/ 0 h 378270"/>
              <a:gd name="connsiteX2" fmla="*/ 580807 w 580807"/>
              <a:gd name="connsiteY2" fmla="*/ 5957 h 378270"/>
              <a:gd name="connsiteX3" fmla="*/ 580807 w 580807"/>
              <a:gd name="connsiteY3" fmla="*/ 378269 h 378270"/>
              <a:gd name="connsiteX4" fmla="*/ 288914 w 580807"/>
              <a:gd name="connsiteY4" fmla="*/ 378270 h 378270"/>
              <a:gd name="connsiteX5" fmla="*/ 0 w 580807"/>
              <a:gd name="connsiteY5" fmla="*/ 378269 h 378270"/>
              <a:gd name="connsiteX6" fmla="*/ 2979 w 580807"/>
              <a:gd name="connsiteY6" fmla="*/ 20849 h 378270"/>
              <a:gd name="connsiteX7" fmla="*/ 59570 w 580807"/>
              <a:gd name="connsiteY7" fmla="*/ 20850 h 378270"/>
              <a:gd name="connsiteX0" fmla="*/ 59570 w 580807"/>
              <a:gd name="connsiteY0" fmla="*/ 20850 h 378270"/>
              <a:gd name="connsiteX1" fmla="*/ 59570 w 580807"/>
              <a:gd name="connsiteY1" fmla="*/ 0 h 378270"/>
              <a:gd name="connsiteX2" fmla="*/ 580807 w 580807"/>
              <a:gd name="connsiteY2" fmla="*/ 5957 h 378270"/>
              <a:gd name="connsiteX3" fmla="*/ 580807 w 580807"/>
              <a:gd name="connsiteY3" fmla="*/ 378269 h 378270"/>
              <a:gd name="connsiteX4" fmla="*/ 288914 w 580807"/>
              <a:gd name="connsiteY4" fmla="*/ 378270 h 378270"/>
              <a:gd name="connsiteX5" fmla="*/ 0 w 580807"/>
              <a:gd name="connsiteY5" fmla="*/ 306785 h 378270"/>
              <a:gd name="connsiteX6" fmla="*/ 2979 w 580807"/>
              <a:gd name="connsiteY6" fmla="*/ 20849 h 378270"/>
              <a:gd name="connsiteX7" fmla="*/ 59570 w 580807"/>
              <a:gd name="connsiteY7" fmla="*/ 20850 h 378270"/>
              <a:gd name="connsiteX0" fmla="*/ 56591 w 577828"/>
              <a:gd name="connsiteY0" fmla="*/ 20850 h 378270"/>
              <a:gd name="connsiteX1" fmla="*/ 56591 w 577828"/>
              <a:gd name="connsiteY1" fmla="*/ 0 h 378270"/>
              <a:gd name="connsiteX2" fmla="*/ 577828 w 577828"/>
              <a:gd name="connsiteY2" fmla="*/ 5957 h 378270"/>
              <a:gd name="connsiteX3" fmla="*/ 577828 w 577828"/>
              <a:gd name="connsiteY3" fmla="*/ 378269 h 378270"/>
              <a:gd name="connsiteX4" fmla="*/ 285935 w 577828"/>
              <a:gd name="connsiteY4" fmla="*/ 378270 h 378270"/>
              <a:gd name="connsiteX5" fmla="*/ 1784 w 577828"/>
              <a:gd name="connsiteY5" fmla="*/ 340122 h 378270"/>
              <a:gd name="connsiteX6" fmla="*/ 0 w 577828"/>
              <a:gd name="connsiteY6" fmla="*/ 20849 h 378270"/>
              <a:gd name="connsiteX7" fmla="*/ 56591 w 577828"/>
              <a:gd name="connsiteY7" fmla="*/ 20850 h 378270"/>
              <a:gd name="connsiteX0" fmla="*/ 56591 w 577828"/>
              <a:gd name="connsiteY0" fmla="*/ 20850 h 378270"/>
              <a:gd name="connsiteX1" fmla="*/ 56591 w 577828"/>
              <a:gd name="connsiteY1" fmla="*/ 0 h 378270"/>
              <a:gd name="connsiteX2" fmla="*/ 577828 w 577828"/>
              <a:gd name="connsiteY2" fmla="*/ 5957 h 378270"/>
              <a:gd name="connsiteX3" fmla="*/ 577828 w 577828"/>
              <a:gd name="connsiteY3" fmla="*/ 328262 h 378270"/>
              <a:gd name="connsiteX4" fmla="*/ 285935 w 577828"/>
              <a:gd name="connsiteY4" fmla="*/ 378270 h 378270"/>
              <a:gd name="connsiteX5" fmla="*/ 1784 w 577828"/>
              <a:gd name="connsiteY5" fmla="*/ 340122 h 378270"/>
              <a:gd name="connsiteX6" fmla="*/ 0 w 577828"/>
              <a:gd name="connsiteY6" fmla="*/ 20849 h 378270"/>
              <a:gd name="connsiteX7" fmla="*/ 56591 w 577828"/>
              <a:gd name="connsiteY7" fmla="*/ 20850 h 378270"/>
              <a:gd name="connsiteX0" fmla="*/ 56591 w 582591"/>
              <a:gd name="connsiteY0" fmla="*/ 20850 h 378270"/>
              <a:gd name="connsiteX1" fmla="*/ 56591 w 582591"/>
              <a:gd name="connsiteY1" fmla="*/ 0 h 378270"/>
              <a:gd name="connsiteX2" fmla="*/ 582591 w 582591"/>
              <a:gd name="connsiteY2" fmla="*/ 20245 h 378270"/>
              <a:gd name="connsiteX3" fmla="*/ 577828 w 582591"/>
              <a:gd name="connsiteY3" fmla="*/ 328262 h 378270"/>
              <a:gd name="connsiteX4" fmla="*/ 285935 w 582591"/>
              <a:gd name="connsiteY4" fmla="*/ 378270 h 378270"/>
              <a:gd name="connsiteX5" fmla="*/ 1784 w 582591"/>
              <a:gd name="connsiteY5" fmla="*/ 340122 h 378270"/>
              <a:gd name="connsiteX6" fmla="*/ 0 w 582591"/>
              <a:gd name="connsiteY6" fmla="*/ 20849 h 378270"/>
              <a:gd name="connsiteX7" fmla="*/ 56591 w 582591"/>
              <a:gd name="connsiteY7" fmla="*/ 20850 h 378270"/>
              <a:gd name="connsiteX0" fmla="*/ 56591 w 582591"/>
              <a:gd name="connsiteY0" fmla="*/ 20850 h 378270"/>
              <a:gd name="connsiteX1" fmla="*/ 56591 w 582591"/>
              <a:gd name="connsiteY1" fmla="*/ 0 h 378270"/>
              <a:gd name="connsiteX2" fmla="*/ 464133 w 582591"/>
              <a:gd name="connsiteY2" fmla="*/ 16040 h 378270"/>
              <a:gd name="connsiteX3" fmla="*/ 582591 w 582591"/>
              <a:gd name="connsiteY3" fmla="*/ 20245 h 378270"/>
              <a:gd name="connsiteX4" fmla="*/ 577828 w 582591"/>
              <a:gd name="connsiteY4" fmla="*/ 328262 h 378270"/>
              <a:gd name="connsiteX5" fmla="*/ 285935 w 582591"/>
              <a:gd name="connsiteY5" fmla="*/ 378270 h 378270"/>
              <a:gd name="connsiteX6" fmla="*/ 1784 w 582591"/>
              <a:gd name="connsiteY6" fmla="*/ 340122 h 378270"/>
              <a:gd name="connsiteX7" fmla="*/ 0 w 582591"/>
              <a:gd name="connsiteY7" fmla="*/ 20849 h 378270"/>
              <a:gd name="connsiteX8" fmla="*/ 56591 w 582591"/>
              <a:gd name="connsiteY8" fmla="*/ 20850 h 378270"/>
              <a:gd name="connsiteX0" fmla="*/ 56591 w 582591"/>
              <a:gd name="connsiteY0" fmla="*/ 20850 h 378270"/>
              <a:gd name="connsiteX1" fmla="*/ 56591 w 582591"/>
              <a:gd name="connsiteY1" fmla="*/ 0 h 378270"/>
              <a:gd name="connsiteX2" fmla="*/ 526046 w 582591"/>
              <a:gd name="connsiteY2" fmla="*/ 1752 h 378270"/>
              <a:gd name="connsiteX3" fmla="*/ 582591 w 582591"/>
              <a:gd name="connsiteY3" fmla="*/ 20245 h 378270"/>
              <a:gd name="connsiteX4" fmla="*/ 577828 w 582591"/>
              <a:gd name="connsiteY4" fmla="*/ 328262 h 378270"/>
              <a:gd name="connsiteX5" fmla="*/ 285935 w 582591"/>
              <a:gd name="connsiteY5" fmla="*/ 378270 h 378270"/>
              <a:gd name="connsiteX6" fmla="*/ 1784 w 582591"/>
              <a:gd name="connsiteY6" fmla="*/ 340122 h 378270"/>
              <a:gd name="connsiteX7" fmla="*/ 0 w 582591"/>
              <a:gd name="connsiteY7" fmla="*/ 20849 h 378270"/>
              <a:gd name="connsiteX8" fmla="*/ 56591 w 582591"/>
              <a:gd name="connsiteY8" fmla="*/ 20850 h 378270"/>
              <a:gd name="connsiteX0" fmla="*/ 56591 w 582591"/>
              <a:gd name="connsiteY0" fmla="*/ 20850 h 378270"/>
              <a:gd name="connsiteX1" fmla="*/ 56591 w 582591"/>
              <a:gd name="connsiteY1" fmla="*/ 0 h 378270"/>
              <a:gd name="connsiteX2" fmla="*/ 526046 w 582591"/>
              <a:gd name="connsiteY2" fmla="*/ 1752 h 378270"/>
              <a:gd name="connsiteX3" fmla="*/ 557001 w 582591"/>
              <a:gd name="connsiteY3" fmla="*/ 8896 h 378270"/>
              <a:gd name="connsiteX4" fmla="*/ 582591 w 582591"/>
              <a:gd name="connsiteY4" fmla="*/ 20245 h 378270"/>
              <a:gd name="connsiteX5" fmla="*/ 577828 w 582591"/>
              <a:gd name="connsiteY5" fmla="*/ 328262 h 378270"/>
              <a:gd name="connsiteX6" fmla="*/ 285935 w 582591"/>
              <a:gd name="connsiteY6" fmla="*/ 378270 h 378270"/>
              <a:gd name="connsiteX7" fmla="*/ 1784 w 582591"/>
              <a:gd name="connsiteY7" fmla="*/ 340122 h 378270"/>
              <a:gd name="connsiteX8" fmla="*/ 0 w 582591"/>
              <a:gd name="connsiteY8" fmla="*/ 20849 h 378270"/>
              <a:gd name="connsiteX9" fmla="*/ 56591 w 582591"/>
              <a:gd name="connsiteY9" fmla="*/ 20850 h 378270"/>
              <a:gd name="connsiteX0" fmla="*/ 56591 w 582591"/>
              <a:gd name="connsiteY0" fmla="*/ 20850 h 378270"/>
              <a:gd name="connsiteX1" fmla="*/ 56591 w 582591"/>
              <a:gd name="connsiteY1" fmla="*/ 0 h 378270"/>
              <a:gd name="connsiteX2" fmla="*/ 526046 w 582591"/>
              <a:gd name="connsiteY2" fmla="*/ 1752 h 378270"/>
              <a:gd name="connsiteX3" fmla="*/ 526045 w 582591"/>
              <a:gd name="connsiteY3" fmla="*/ 20802 h 378270"/>
              <a:gd name="connsiteX4" fmla="*/ 582591 w 582591"/>
              <a:gd name="connsiteY4" fmla="*/ 20245 h 378270"/>
              <a:gd name="connsiteX5" fmla="*/ 577828 w 582591"/>
              <a:gd name="connsiteY5" fmla="*/ 328262 h 378270"/>
              <a:gd name="connsiteX6" fmla="*/ 285935 w 582591"/>
              <a:gd name="connsiteY6" fmla="*/ 378270 h 378270"/>
              <a:gd name="connsiteX7" fmla="*/ 1784 w 582591"/>
              <a:gd name="connsiteY7" fmla="*/ 340122 h 378270"/>
              <a:gd name="connsiteX8" fmla="*/ 0 w 582591"/>
              <a:gd name="connsiteY8" fmla="*/ 20849 h 378270"/>
              <a:gd name="connsiteX9" fmla="*/ 56591 w 582591"/>
              <a:gd name="connsiteY9" fmla="*/ 20850 h 378270"/>
              <a:gd name="connsiteX0" fmla="*/ 56591 w 578039"/>
              <a:gd name="connsiteY0" fmla="*/ 20850 h 378270"/>
              <a:gd name="connsiteX1" fmla="*/ 56591 w 578039"/>
              <a:gd name="connsiteY1" fmla="*/ 0 h 378270"/>
              <a:gd name="connsiteX2" fmla="*/ 526046 w 578039"/>
              <a:gd name="connsiteY2" fmla="*/ 1752 h 378270"/>
              <a:gd name="connsiteX3" fmla="*/ 526045 w 578039"/>
              <a:gd name="connsiteY3" fmla="*/ 20802 h 378270"/>
              <a:gd name="connsiteX4" fmla="*/ 573066 w 578039"/>
              <a:gd name="connsiteY4" fmla="*/ 15482 h 378270"/>
              <a:gd name="connsiteX5" fmla="*/ 577828 w 578039"/>
              <a:gd name="connsiteY5" fmla="*/ 328262 h 378270"/>
              <a:gd name="connsiteX6" fmla="*/ 285935 w 578039"/>
              <a:gd name="connsiteY6" fmla="*/ 378270 h 378270"/>
              <a:gd name="connsiteX7" fmla="*/ 1784 w 578039"/>
              <a:gd name="connsiteY7" fmla="*/ 340122 h 378270"/>
              <a:gd name="connsiteX8" fmla="*/ 0 w 578039"/>
              <a:gd name="connsiteY8" fmla="*/ 20849 h 378270"/>
              <a:gd name="connsiteX9" fmla="*/ 56591 w 578039"/>
              <a:gd name="connsiteY9" fmla="*/ 20850 h 378270"/>
              <a:gd name="connsiteX0" fmla="*/ 56591 w 580210"/>
              <a:gd name="connsiteY0" fmla="*/ 20850 h 378270"/>
              <a:gd name="connsiteX1" fmla="*/ 56591 w 580210"/>
              <a:gd name="connsiteY1" fmla="*/ 0 h 378270"/>
              <a:gd name="connsiteX2" fmla="*/ 526046 w 580210"/>
              <a:gd name="connsiteY2" fmla="*/ 1752 h 378270"/>
              <a:gd name="connsiteX3" fmla="*/ 526045 w 580210"/>
              <a:gd name="connsiteY3" fmla="*/ 20802 h 378270"/>
              <a:gd name="connsiteX4" fmla="*/ 580210 w 580210"/>
              <a:gd name="connsiteY4" fmla="*/ 20244 h 378270"/>
              <a:gd name="connsiteX5" fmla="*/ 577828 w 580210"/>
              <a:gd name="connsiteY5" fmla="*/ 328262 h 378270"/>
              <a:gd name="connsiteX6" fmla="*/ 285935 w 580210"/>
              <a:gd name="connsiteY6" fmla="*/ 378270 h 378270"/>
              <a:gd name="connsiteX7" fmla="*/ 1784 w 580210"/>
              <a:gd name="connsiteY7" fmla="*/ 340122 h 378270"/>
              <a:gd name="connsiteX8" fmla="*/ 0 w 580210"/>
              <a:gd name="connsiteY8" fmla="*/ 20849 h 378270"/>
              <a:gd name="connsiteX9" fmla="*/ 56591 w 580210"/>
              <a:gd name="connsiteY9" fmla="*/ 20850 h 378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210" h="378270">
                <a:moveTo>
                  <a:pt x="56591" y="20850"/>
                </a:moveTo>
                <a:lnTo>
                  <a:pt x="56591" y="0"/>
                </a:lnTo>
                <a:lnTo>
                  <a:pt x="526046" y="1752"/>
                </a:lnTo>
                <a:cubicBezTo>
                  <a:pt x="526046" y="8102"/>
                  <a:pt x="526045" y="14452"/>
                  <a:pt x="526045" y="20802"/>
                </a:cubicBezTo>
                <a:lnTo>
                  <a:pt x="580210" y="20244"/>
                </a:lnTo>
                <a:cubicBezTo>
                  <a:pt x="578622" y="122916"/>
                  <a:pt x="579416" y="225590"/>
                  <a:pt x="577828" y="328262"/>
                </a:cubicBezTo>
                <a:lnTo>
                  <a:pt x="285935" y="378270"/>
                </a:lnTo>
                <a:lnTo>
                  <a:pt x="1784" y="340122"/>
                </a:lnTo>
                <a:cubicBezTo>
                  <a:pt x="1189" y="233698"/>
                  <a:pt x="595" y="127273"/>
                  <a:pt x="0" y="20849"/>
                </a:cubicBezTo>
                <a:lnTo>
                  <a:pt x="56591" y="208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7" name="直線コネクタ 56"/>
          <p:cNvCxnSpPr/>
          <p:nvPr/>
        </p:nvCxnSpPr>
        <p:spPr>
          <a:xfrm>
            <a:off x="2795151" y="2169205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2795151" y="2123351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2795151" y="221267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795151" y="2146278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795151" y="2192132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2795151" y="2051989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2795151" y="201089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2795151" y="2097842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795151" y="2029062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2795151" y="2074916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2946951" y="2145969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2946951" y="2100115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2946951" y="2191822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2946951" y="2123042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2946951" y="2168896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2946951" y="2029063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2946951" y="2074916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2946951" y="2010898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2946951" y="2051990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正方形/長方形 75"/>
          <p:cNvSpPr/>
          <p:nvPr/>
        </p:nvSpPr>
        <p:spPr>
          <a:xfrm>
            <a:off x="3885372" y="3071251"/>
            <a:ext cx="45719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4356819" y="3072961"/>
            <a:ext cx="45719" cy="4571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>
            <a:off x="5819839" y="219025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5819839" y="214541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5819839" y="223509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5819839" y="216783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5819839" y="221267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5819839" y="207815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5819839" y="203331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5819839" y="212299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>
            <a:off x="5819839" y="205573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5819839" y="2100577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5967477" y="2191793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5967477" y="2146953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5967477" y="2169373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5967477" y="2214213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5967477" y="2079693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5967477" y="2034853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5967477" y="2124533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5967477" y="2057273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5967477" y="2102113"/>
            <a:ext cx="144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/>
          <p:cNvSpPr txBox="1"/>
          <p:nvPr/>
        </p:nvSpPr>
        <p:spPr>
          <a:xfrm>
            <a:off x="2205888" y="2799546"/>
            <a:ext cx="69762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生活科室</a:t>
            </a:r>
            <a:endParaRPr kumimoji="1" lang="ja-JP" altLang="en-US" sz="1000" dirty="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3081640" y="2656455"/>
            <a:ext cx="569387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000" dirty="0" smtClean="0"/>
              <a:t>理科室</a:t>
            </a:r>
            <a:endParaRPr kumimoji="1" lang="ja-JP" altLang="en-US" sz="1000" dirty="0"/>
          </a:p>
        </p:txBody>
      </p:sp>
      <p:sp>
        <p:nvSpPr>
          <p:cNvPr id="99" name="円/楕円 98"/>
          <p:cNvSpPr/>
          <p:nvPr/>
        </p:nvSpPr>
        <p:spPr>
          <a:xfrm>
            <a:off x="4107298" y="2552505"/>
            <a:ext cx="72008" cy="7200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448547" y="2649723"/>
            <a:ext cx="44114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教室</a:t>
            </a:r>
            <a:endParaRPr kumimoji="1" lang="ja-JP" altLang="en-US" sz="10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049222" y="2649723"/>
            <a:ext cx="44114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教室</a:t>
            </a:r>
            <a:endParaRPr kumimoji="1" lang="ja-JP" altLang="en-US" sz="1000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5615138" y="2649723"/>
            <a:ext cx="441146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/>
              <a:t>教室</a:t>
            </a:r>
            <a:endParaRPr kumimoji="1" lang="ja-JP" altLang="en-US" sz="1000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105914" y="1935450"/>
            <a:ext cx="805713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800" dirty="0" smtClean="0"/>
              <a:t>コンピュータ室</a:t>
            </a:r>
            <a:endParaRPr kumimoji="1" lang="ja-JP" altLang="en-US" sz="8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351719" y="1945612"/>
            <a:ext cx="446874" cy="2000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600" dirty="0" smtClean="0"/>
              <a:t>ﾐｰﾃｨﾝｸﾞﾙｰﾑ</a:t>
            </a:r>
            <a:endParaRPr lang="en-US" altLang="ja-JP" sz="600" dirty="0" smtClean="0"/>
          </a:p>
          <a:p>
            <a:pPr algn="ctr"/>
            <a:r>
              <a:rPr lang="ja-JP" altLang="en-US" sz="700" dirty="0" smtClean="0"/>
              <a:t>（和室）</a:t>
            </a:r>
            <a:endParaRPr kumimoji="1" lang="ja-JP" altLang="en-US" sz="700" dirty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914802" y="2715568"/>
            <a:ext cx="470195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800" dirty="0" smtClean="0"/>
              <a:t>吹　　抜</a:t>
            </a:r>
            <a:endParaRPr kumimoji="1" lang="ja-JP" altLang="en-US" sz="8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909326" y="1951805"/>
            <a:ext cx="470195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800" dirty="0" smtClean="0"/>
              <a:t>吹　　抜</a:t>
            </a:r>
            <a:endParaRPr kumimoji="1" lang="ja-JP" altLang="en-US" sz="8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143875" y="993539"/>
            <a:ext cx="54637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900" dirty="0" smtClean="0"/>
              <a:t>音楽室</a:t>
            </a:r>
            <a:endParaRPr kumimoji="1" lang="ja-JP" altLang="en-US" sz="900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719629" y="1993064"/>
            <a:ext cx="77777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00" dirty="0" smtClean="0"/>
              <a:t>多目的ホール</a:t>
            </a:r>
            <a:endParaRPr kumimoji="1" lang="en-US" altLang="ja-JP" sz="700" dirty="0" smtClean="0"/>
          </a:p>
          <a:p>
            <a:pPr algn="ctr"/>
            <a:r>
              <a:rPr lang="ja-JP" altLang="en-US" sz="700" dirty="0" smtClean="0"/>
              <a:t>あかしやホール</a:t>
            </a:r>
            <a:endParaRPr kumimoji="1" lang="ja-JP" altLang="en-US" sz="7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181931" y="2628056"/>
            <a:ext cx="617860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 smtClean="0"/>
              <a:t>図書・展示室</a:t>
            </a:r>
            <a:endParaRPr kumimoji="1" lang="ja-JP" altLang="en-US" sz="800" dirty="0"/>
          </a:p>
        </p:txBody>
      </p:sp>
      <p:pic>
        <p:nvPicPr>
          <p:cNvPr id="110" name="Picture 4" descr="「トイレマーク」の画像検索結果"/>
          <p:cNvPicPr>
            <a:picLocks noChangeAspect="1" noChangeArrowheads="1"/>
          </p:cNvPicPr>
          <p:nvPr/>
        </p:nvPicPr>
        <p:blipFill rotWithShape="1"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49" t="8017" r="20720" b="4937"/>
          <a:stretch/>
        </p:blipFill>
        <p:spPr bwMode="auto">
          <a:xfrm>
            <a:off x="6490861" y="2075729"/>
            <a:ext cx="78094" cy="11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「トイレマーク」の画像検索結果"/>
          <p:cNvPicPr>
            <a:picLocks noChangeAspect="1" noChangeArrowheads="1"/>
          </p:cNvPicPr>
          <p:nvPr/>
        </p:nvPicPr>
        <p:blipFill rotWithShape="1"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0" t="7177" r="20771" b="6627"/>
          <a:stretch/>
        </p:blipFill>
        <p:spPr bwMode="auto">
          <a:xfrm>
            <a:off x="6487753" y="1896143"/>
            <a:ext cx="80217" cy="11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テキスト ボックス 111"/>
          <p:cNvSpPr txBox="1"/>
          <p:nvPr/>
        </p:nvSpPr>
        <p:spPr>
          <a:xfrm>
            <a:off x="1552437" y="705507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２Ｆ</a:t>
            </a:r>
            <a:endParaRPr kumimoji="1" lang="ja-JP" altLang="en-US" sz="2800" dirty="0"/>
          </a:p>
        </p:txBody>
      </p:sp>
      <p:pic>
        <p:nvPicPr>
          <p:cNvPr id="5123" name="Picture 3" descr="Q:\製品写真・物件写真\ＵＡＶドローン\第2回無料体験会　写真\第2回無料体験会　写真\DSC067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166" y="3472948"/>
            <a:ext cx="2320494" cy="15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テキスト ボックス 112"/>
          <p:cNvSpPr txBox="1"/>
          <p:nvPr/>
        </p:nvSpPr>
        <p:spPr>
          <a:xfrm>
            <a:off x="3044573" y="246670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教習室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3228315" y="200543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教習室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103978" y="107763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教習室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292911" y="257706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倉庫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257184" y="210698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休憩室</a:t>
            </a:r>
            <a:endParaRPr kumimoji="1" lang="ja-JP" alt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69" name="Picture 25" descr="Q:\雪沢小学校写真\IMG_51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1967" y="3272256"/>
            <a:ext cx="1844579" cy="13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Q:\雪沢小学校写真\IMG_51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53" y="1304671"/>
            <a:ext cx="1728882" cy="129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Q:\雪沢小学校写真\IMG_51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1967" y="664214"/>
            <a:ext cx="1952395" cy="14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06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/>
              <a:t>主な改修工事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800" dirty="0" smtClean="0"/>
              <a:t>室内改装、教室間仕切り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冷暖房設備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給排水、衛生</a:t>
            </a:r>
            <a:r>
              <a:rPr lang="ja-JP" altLang="en-US" sz="2800" dirty="0"/>
              <a:t>設備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高圧受電、動力設備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火災感知器、防火・消火設備</a:t>
            </a:r>
            <a:endParaRPr lang="en-US" altLang="ja-JP" sz="2800" dirty="0" smtClean="0"/>
          </a:p>
          <a:p>
            <a:r>
              <a:rPr lang="ja-JP" altLang="en-US" sz="2800" dirty="0" smtClean="0"/>
              <a:t>電話、ネットワーク設備</a:t>
            </a:r>
            <a:endParaRPr lang="en-US" altLang="ja-JP" sz="2800" dirty="0" smtClean="0"/>
          </a:p>
          <a:p>
            <a:r>
              <a:rPr lang="ja-JP" altLang="en-US" sz="2800" dirty="0" smtClean="0"/>
              <a:t>駐車場整備</a:t>
            </a:r>
            <a:endParaRPr lang="en-US" altLang="ja-JP" sz="2800" dirty="0" smtClean="0"/>
          </a:p>
          <a:p>
            <a:r>
              <a:rPr lang="ja-JP" altLang="en-US" sz="2800" dirty="0" smtClean="0"/>
              <a:t>看板設置</a:t>
            </a:r>
            <a:endParaRPr lang="en-US" altLang="ja-JP" sz="2800" dirty="0" smtClean="0"/>
          </a:p>
          <a:p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9" name="Picture 6" descr="M:\★雪沢小学校計画\H3005東側工事\東側校舎写真_工事後H300619\IMG_11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414" y="2472584"/>
            <a:ext cx="1825975" cy="12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M:\★雪沢小学校計画\H3005東側工事\東側校舎写真_工事後H300619\IMG_11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886" y="987574"/>
            <a:ext cx="1830632" cy="122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Q:\雪沢小学校写真\IMG_50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5284" y="2481739"/>
            <a:ext cx="1656185" cy="12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490" y="1012149"/>
            <a:ext cx="1662979" cy="120674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664985" y="2210974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tx2">
                    <a:lumMod val="75000"/>
                  </a:schemeClr>
                </a:solidFill>
              </a:rPr>
              <a:t>防火扉設置</a:t>
            </a:r>
            <a:endParaRPr kumimoji="1" lang="ja-JP" alt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80312" y="2209755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tx2">
                    <a:lumMod val="75000"/>
                  </a:schemeClr>
                </a:solidFill>
              </a:rPr>
              <a:t>エアコン設置</a:t>
            </a:r>
            <a:endParaRPr kumimoji="1" lang="ja-JP" alt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11459" y="3691657"/>
            <a:ext cx="795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tx2">
                    <a:lumMod val="75000"/>
                  </a:schemeClr>
                </a:solidFill>
              </a:rPr>
              <a:t>トイレ改修</a:t>
            </a:r>
            <a:endParaRPr kumimoji="1" lang="ja-JP" alt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95750" y="3723878"/>
            <a:ext cx="13805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tx2">
                    <a:lumMod val="75000"/>
                  </a:schemeClr>
                </a:solidFill>
              </a:rPr>
              <a:t>応接・ミーティング室</a:t>
            </a:r>
            <a:endParaRPr kumimoji="1" lang="ja-JP" alt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29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社員数の推移</a:t>
            </a:r>
            <a:endParaRPr kumimoji="1" lang="ja-JP" alt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262403"/>
              </p:ext>
            </p:extLst>
          </p:nvPr>
        </p:nvGraphicFramePr>
        <p:xfrm>
          <a:off x="827584" y="987574"/>
          <a:ext cx="7344816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50912" y="6995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2">
                    <a:lumMod val="25000"/>
                  </a:schemeClr>
                </a:solidFill>
              </a:rPr>
              <a:t>人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7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/>
              <a:t>地域との連携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3075" name="Picture 3" descr="Q:\H29イベント写真\H300123ドローン体験会\DSC065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768" y="886969"/>
            <a:ext cx="4039340" cy="26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148064" y="3602707"/>
            <a:ext cx="3539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地域住民向けのドローン無料体験教室</a:t>
            </a:r>
            <a:endParaRPr kumimoji="1"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6" name="Picture 4" descr="Q:\雪沢小学校写真\20190207090524_00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31" r="14175" b="10531"/>
          <a:stretch/>
        </p:blipFill>
        <p:spPr bwMode="auto">
          <a:xfrm>
            <a:off x="323528" y="910347"/>
            <a:ext cx="4104456" cy="26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83568" y="3602707"/>
            <a:ext cx="3432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グラウンドを利用した雪沢地区運動会</a:t>
            </a:r>
            <a:endParaRPr kumimoji="1"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1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/>
              <a:t>地域との連携</a:t>
            </a:r>
            <a:endParaRPr kumimoji="1" lang="ja-JP" altLang="en-US" sz="32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7049" y="3602707"/>
            <a:ext cx="268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グラウンドでの災害救助訓練</a:t>
            </a:r>
            <a:endParaRPr kumimoji="1"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6160" y="3602707"/>
            <a:ext cx="316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地域との災害時支援に関する協定</a:t>
            </a:r>
            <a:endParaRPr kumimoji="1" lang="en-US" altLang="ja-JP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ja-JP" altLang="en-US" sz="1600" dirty="0" smtClean="0">
                <a:solidFill>
                  <a:schemeClr val="bg2">
                    <a:lumMod val="25000"/>
                  </a:schemeClr>
                </a:solidFill>
              </a:rPr>
              <a:t>（大館市、北秋田市、鹿角市）</a:t>
            </a:r>
            <a:endParaRPr kumimoji="1" lang="ja-JP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 descr="Q:\H30イベント写真\H300507大館市防災協定締結式\大館市防災協定記念撮影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68" y="904295"/>
            <a:ext cx="3939999" cy="267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192.168.1.15\各事業部用フォルダ\共通\09写真・動画\01社内行事\その他\H290903自衛隊訓練（雪沢小学校）\IMG_08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4" y="893440"/>
            <a:ext cx="3600396" cy="268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会社の紹介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6523" y="763414"/>
            <a:ext cx="3382962" cy="545306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schemeClr val="bg1"/>
                </a:solidFill>
                <a:latin typeface="+mn-lt"/>
                <a:ea typeface="+mn-ea"/>
              </a:rPr>
              <a:t>株式会社東光ホールディングス</a:t>
            </a:r>
          </a:p>
        </p:txBody>
      </p:sp>
      <p:sp>
        <p:nvSpPr>
          <p:cNvPr id="8" name="テキスト ボックス 7"/>
          <p:cNvSpPr txBox="1">
            <a:spLocks/>
          </p:cNvSpPr>
          <p:nvPr/>
        </p:nvSpPr>
        <p:spPr>
          <a:xfrm>
            <a:off x="683568" y="2355726"/>
            <a:ext cx="2210321" cy="5842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+mn-lt"/>
                <a:ea typeface="+mn-ea"/>
              </a:rPr>
              <a:t>東光保険</a:t>
            </a:r>
            <a:r>
              <a:rPr lang="ja-JP" altLang="en-US" sz="1200" b="1" dirty="0" smtClean="0">
                <a:solidFill>
                  <a:schemeClr val="bg1"/>
                </a:solidFill>
                <a:latin typeface="+mn-lt"/>
                <a:ea typeface="+mn-ea"/>
              </a:rPr>
              <a:t>サービス株式</a:t>
            </a:r>
            <a:r>
              <a:rPr lang="ja-JP" altLang="en-US" sz="1200" b="1" dirty="0">
                <a:solidFill>
                  <a:schemeClr val="bg1"/>
                </a:solidFill>
                <a:latin typeface="+mn-lt"/>
                <a:ea typeface="+mn-ea"/>
              </a:rPr>
              <a:t>会社</a:t>
            </a:r>
            <a:endParaRPr lang="ja-JP" altLang="en-US" sz="16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テキスト ボックス 8"/>
          <p:cNvSpPr txBox="1">
            <a:spLocks/>
          </p:cNvSpPr>
          <p:nvPr/>
        </p:nvSpPr>
        <p:spPr>
          <a:xfrm>
            <a:off x="6299485" y="2347590"/>
            <a:ext cx="2364278" cy="5842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bg1"/>
                </a:solidFill>
              </a:rPr>
              <a:t>東光ｺﾝﾋﾟｭｰﾀ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・ｻｰﾋﾞｽ</a:t>
            </a:r>
            <a:endParaRPr lang="en-US" altLang="ja-JP" sz="1600" b="1" dirty="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chemeClr val="bg1"/>
                </a:solidFill>
              </a:rPr>
              <a:t>　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　　　　　　　　株式</a:t>
            </a:r>
            <a:r>
              <a:rPr lang="ja-JP" altLang="en-US" sz="1600" b="1" dirty="0">
                <a:solidFill>
                  <a:schemeClr val="bg1"/>
                </a:solidFill>
              </a:rPr>
              <a:t>会社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>
            <a:spLocks/>
          </p:cNvSpPr>
          <p:nvPr/>
        </p:nvSpPr>
        <p:spPr>
          <a:xfrm>
            <a:off x="3347864" y="2347590"/>
            <a:ext cx="2520280" cy="5842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+mn-lt"/>
                <a:ea typeface="+mn-ea"/>
              </a:rPr>
              <a:t>東光鉄工株式会社</a:t>
            </a: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1788729" y="1936168"/>
            <a:ext cx="5692895" cy="10311"/>
          </a:xfrm>
          <a:prstGeom prst="lin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endCxn id="8" idx="0"/>
          </p:cNvCxnSpPr>
          <p:nvPr/>
        </p:nvCxnSpPr>
        <p:spPr>
          <a:xfrm>
            <a:off x="1788729" y="1951468"/>
            <a:ext cx="0" cy="404258"/>
          </a:xfrm>
          <a:prstGeom prst="lin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7" idx="2"/>
            <a:endCxn id="10" idx="0"/>
          </p:cNvCxnSpPr>
          <p:nvPr/>
        </p:nvCxnSpPr>
        <p:spPr>
          <a:xfrm>
            <a:off x="4608004" y="1308720"/>
            <a:ext cx="0" cy="1038870"/>
          </a:xfrm>
          <a:prstGeom prst="lin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9" idx="0"/>
          </p:cNvCxnSpPr>
          <p:nvPr/>
        </p:nvCxnSpPr>
        <p:spPr>
          <a:xfrm>
            <a:off x="7481624" y="1936168"/>
            <a:ext cx="0" cy="411422"/>
          </a:xfrm>
          <a:prstGeom prst="line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805025" y="2084323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100</a:t>
            </a:r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％子会社</a:t>
            </a:r>
            <a:endParaRPr kumimoji="1" lang="ja-JP" alt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47864" y="3003798"/>
            <a:ext cx="22236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売上高　　　</a:t>
            </a:r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67</a:t>
            </a:r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億</a:t>
            </a:r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6,000</a:t>
            </a:r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万円</a:t>
            </a:r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(H30/2)</a:t>
            </a:r>
          </a:p>
          <a:p>
            <a:r>
              <a:rPr kumimoji="1"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社員数　　   </a:t>
            </a:r>
            <a:r>
              <a:rPr kumimoji="1"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306</a:t>
            </a:r>
            <a:r>
              <a:rPr kumimoji="1"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人　</a:t>
            </a:r>
            <a:endParaRPr kumimoji="1" lang="ja-JP" alt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0399" y="3003798"/>
            <a:ext cx="18453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売上高　　</a:t>
            </a:r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2,000</a:t>
            </a:r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万円</a:t>
            </a:r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(H30/2)</a:t>
            </a:r>
          </a:p>
          <a:p>
            <a:r>
              <a:rPr kumimoji="1"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社員数    　</a:t>
            </a:r>
            <a:r>
              <a:rPr kumimoji="1"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kumimoji="1"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人　</a:t>
            </a:r>
            <a:endParaRPr kumimoji="1" lang="ja-JP" alt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29721" y="3003798"/>
            <a:ext cx="2130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solidFill>
                  <a:schemeClr val="tx2">
                    <a:lumMod val="50000"/>
                  </a:schemeClr>
                </a:solidFill>
              </a:rPr>
              <a:t>売上高　　　</a:t>
            </a:r>
            <a:r>
              <a:rPr lang="en-US" altLang="ja-JP" sz="1050" dirty="0" smtClean="0">
                <a:solidFill>
                  <a:schemeClr val="tx2">
                    <a:lumMod val="50000"/>
                  </a:schemeClr>
                </a:solidFill>
              </a:rPr>
              <a:t>13</a:t>
            </a:r>
            <a:r>
              <a:rPr lang="ja-JP" altLang="en-US" sz="1050" dirty="0" smtClean="0">
                <a:solidFill>
                  <a:schemeClr val="tx2">
                    <a:lumMod val="50000"/>
                  </a:schemeClr>
                </a:solidFill>
              </a:rPr>
              <a:t>億</a:t>
            </a:r>
            <a:r>
              <a:rPr lang="en-US" altLang="ja-JP" sz="1050" dirty="0" smtClean="0">
                <a:solidFill>
                  <a:schemeClr val="tx2">
                    <a:lumMod val="50000"/>
                  </a:schemeClr>
                </a:solidFill>
              </a:rPr>
              <a:t>1,000</a:t>
            </a:r>
            <a:r>
              <a:rPr lang="ja-JP" altLang="en-US" sz="1050" dirty="0" smtClean="0">
                <a:solidFill>
                  <a:schemeClr val="tx2">
                    <a:lumMod val="50000"/>
                  </a:schemeClr>
                </a:solidFill>
              </a:rPr>
              <a:t>万円</a:t>
            </a:r>
            <a:r>
              <a:rPr lang="en-US" altLang="ja-JP" sz="1050" dirty="0" smtClean="0">
                <a:solidFill>
                  <a:schemeClr val="tx2">
                    <a:lumMod val="50000"/>
                  </a:schemeClr>
                </a:solidFill>
              </a:rPr>
              <a:t>(H30/2)</a:t>
            </a:r>
          </a:p>
          <a:p>
            <a:r>
              <a:rPr kumimoji="1" lang="ja-JP" altLang="en-US" sz="1050" dirty="0">
                <a:solidFill>
                  <a:schemeClr val="tx2">
                    <a:lumMod val="50000"/>
                  </a:schemeClr>
                </a:solidFill>
              </a:rPr>
              <a:t>社員</a:t>
            </a:r>
            <a:r>
              <a:rPr kumimoji="1" lang="ja-JP" altLang="en-US" sz="1050" dirty="0" smtClean="0">
                <a:solidFill>
                  <a:schemeClr val="tx2">
                    <a:lumMod val="50000"/>
                  </a:schemeClr>
                </a:solidFill>
              </a:rPr>
              <a:t>数  　　 </a:t>
            </a:r>
            <a:r>
              <a:rPr kumimoji="1" lang="en-US" altLang="ja-JP" sz="1050" dirty="0" smtClean="0">
                <a:solidFill>
                  <a:schemeClr val="tx2">
                    <a:lumMod val="50000"/>
                  </a:schemeClr>
                </a:solidFill>
              </a:rPr>
              <a:t>69</a:t>
            </a:r>
            <a:r>
              <a:rPr kumimoji="1" lang="ja-JP" altLang="en-US" sz="1050" dirty="0" smtClean="0">
                <a:solidFill>
                  <a:schemeClr val="tx2">
                    <a:lumMod val="50000"/>
                  </a:schemeClr>
                </a:solidFill>
              </a:rPr>
              <a:t>人　</a:t>
            </a:r>
            <a:endParaRPr kumimoji="1" lang="ja-JP" altLang="en-US" sz="105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" name="Picture 2" descr="Q:\製品写真・物件写真\TCS\ＴＣＳ社屋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81" r="13769" b="4511"/>
          <a:stretch/>
        </p:blipFill>
        <p:spPr bwMode="auto">
          <a:xfrm>
            <a:off x="6797547" y="3521924"/>
            <a:ext cx="1455069" cy="128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Q:\製品写真・物件写真\保険サービス\菫晞匱遉ｾ螻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33" b="2488"/>
          <a:stretch/>
        </p:blipFill>
        <p:spPr bwMode="auto">
          <a:xfrm>
            <a:off x="1043608" y="3583265"/>
            <a:ext cx="1366134" cy="11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4635176" y="2084323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100</a:t>
            </a:r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％子会社</a:t>
            </a:r>
            <a:endParaRPr kumimoji="1" lang="ja-JP" alt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91099" y="2085980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100</a:t>
            </a:r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％子会社</a:t>
            </a:r>
            <a:endParaRPr kumimoji="1" lang="ja-JP" alt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24882" y="1351304"/>
            <a:ext cx="196560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グループ持株</a:t>
            </a:r>
            <a:r>
              <a:rPr lang="ja-JP" altLang="en-US" sz="1100" dirty="0">
                <a:solidFill>
                  <a:schemeClr val="tx2">
                    <a:lumMod val="50000"/>
                  </a:schemeClr>
                </a:solidFill>
              </a:rPr>
              <a:t>会社</a:t>
            </a:r>
            <a:endParaRPr lang="en-US" altLang="ja-JP" sz="11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売上高　</a:t>
            </a:r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億</a:t>
            </a:r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2,000</a:t>
            </a:r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万円</a:t>
            </a:r>
            <a:r>
              <a:rPr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(H30/2)</a:t>
            </a:r>
          </a:p>
          <a:p>
            <a:r>
              <a:rPr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社員</a:t>
            </a:r>
            <a:r>
              <a:rPr lang="ja-JP" altLang="en-US" sz="1100" dirty="0">
                <a:solidFill>
                  <a:schemeClr val="tx2">
                    <a:lumMod val="50000"/>
                  </a:schemeClr>
                </a:solidFill>
              </a:rPr>
              <a:t>数</a:t>
            </a:r>
            <a:r>
              <a:rPr kumimoji="1"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kumimoji="1" lang="en-US" altLang="ja-JP" sz="11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kumimoji="1" lang="ja-JP" altLang="en-US" sz="1100" dirty="0" smtClean="0">
                <a:solidFill>
                  <a:schemeClr val="tx2">
                    <a:lumMod val="50000"/>
                  </a:schemeClr>
                </a:solidFill>
              </a:rPr>
              <a:t>人　</a:t>
            </a:r>
            <a:endParaRPr kumimoji="1" lang="ja-JP" altLang="en-US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842271" y="742433"/>
            <a:ext cx="2118714" cy="9110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2"/>
                </a:solidFill>
              </a:rPr>
              <a:t>４社合計</a:t>
            </a:r>
            <a:endParaRPr kumimoji="1" lang="en-US" altLang="ja-JP" sz="1400" dirty="0" smtClean="0">
              <a:solidFill>
                <a:schemeClr val="tx2"/>
              </a:solidFill>
            </a:endParaRPr>
          </a:p>
          <a:p>
            <a:r>
              <a:rPr lang="ja-JP" altLang="en-US" sz="1400" dirty="0" smtClean="0">
                <a:solidFill>
                  <a:schemeClr val="tx2"/>
                </a:solidFill>
              </a:rPr>
              <a:t>売上高　</a:t>
            </a:r>
            <a:r>
              <a:rPr lang="en-US" altLang="ja-JP" sz="1400" dirty="0" smtClean="0">
                <a:solidFill>
                  <a:schemeClr val="tx2"/>
                </a:solidFill>
              </a:rPr>
              <a:t>83</a:t>
            </a:r>
            <a:r>
              <a:rPr lang="ja-JP" altLang="en-US" sz="1400" dirty="0" smtClean="0">
                <a:solidFill>
                  <a:schemeClr val="tx2"/>
                </a:solidFill>
              </a:rPr>
              <a:t>億</a:t>
            </a:r>
            <a:r>
              <a:rPr lang="en-US" altLang="ja-JP" sz="1400" dirty="0" smtClean="0">
                <a:solidFill>
                  <a:schemeClr val="tx2"/>
                </a:solidFill>
              </a:rPr>
              <a:t>9,000</a:t>
            </a:r>
            <a:r>
              <a:rPr lang="ja-JP" altLang="en-US" sz="1400" dirty="0" smtClean="0">
                <a:solidFill>
                  <a:schemeClr val="tx2"/>
                </a:solidFill>
              </a:rPr>
              <a:t>万円　　　　　　  </a:t>
            </a:r>
            <a:r>
              <a:rPr lang="ja-JP" altLang="en-US" sz="1400" dirty="0">
                <a:solidFill>
                  <a:schemeClr val="tx2"/>
                </a:solidFill>
              </a:rPr>
              <a:t>社員</a:t>
            </a:r>
            <a:r>
              <a:rPr lang="ja-JP" altLang="en-US" sz="1400" dirty="0" smtClean="0">
                <a:solidFill>
                  <a:schemeClr val="tx2"/>
                </a:solidFill>
              </a:rPr>
              <a:t>数　</a:t>
            </a:r>
            <a:r>
              <a:rPr lang="en-US" altLang="ja-JP" sz="1400" dirty="0" smtClean="0">
                <a:solidFill>
                  <a:schemeClr val="tx2"/>
                </a:solidFill>
              </a:rPr>
              <a:t>384</a:t>
            </a:r>
            <a:r>
              <a:rPr lang="ja-JP" altLang="en-US" sz="1400" dirty="0" smtClean="0">
                <a:solidFill>
                  <a:schemeClr val="tx2"/>
                </a:solidFill>
              </a:rPr>
              <a:t>人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pic>
        <p:nvPicPr>
          <p:cNvPr id="29" name="Picture 2" descr="Q:\製品写真・物件写真\本社\IMG_427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40" b="4996"/>
          <a:stretch/>
        </p:blipFill>
        <p:spPr bwMode="auto">
          <a:xfrm>
            <a:off x="710399" y="742433"/>
            <a:ext cx="1920000" cy="11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:\学卒リクルート用写真\鉄骨\PA13020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51" b="16416"/>
          <a:stretch/>
        </p:blipFill>
        <p:spPr bwMode="auto">
          <a:xfrm>
            <a:off x="3237192" y="3562186"/>
            <a:ext cx="2741623" cy="12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5848697" y="2920111"/>
            <a:ext cx="2953842" cy="1883887"/>
          </a:xfrm>
          <a:prstGeom prst="roundRect">
            <a:avLst>
              <a:gd name="adj" fmla="val 13203"/>
            </a:avLst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研究開発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436" y="699542"/>
            <a:ext cx="45784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平成２９年度秋田県ものづくり中核企業成長戦略推進事業</a:t>
            </a:r>
            <a:endParaRPr kumimoji="1" lang="en-US" altLang="ja-JP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</a:rPr>
              <a:t>多目的防水ドローンの開発</a:t>
            </a:r>
            <a:endParaRPr kumimoji="1" lang="en-US" altLang="ja-JP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9" name="Picture 3" descr="Q:\H30イベント写真\H301010農業EXPO\PA1000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978" y="555526"/>
            <a:ext cx="2642289" cy="19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012160" y="2920111"/>
            <a:ext cx="278507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・第３回ロボデックス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dirty="0" smtClean="0">
                <a:solidFill>
                  <a:srgbClr val="FF0000"/>
                </a:solidFill>
              </a:rPr>
              <a:t>2019</a:t>
            </a:r>
            <a:r>
              <a:rPr lang="ja-JP" altLang="en-US" dirty="0" smtClean="0">
                <a:solidFill>
                  <a:srgbClr val="FF0000"/>
                </a:solidFill>
              </a:rPr>
              <a:t>年</a:t>
            </a:r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 smtClean="0">
                <a:solidFill>
                  <a:srgbClr val="FF0000"/>
                </a:solidFill>
              </a:rPr>
              <a:t>月</a:t>
            </a:r>
            <a:r>
              <a:rPr lang="en-US" altLang="ja-JP" dirty="0" smtClean="0">
                <a:solidFill>
                  <a:srgbClr val="FF0000"/>
                </a:solidFill>
              </a:rPr>
              <a:t>16</a:t>
            </a:r>
            <a:r>
              <a:rPr lang="ja-JP" altLang="en-US" dirty="0" smtClean="0">
                <a:solidFill>
                  <a:srgbClr val="FF0000"/>
                </a:solidFill>
              </a:rPr>
              <a:t>日～</a:t>
            </a:r>
            <a:r>
              <a:rPr lang="en-US" altLang="ja-JP" dirty="0" smtClean="0">
                <a:solidFill>
                  <a:srgbClr val="FF0000"/>
                </a:solidFill>
              </a:rPr>
              <a:t>18</a:t>
            </a:r>
            <a:r>
              <a:rPr lang="ja-JP" altLang="en-US" dirty="0" smtClean="0">
                <a:solidFill>
                  <a:srgbClr val="FF0000"/>
                </a:solidFill>
              </a:rPr>
              <a:t>日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　東京ビッグサイト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ja-JP" altLang="en-US" dirty="0" smtClean="0">
                <a:solidFill>
                  <a:srgbClr val="FF0000"/>
                </a:solidFill>
              </a:rPr>
              <a:t>・ジャパンドローン</a:t>
            </a:r>
            <a:r>
              <a:rPr lang="en-US" altLang="ja-JP" dirty="0" smtClean="0">
                <a:solidFill>
                  <a:srgbClr val="FF0000"/>
                </a:solidFill>
              </a:rPr>
              <a:t>2019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2019</a:t>
            </a:r>
            <a:r>
              <a:rPr lang="ja-JP" altLang="en-US" dirty="0" smtClean="0">
                <a:solidFill>
                  <a:srgbClr val="FF0000"/>
                </a:solidFill>
              </a:rPr>
              <a:t>年</a:t>
            </a:r>
            <a:r>
              <a:rPr lang="en-US" altLang="ja-JP" dirty="0" smtClean="0">
                <a:solidFill>
                  <a:srgbClr val="FF0000"/>
                </a:solidFill>
              </a:rPr>
              <a:t>3</a:t>
            </a:r>
            <a:r>
              <a:rPr lang="ja-JP" altLang="en-US" dirty="0" smtClean="0">
                <a:solidFill>
                  <a:srgbClr val="FF0000"/>
                </a:solidFill>
              </a:rPr>
              <a:t>月</a:t>
            </a:r>
            <a:r>
              <a:rPr lang="en-US" altLang="ja-JP" dirty="0" smtClean="0">
                <a:solidFill>
                  <a:srgbClr val="FF0000"/>
                </a:solidFill>
              </a:rPr>
              <a:t>13</a:t>
            </a:r>
            <a:r>
              <a:rPr lang="ja-JP" altLang="en-US" dirty="0" smtClean="0">
                <a:solidFill>
                  <a:srgbClr val="FF0000"/>
                </a:solidFill>
              </a:rPr>
              <a:t>日～</a:t>
            </a:r>
            <a:r>
              <a:rPr lang="en-US" altLang="ja-JP" dirty="0" smtClean="0">
                <a:solidFill>
                  <a:srgbClr val="FF0000"/>
                </a:solidFill>
              </a:rPr>
              <a:t>15</a:t>
            </a:r>
            <a:r>
              <a:rPr lang="ja-JP" altLang="en-US" dirty="0" smtClean="0">
                <a:solidFill>
                  <a:srgbClr val="FF0000"/>
                </a:solidFill>
              </a:rPr>
              <a:t>日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　幕張</a:t>
            </a:r>
            <a:r>
              <a:rPr lang="ja-JP" altLang="en-US" dirty="0">
                <a:solidFill>
                  <a:srgbClr val="FF0000"/>
                </a:solidFill>
              </a:rPr>
              <a:t>メッセ</a:t>
            </a:r>
            <a:endParaRPr lang="en-US" altLang="ja-JP" dirty="0">
              <a:solidFill>
                <a:srgbClr val="FF0000"/>
              </a:solidFill>
            </a:endParaRPr>
          </a:p>
        </p:txBody>
      </p:sp>
      <p:pic>
        <p:nvPicPr>
          <p:cNvPr id="6146" name="Picture 2" descr="Q:\製品写真・物件写真\ＵＡＶドローン\IMG_50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136" y="1367227"/>
            <a:ext cx="4149080" cy="311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60804" y="4084741"/>
            <a:ext cx="229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レスキュードローン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014" y="4454073"/>
            <a:ext cx="4681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2060"/>
                </a:solidFill>
              </a:rPr>
              <a:t>防水・耐風性に優れ、夜間飛行・物資投下などの機能搭載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77922" y="2537504"/>
            <a:ext cx="2454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第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回国際次世代農業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EXPO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（</a:t>
            </a:r>
            <a:r>
              <a:rPr kumimoji="1" lang="en-US" altLang="ja-JP" sz="1200" dirty="0" smtClean="0">
                <a:solidFill>
                  <a:schemeClr val="bg2">
                    <a:lumMod val="25000"/>
                  </a:schemeClr>
                </a:solidFill>
              </a:rPr>
              <a:t>2018</a:t>
            </a:r>
            <a:r>
              <a:rPr kumimoji="1" lang="ja-JP" altLang="en-US" sz="1200" dirty="0" smtClean="0">
                <a:solidFill>
                  <a:schemeClr val="bg2">
                    <a:lumMod val="25000"/>
                  </a:schemeClr>
                </a:solidFill>
              </a:rPr>
              <a:t>）</a:t>
            </a:r>
            <a:endParaRPr kumimoji="1" lang="ja-JP" altLang="en-US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研究開発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7400" y="1023282"/>
            <a:ext cx="2916073" cy="360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1800" dirty="0" smtClean="0">
                <a:solidFill>
                  <a:schemeClr val="accent2">
                    <a:lumMod val="75000"/>
                  </a:schemeClr>
                </a:solidFill>
              </a:rPr>
              <a:t>新型タイヤ試験機</a:t>
            </a:r>
            <a:endParaRPr kumimoji="1" lang="ja-JP" alt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pic>
        <p:nvPicPr>
          <p:cNvPr id="13" name="図 12" descr="IMG_095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38" t="10379" r="8383" b="7185"/>
          <a:stretch>
            <a:fillRect/>
          </a:stretch>
        </p:blipFill>
        <p:spPr bwMode="auto">
          <a:xfrm>
            <a:off x="4889408" y="1328608"/>
            <a:ext cx="3499016" cy="253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7060022" y="2927329"/>
            <a:ext cx="1256590" cy="769441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tx2">
                    <a:lumMod val="75000"/>
                  </a:schemeClr>
                </a:solidFill>
              </a:rPr>
              <a:t>省エネ対応</a:t>
            </a:r>
            <a:endParaRPr kumimoji="1" lang="en-US" altLang="ja-JP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kumimoji="1" lang="ja-JP" altLang="en-US" sz="1100" dirty="0" smtClean="0">
                <a:solidFill>
                  <a:schemeClr val="tx2">
                    <a:lumMod val="75000"/>
                  </a:schemeClr>
                </a:solidFill>
              </a:rPr>
              <a:t>工期短縮</a:t>
            </a:r>
            <a:endParaRPr kumimoji="1" lang="en-US" altLang="ja-JP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kumimoji="1" lang="ja-JP" altLang="en-US" sz="1100" dirty="0" smtClean="0">
                <a:solidFill>
                  <a:schemeClr val="tx2">
                    <a:lumMod val="75000"/>
                  </a:schemeClr>
                </a:solidFill>
              </a:rPr>
              <a:t>試験安全性向上</a:t>
            </a:r>
            <a:endParaRPr kumimoji="1" lang="en-US" altLang="ja-JP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kumimoji="1" lang="ja-JP" altLang="en-US" sz="1100" dirty="0" smtClean="0">
                <a:solidFill>
                  <a:schemeClr val="tx2">
                    <a:lumMod val="75000"/>
                  </a:schemeClr>
                </a:solidFill>
              </a:rPr>
              <a:t>騒音低減</a:t>
            </a:r>
            <a:endParaRPr kumimoji="1" lang="ja-JP" alt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2" descr="Q:\製品写真・物件写真\核シェルター-2-c 1.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275158"/>
            <a:ext cx="3168352" cy="229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971600" y="4280197"/>
            <a:ext cx="190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実用新案第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3214540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号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Q:\製品写真・物件写真\TOKOﾄﾞｰﾑ（防災シェルター）\防災シェルター1C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923" y="934032"/>
            <a:ext cx="3155029" cy="176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959292" y="627534"/>
            <a:ext cx="2832545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</a:rPr>
              <a:t>防災シェルター</a:t>
            </a:r>
            <a:endParaRPr lang="en-US" altLang="ja-JP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09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タイトル 1"/>
          <p:cNvSpPr>
            <a:spLocks noGrp="1"/>
          </p:cNvSpPr>
          <p:nvPr>
            <p:ph type="title"/>
          </p:nvPr>
        </p:nvSpPr>
        <p:spPr>
          <a:xfrm>
            <a:off x="323528" y="1"/>
            <a:ext cx="8137525" cy="573881"/>
          </a:xfrm>
        </p:spPr>
        <p:txBody>
          <a:bodyPr/>
          <a:lstStyle/>
          <a:p>
            <a:pPr eaLnBrk="1" hangingPunct="1"/>
            <a:r>
              <a:rPr lang="ja-JP" altLang="en-US" sz="2800" dirty="0" smtClean="0"/>
              <a:t>東光雪沢テクノパーク構想</a:t>
            </a:r>
          </a:p>
        </p:txBody>
      </p:sp>
      <p:pic>
        <p:nvPicPr>
          <p:cNvPr id="4098" name="Picture 2" descr="Q:\雪沢小学校写真\P914000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28"/>
          <a:stretch/>
        </p:blipFill>
        <p:spPr bwMode="auto">
          <a:xfrm>
            <a:off x="1245562" y="1457536"/>
            <a:ext cx="6710243" cy="29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Q:\雪沢小学校写真\IMG_075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786" b="35892"/>
          <a:stretch/>
        </p:blipFill>
        <p:spPr bwMode="auto">
          <a:xfrm>
            <a:off x="1251440" y="555526"/>
            <a:ext cx="6704936" cy="9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192.168.1.15\各事業部用フォルダ\共通\09写真・動画・広告\H30年　１月２３日　ドローン体験会\DSC0661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438" y="3460515"/>
            <a:ext cx="2239871" cy="142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192.168.1.15\各事業部用フォルダ\共通\09写真・動画・広告\H30年　１月２３日　ドローン体験会\DSC0659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309" y="3478364"/>
            <a:ext cx="2255438" cy="142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:\雪沢小学校写真\PC220083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179"/>
          <a:stretch/>
        </p:blipFill>
        <p:spPr bwMode="auto">
          <a:xfrm>
            <a:off x="5746747" y="3482957"/>
            <a:ext cx="2209629" cy="141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331069" y="1588154"/>
            <a:ext cx="2770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i="1" dirty="0" smtClean="0">
                <a:solidFill>
                  <a:srgbClr val="FFFF00"/>
                </a:solidFill>
              </a:rPr>
              <a:t>ドローン製品の開発</a:t>
            </a:r>
            <a:endParaRPr lang="en-US" altLang="ja-JP" sz="2400" i="1" dirty="0">
              <a:solidFill>
                <a:srgbClr val="FFFF00"/>
              </a:solidFill>
            </a:endParaRPr>
          </a:p>
          <a:p>
            <a:r>
              <a:rPr lang="ja-JP" altLang="en-US" sz="2400" i="1" dirty="0" smtClean="0">
                <a:solidFill>
                  <a:srgbClr val="FFFF00"/>
                </a:solidFill>
              </a:rPr>
              <a:t>ＩＣＴ技術者育成</a:t>
            </a:r>
            <a:endParaRPr lang="en-US" altLang="ja-JP" sz="2400" i="1" dirty="0" smtClean="0">
              <a:solidFill>
                <a:srgbClr val="FFFF00"/>
              </a:solidFill>
            </a:endParaRPr>
          </a:p>
          <a:p>
            <a:r>
              <a:rPr kumimoji="1" lang="ja-JP" altLang="en-US" sz="2400" i="1" dirty="0" smtClean="0">
                <a:solidFill>
                  <a:srgbClr val="FFFF00"/>
                </a:solidFill>
              </a:rPr>
              <a:t>福祉関連ロボット</a:t>
            </a:r>
            <a:endParaRPr kumimoji="1" lang="ja-JP" altLang="en-US" sz="2400" i="1" dirty="0">
              <a:solidFill>
                <a:srgbClr val="FFFF00"/>
              </a:solidFill>
            </a:endParaRPr>
          </a:p>
        </p:txBody>
      </p:sp>
      <p:sp>
        <p:nvSpPr>
          <p:cNvPr id="9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02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企業理念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1835696" y="915888"/>
            <a:ext cx="5444118" cy="46166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HG正楷書体-PRO" pitchFamily="66" charset="-128"/>
              </a:rPr>
              <a:t>高い生産性　広い社会性　深い人間性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1835696" y="1825823"/>
            <a:ext cx="5444118" cy="461665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HG正楷書体-PRO" pitchFamily="66" charset="-128"/>
              </a:rPr>
              <a:t>誠実　信用　信頼　創造　挑戦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1835696" y="2716089"/>
            <a:ext cx="5444118" cy="1938992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HG正楷書体-PRO" pitchFamily="66" charset="-128"/>
              </a:rPr>
              <a:t>　お客様第一主義の経営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HG正楷書体-PRO" pitchFamily="66" charset="-128"/>
              </a:rPr>
              <a:t>　透明性の高い経営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HG正楷書体-PRO" pitchFamily="66" charset="-128"/>
              </a:rPr>
              <a:t>　全員参加の経営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HG正楷書体-PRO" pitchFamily="66" charset="-128"/>
              </a:rPr>
              <a:t>　社員と共に躍進する経営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HG正楷書体-PRO" pitchFamily="66" charset="-128"/>
              </a:rPr>
              <a:t>　有言実行の経営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4046942" y="55552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HG創英角ｺﾞｼｯｸUB" pitchFamily="49" charset="-128"/>
              </a:rPr>
              <a:t>経営理念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284663" y="1467048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HG創英角ｺﾞｼｯｸUB" pitchFamily="49" charset="-128"/>
              </a:rPr>
              <a:t>社訓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4139952" y="235572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Arial" charset="0"/>
                <a:ea typeface="HG創英角ｺﾞｼｯｸUB" pitchFamily="49" charset="-128"/>
              </a:rPr>
              <a:t>行動指針</a:t>
            </a:r>
          </a:p>
        </p:txBody>
      </p:sp>
    </p:spTree>
    <p:extLst>
      <p:ext uri="{BB962C8B-B14F-4D97-AF65-F5344CB8AC3E}">
        <p14:creationId xmlns:p14="http://schemas.microsoft.com/office/powerpoint/2010/main" val="13035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H30イベント写真\H300915運動会\180915東光運動会(UAV動画)\DJI_002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67" r="13632"/>
          <a:stretch/>
        </p:blipFill>
        <p:spPr bwMode="auto">
          <a:xfrm>
            <a:off x="0" y="-3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55776" y="1534021"/>
            <a:ext cx="39901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 smtClean="0">
                <a:solidFill>
                  <a:schemeClr val="bg1"/>
                </a:solidFill>
                <a:latin typeface="+mn-lt"/>
                <a:ea typeface="+mn-ea"/>
              </a:rPr>
              <a:t>ご清聴ありがとうございました</a:t>
            </a:r>
            <a:endParaRPr lang="ja-JP" altLang="en-US" sz="2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15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395536" y="627534"/>
            <a:ext cx="5328592" cy="1944216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自社パッケージソフト</a:t>
            </a:r>
            <a:endParaRPr kumimoji="1" lang="en-US" altLang="ja-JP" sz="2800" dirty="0" smtClean="0"/>
          </a:p>
          <a:p>
            <a:pPr indent="-74613">
              <a:buFont typeface="Wingdings" panose="05000000000000000000" pitchFamily="2" charset="2"/>
              <a:buChar char="Ø"/>
            </a:pPr>
            <a:r>
              <a:rPr kumimoji="1" lang="ja-JP" altLang="en-US" sz="2400" dirty="0" smtClean="0"/>
              <a:t>森林組合向け業務システム</a:t>
            </a:r>
            <a:endParaRPr kumimoji="1" lang="en-US" altLang="ja-JP" sz="2400" dirty="0" smtClean="0"/>
          </a:p>
          <a:p>
            <a:pPr indent="-74613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医療機関向け</a:t>
            </a:r>
            <a:r>
              <a:rPr kumimoji="1" lang="ja-JP" altLang="en-US" sz="2400" dirty="0" smtClean="0"/>
              <a:t>健診システム</a:t>
            </a:r>
            <a:endParaRPr kumimoji="1" lang="en-US" altLang="ja-JP" sz="2400" dirty="0" smtClean="0"/>
          </a:p>
          <a:p>
            <a:pPr indent="-74613">
              <a:buFont typeface="Wingdings" panose="05000000000000000000" pitchFamily="2" charset="2"/>
              <a:buChar char="Ø"/>
            </a:pPr>
            <a:r>
              <a:rPr kumimoji="1" lang="ja-JP" altLang="en-US" sz="2400" dirty="0" smtClean="0"/>
              <a:t>学校向け校務支援システム</a:t>
            </a:r>
            <a:endParaRPr kumimoji="1" lang="en-US" altLang="ja-JP" sz="2400" dirty="0" smtClean="0"/>
          </a:p>
          <a:p>
            <a:endParaRPr kumimoji="1" lang="ja-JP" altLang="en-US" sz="2800" dirty="0"/>
          </a:p>
        </p:txBody>
      </p:sp>
      <p:pic>
        <p:nvPicPr>
          <p:cNvPr id="2050" name="Picture 2" descr="MediEXの紹介ページ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666" y="592625"/>
            <a:ext cx="1547077" cy="15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指導要録記録管理システムと学校事務効率化システム「職人シリーズ」の紹介ページ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714" b="26859"/>
          <a:stretch/>
        </p:blipFill>
        <p:spPr bwMode="auto">
          <a:xfrm>
            <a:off x="7380312" y="2267437"/>
            <a:ext cx="1499432" cy="12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指導要録記録管理システムと学校事務効率化システム「職人シリーズ」の紹介ページ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985"/>
          <a:stretch/>
        </p:blipFill>
        <p:spPr bwMode="auto">
          <a:xfrm>
            <a:off x="7378446" y="3435846"/>
            <a:ext cx="1498222" cy="136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コンテンツ プレースホルダー 6"/>
          <p:cNvSpPr txBox="1">
            <a:spLocks/>
          </p:cNvSpPr>
          <p:nvPr/>
        </p:nvSpPr>
        <p:spPr>
          <a:xfrm>
            <a:off x="422826" y="3183818"/>
            <a:ext cx="3261048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ＩＣＴ教室</a:t>
            </a:r>
            <a:endParaRPr lang="en-US" altLang="ja-JP" sz="2800" dirty="0" smtClean="0"/>
          </a:p>
        </p:txBody>
      </p:sp>
      <p:sp>
        <p:nvSpPr>
          <p:cNvPr id="23" name="コンテンツ プレースホルダー 6"/>
          <p:cNvSpPr txBox="1">
            <a:spLocks/>
          </p:cNvSpPr>
          <p:nvPr/>
        </p:nvSpPr>
        <p:spPr>
          <a:xfrm>
            <a:off x="803554" y="3615866"/>
            <a:ext cx="3517304" cy="126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パソコン教室</a:t>
            </a:r>
            <a:endParaRPr lang="en-US" altLang="ja-JP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プログラミング教室</a:t>
            </a:r>
            <a:endParaRPr lang="ja-JP" altLang="en-US" sz="2400" dirty="0"/>
          </a:p>
        </p:txBody>
      </p:sp>
      <p:pic>
        <p:nvPicPr>
          <p:cNvPr id="2057" name="Picture 9" descr="M:\協賛広告・ロゴデザイン\マークデザイン\東光CSロゴ\新TCSロゴ単体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79" y="72975"/>
            <a:ext cx="869811" cy="42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:\協賛広告・ロゴデザイン\マークデザイン\東光CSロゴ\TCSロゴタイプ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7" t="26904" r="9110"/>
          <a:stretch/>
        </p:blipFill>
        <p:spPr bwMode="auto">
          <a:xfrm>
            <a:off x="1053605" y="135510"/>
            <a:ext cx="4881091" cy="3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44" r="45434" b="16311"/>
          <a:stretch/>
        </p:blipFill>
        <p:spPr bwMode="auto">
          <a:xfrm>
            <a:off x="5142451" y="3225755"/>
            <a:ext cx="1985672" cy="1523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樹海EXの紹介ページ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2451" y="592626"/>
            <a:ext cx="1985672" cy="198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20748" y="2643758"/>
            <a:ext cx="5307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2">
                    <a:lumMod val="25000"/>
                  </a:schemeClr>
                </a:solidFill>
              </a:rPr>
              <a:t>営業拠点　秋田　能代　鹿角　北秋田　にかほ　東京　札幌　弘前</a:t>
            </a:r>
            <a:endParaRPr kumimoji="1" lang="en-US" altLang="ja-JP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所在地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2D8002D-B5B0-4BAC-B1F6-782DDCCE6D9C}" type="slidenum">
              <a:rPr lang="ja-JP" altLang="en-US" smtClean="0"/>
              <a:pPr algn="l"/>
              <a:t>5</a:t>
            </a:fld>
            <a:endParaRPr lang="ja-JP" altLang="en-US" dirty="0"/>
          </a:p>
        </p:txBody>
      </p:sp>
      <p:pic>
        <p:nvPicPr>
          <p:cNvPr id="6146" name="Picture 2" descr="C:\Users\thd\Desktop\SCAN\20181122145445_00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49" t="16671" r="6702" b="46487"/>
          <a:stretch/>
        </p:blipFill>
        <p:spPr bwMode="auto">
          <a:xfrm>
            <a:off x="506785" y="655737"/>
            <a:ext cx="4569271" cy="393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K:\採用（ＰＲツール）\雪沢小学校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699542"/>
            <a:ext cx="367240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366345" y="2899817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東光雪沢テクノパーク（旧雪沢小学校）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平成</a:t>
            </a:r>
            <a:r>
              <a:rPr lang="en-US" altLang="ja-JP" sz="1400" dirty="0" smtClean="0"/>
              <a:t>29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月～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4755" y="42511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事業所　大館市内７か所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1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東光鉄工㈱組織図</a:t>
            </a:r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5353248" y="1772072"/>
            <a:ext cx="0" cy="195263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091310" y="1962572"/>
            <a:ext cx="1588" cy="41433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3465710" y="1770485"/>
            <a:ext cx="0" cy="19526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619948" y="1981622"/>
            <a:ext cx="1587" cy="41433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740348" y="1983210"/>
            <a:ext cx="0" cy="41275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178373" y="1989560"/>
            <a:ext cx="1587" cy="41275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1336873" y="2002260"/>
            <a:ext cx="0" cy="56832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2395735" y="2002260"/>
            <a:ext cx="0" cy="56832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918473" y="1776835"/>
            <a:ext cx="0" cy="79216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6752058" y="1776835"/>
            <a:ext cx="0" cy="79216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140648" y="1980035"/>
            <a:ext cx="0" cy="79216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824235" y="1776835"/>
            <a:ext cx="0" cy="56832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061568" y="885652"/>
            <a:ext cx="3022600" cy="46196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tx2"/>
                </a:solidFill>
                <a:latin typeface="+mn-lt"/>
                <a:ea typeface="+mn-ea"/>
              </a:rPr>
              <a:t>東光鉄工株式会社</a:t>
            </a:r>
          </a:p>
        </p:txBody>
      </p:sp>
      <p:cxnSp>
        <p:nvCxnSpPr>
          <p:cNvPr id="27" name="直線コネクタ 26"/>
          <p:cNvCxnSpPr>
            <a:stCxn id="22" idx="2"/>
          </p:cNvCxnSpPr>
          <p:nvPr/>
        </p:nvCxnSpPr>
        <p:spPr>
          <a:xfrm>
            <a:off x="4572868" y="1347614"/>
            <a:ext cx="0" cy="41652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111448" y="2192760"/>
            <a:ext cx="461962" cy="1930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鉄骨事業部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41735" y="2192760"/>
            <a:ext cx="461963" cy="19367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ベンダー事業部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937073" y="2192760"/>
            <a:ext cx="430212" cy="19558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n-lt"/>
                <a:ea typeface="+mn-ea"/>
              </a:rPr>
              <a:t>インフラ鉄構事業部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10160" y="2192760"/>
            <a:ext cx="460375" cy="19589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工事事業部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53185" y="2192760"/>
            <a:ext cx="461963" cy="1958975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bg1"/>
              </a:gs>
              <a:gs pos="100000">
                <a:srgbClr val="FFC000"/>
              </a:gs>
            </a:gsLst>
            <a:lin ang="0" scaled="1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機械事業部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383410" y="2192760"/>
            <a:ext cx="461963" cy="19558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bg1"/>
              </a:gs>
              <a:gs pos="100000">
                <a:srgbClr val="FFC000"/>
              </a:gs>
            </a:gsLst>
            <a:lin ang="0" scaled="1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産業機械事業部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99348" y="2192760"/>
            <a:ext cx="461962" cy="1958975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bg1"/>
              </a:gs>
              <a:gs pos="100000">
                <a:srgbClr val="FFC000"/>
              </a:gs>
            </a:gsLst>
            <a:lin ang="0" scaled="1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精密事業部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8185" y="2192760"/>
            <a:ext cx="461963" cy="193675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産業事業部</a:t>
            </a:r>
          </a:p>
        </p:txBody>
      </p:sp>
      <p:cxnSp>
        <p:nvCxnSpPr>
          <p:cNvPr id="36" name="直線コネクタ 35"/>
          <p:cNvCxnSpPr/>
          <p:nvPr/>
        </p:nvCxnSpPr>
        <p:spPr>
          <a:xfrm>
            <a:off x="639960" y="1767310"/>
            <a:ext cx="7964488" cy="476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575373" y="1986385"/>
            <a:ext cx="0" cy="56832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endCxn id="35" idx="0"/>
          </p:cNvCxnSpPr>
          <p:nvPr/>
        </p:nvCxnSpPr>
        <p:spPr>
          <a:xfrm flipH="1">
            <a:off x="639960" y="1767310"/>
            <a:ext cx="1588" cy="42545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8604448" y="1764135"/>
            <a:ext cx="0" cy="58102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2"/>
          <p:cNvSpPr txBox="1">
            <a:spLocks noChangeArrowheads="1"/>
          </p:cNvSpPr>
          <p:nvPr/>
        </p:nvSpPr>
        <p:spPr bwMode="auto">
          <a:xfrm>
            <a:off x="4936405" y="1408535"/>
            <a:ext cx="936625" cy="277812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/>
              <a:t>管理部</a:t>
            </a:r>
          </a:p>
        </p:txBody>
      </p:sp>
      <p:cxnSp>
        <p:nvCxnSpPr>
          <p:cNvPr id="41" name="直線コネクタ 40"/>
          <p:cNvCxnSpPr>
            <a:endCxn id="40" idx="1"/>
          </p:cNvCxnSpPr>
          <p:nvPr/>
        </p:nvCxnSpPr>
        <p:spPr>
          <a:xfrm>
            <a:off x="4572868" y="1546647"/>
            <a:ext cx="363537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11"/>
          <p:cNvSpPr txBox="1">
            <a:spLocks noChangeArrowheads="1"/>
          </p:cNvSpPr>
          <p:nvPr/>
        </p:nvSpPr>
        <p:spPr bwMode="auto">
          <a:xfrm>
            <a:off x="591292" y="751890"/>
            <a:ext cx="157286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chemeClr val="bg2">
                    <a:lumMod val="25000"/>
                  </a:schemeClr>
                </a:solidFill>
              </a:rPr>
              <a:t>11</a:t>
            </a:r>
            <a:r>
              <a:rPr lang="ja-JP" altLang="en-US" sz="1800" dirty="0" smtClean="0">
                <a:solidFill>
                  <a:schemeClr val="bg2">
                    <a:lumMod val="25000"/>
                  </a:schemeClr>
                </a:solidFill>
              </a:rPr>
              <a:t>事業部体制</a:t>
            </a:r>
            <a:endParaRPr lang="en-US" altLang="ja-JP" sz="1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24210" y="2192760"/>
            <a:ext cx="460375" cy="193516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ドーム事業部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59473" y="2192760"/>
            <a:ext cx="430212" cy="1951037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bg1"/>
              </a:gs>
              <a:gs pos="100000">
                <a:srgbClr val="FFC000"/>
              </a:gs>
            </a:gsLst>
            <a:lin ang="0" scaled="1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+mn-lt"/>
                <a:ea typeface="+mn-ea"/>
              </a:rPr>
              <a:t>メンテナンス事業部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718388" y="2176885"/>
            <a:ext cx="400110" cy="197485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latin typeface="+mn-lt"/>
                <a:ea typeface="+mn-ea"/>
              </a:rPr>
              <a:t>　東京営業所</a:t>
            </a:r>
            <a:endParaRPr lang="ja-JP" altLang="en-US" sz="1400" b="1" dirty="0">
              <a:latin typeface="+mn-lt"/>
              <a:ea typeface="+mn-ea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504408" y="2176885"/>
            <a:ext cx="460375" cy="197485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bg1"/>
              </a:gs>
              <a:gs pos="100000">
                <a:srgbClr val="00B050"/>
              </a:gs>
            </a:gsLst>
            <a:lin ang="10800000" scaled="0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ＵＡＶ事業部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8225824" y="2176885"/>
            <a:ext cx="738664" cy="1966912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 smtClean="0">
                <a:latin typeface="+mn-lt"/>
                <a:ea typeface="+mn-ea"/>
              </a:rPr>
              <a:t>　プロジェクト営業部</a:t>
            </a:r>
            <a:endParaRPr lang="en-US" altLang="ja-JP" sz="1200" b="1" dirty="0" smtClean="0"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 smtClean="0"/>
              <a:t>　　メカプロ課・バイオ課</a:t>
            </a:r>
            <a:endParaRPr lang="en-US" altLang="ja-JP" sz="1200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 smtClean="0">
                <a:latin typeface="+mn-lt"/>
                <a:ea typeface="+mn-ea"/>
              </a:rPr>
              <a:t>　　宇宙航空機推進</a:t>
            </a:r>
            <a:r>
              <a:rPr lang="ja-JP" altLang="en-US" sz="1200" b="1" dirty="0">
                <a:latin typeface="+mn-lt"/>
                <a:ea typeface="+mn-ea"/>
              </a:rPr>
              <a:t>室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1111448" y="1913360"/>
            <a:ext cx="1492250" cy="215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/>
              <a:t>鉄骨Ｇ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2906910" y="1911772"/>
            <a:ext cx="1117600" cy="2174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/>
              <a:t>インフラＧ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4359473" y="1911772"/>
            <a:ext cx="2001837" cy="217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dirty="0">
                <a:solidFill>
                  <a:schemeClr val="tx1"/>
                </a:solidFill>
              </a:rPr>
              <a:t>機械Ｇ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67805" y="4371950"/>
            <a:ext cx="414408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大館支店、青森支店、八戸支店、</a:t>
            </a:r>
            <a:r>
              <a:rPr kumimoji="1" lang="ja-JP" altLang="en-US" sz="1100" dirty="0" err="1" smtClean="0"/>
              <a:t>むつ</a:t>
            </a:r>
            <a:r>
              <a:rPr kumimoji="1" lang="ja-JP" altLang="en-US" sz="1100" dirty="0" smtClean="0"/>
              <a:t>小川原営業所、盛岡営業所</a:t>
            </a:r>
            <a:endParaRPr kumimoji="1" lang="ja-JP" altLang="en-US" sz="1100" dirty="0"/>
          </a:p>
        </p:txBody>
      </p:sp>
      <p:cxnSp>
        <p:nvCxnSpPr>
          <p:cNvPr id="52" name="直線コネクタ 51"/>
          <p:cNvCxnSpPr>
            <a:stCxn id="35" idx="2"/>
          </p:cNvCxnSpPr>
          <p:nvPr/>
        </p:nvCxnSpPr>
        <p:spPr>
          <a:xfrm>
            <a:off x="639167" y="4129510"/>
            <a:ext cx="2381" cy="25502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7377521" y="1780803"/>
            <a:ext cx="0" cy="79216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7177436" y="2180853"/>
            <a:ext cx="400110" cy="1974850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  <a:ln>
            <a:solidFill>
              <a:schemeClr val="bg2">
                <a:lumMod val="25000"/>
              </a:schemeClr>
            </a:solidFill>
          </a:ln>
        </p:spPr>
        <p:txBody>
          <a:bodyPr vert="eaVert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 smtClean="0">
                <a:latin typeface="+mn-lt"/>
                <a:ea typeface="+mn-ea"/>
              </a:rPr>
              <a:t>　仙台</a:t>
            </a:r>
            <a:r>
              <a:rPr lang="ja-JP" altLang="en-US" sz="1400" b="1" dirty="0">
                <a:latin typeface="+mn-lt"/>
                <a:ea typeface="+mn-ea"/>
              </a:rPr>
              <a:t>営業所</a:t>
            </a:r>
          </a:p>
        </p:txBody>
      </p:sp>
      <p:sp>
        <p:nvSpPr>
          <p:cNvPr id="56" name="日付プレースホルダー 5"/>
          <p:cNvSpPr txBox="1">
            <a:spLocks/>
          </p:cNvSpPr>
          <p:nvPr/>
        </p:nvSpPr>
        <p:spPr>
          <a:xfrm>
            <a:off x="827584" y="4803998"/>
            <a:ext cx="23275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mtClean="0"/>
              <a:t>©TOKOGroup,All Right Reserved.</a:t>
            </a:r>
            <a:endParaRPr lang="ja-JP" altLang="en-US" dirty="0"/>
          </a:p>
        </p:txBody>
      </p:sp>
      <p:sp>
        <p:nvSpPr>
          <p:cNvPr id="57" name="スライド番号プレースホルダー 6"/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14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26" descr="040630_1348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874" y="779981"/>
            <a:ext cx="3004548" cy="170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611189" y="1"/>
            <a:ext cx="8137525" cy="573881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鉄骨事業部</a:t>
            </a:r>
          </a:p>
        </p:txBody>
      </p:sp>
      <p:pic>
        <p:nvPicPr>
          <p:cNvPr id="8196" name="Picture 13" descr="鉄骨事業部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459" y="779722"/>
            <a:ext cx="3017812" cy="169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1" descr="鉄骨_大館樹海ドーム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863607"/>
            <a:ext cx="1366641" cy="68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:\製品写真・物件写真\鉄骨事業部製品\建築鉄骨_丸真食品㈱新納豆製造工場新築工事2（茨城県常陸大宮市）201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6" r="5818" b="6355"/>
          <a:stretch/>
        </p:blipFill>
        <p:spPr bwMode="auto">
          <a:xfrm>
            <a:off x="1124874" y="2802277"/>
            <a:ext cx="2959917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115616" y="2476769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①大館樹海ドーム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0270" y="24277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②秋田市立体育館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76056" y="452492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④耐震補強工事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15616" y="450667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</a:rPr>
              <a:t>③茨城県常陸大宮市／納豆工場</a:t>
            </a:r>
            <a:endParaRPr kumimoji="1"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51578" y="224991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Ｈグレード認定工場</a:t>
            </a:r>
            <a:endParaRPr kumimoji="1" lang="ja-JP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87547" y="48351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i="1" dirty="0" smtClean="0">
                <a:solidFill>
                  <a:schemeClr val="accent3">
                    <a:lumMod val="50000"/>
                  </a:schemeClr>
                </a:solidFill>
              </a:rPr>
              <a:t>特殊鉄骨の東光</a:t>
            </a:r>
            <a:endParaRPr kumimoji="1" lang="ja-JP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Q:\製品写真・物件写真\耐震補強\確認済　耐震補強_支社総合事務所耐震補強他工事（岩手県盛岡市）2015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07"/>
          <a:stretch/>
        </p:blipFill>
        <p:spPr bwMode="auto">
          <a:xfrm>
            <a:off x="5148063" y="2828615"/>
            <a:ext cx="2866207" cy="17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9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G:\会社画像データ\製品_橋梁\鳳凰大橋\鳳凰大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9510" y="744869"/>
            <a:ext cx="3387652" cy="18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G:\会社画像データ\製品_ｽﾉｰｼｪﾙﾀｰ\040629_1626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835" y="2814072"/>
            <a:ext cx="3283971" cy="191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テキスト ボックス 1"/>
          <p:cNvSpPr txBox="1">
            <a:spLocks noChangeArrowheads="1"/>
          </p:cNvSpPr>
          <p:nvPr/>
        </p:nvSpPr>
        <p:spPr bwMode="auto">
          <a:xfrm>
            <a:off x="5053690" y="4660478"/>
            <a:ext cx="355075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 smtClean="0">
                <a:solidFill>
                  <a:schemeClr val="bg2">
                    <a:lumMod val="25000"/>
                  </a:schemeClr>
                </a:solidFill>
              </a:rPr>
              <a:t>④スノーシェルター</a:t>
            </a:r>
            <a:endParaRPr lang="ja-JP" alt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74" name="タイトル 1"/>
          <p:cNvSpPr>
            <a:spLocks noGrp="1"/>
          </p:cNvSpPr>
          <p:nvPr>
            <p:ph type="title"/>
          </p:nvPr>
        </p:nvSpPr>
        <p:spPr>
          <a:xfrm>
            <a:off x="322907" y="1"/>
            <a:ext cx="8137525" cy="573881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ベンダー事業部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39712" y="2479998"/>
            <a:ext cx="36397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kumimoji="0" lang="ja-JP" altLang="en-US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①トンネル支保工</a:t>
            </a:r>
            <a:endParaRPr kumimoji="0" lang="ja-JP" altLang="en-US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044168" y="2444904"/>
            <a:ext cx="3528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kumimoji="0" lang="ja-JP" altLang="en-US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②緩衝工</a:t>
            </a:r>
            <a:endParaRPr kumimoji="0" lang="ja-JP" altLang="en-US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82437" y="4650358"/>
            <a:ext cx="3638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kumimoji="0" lang="ja-JP" altLang="en-US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③土木製品</a:t>
            </a:r>
            <a:endParaRPr kumimoji="0" lang="ja-JP" altLang="en-US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835807"/>
            <a:ext cx="3386513" cy="186760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967" y="744869"/>
            <a:ext cx="3272046" cy="1771546"/>
          </a:xfrm>
          <a:prstGeom prst="rect">
            <a:avLst/>
          </a:prstGeom>
        </p:spPr>
      </p:pic>
      <p:sp>
        <p:nvSpPr>
          <p:cNvPr id="23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©</a:t>
            </a:r>
            <a:r>
              <a:rPr lang="en-US" altLang="ja-JP" dirty="0" err="1" smtClean="0">
                <a:solidFill>
                  <a:schemeClr val="bg2">
                    <a:lumMod val="25000"/>
                  </a:schemeClr>
                </a:solidFill>
              </a:rPr>
              <a:t>TOKOGroup,All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 Right Reserved.</a:t>
            </a:r>
            <a:endParaRPr lang="ja-JP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>
                <a:solidFill>
                  <a:schemeClr val="bg2">
                    <a:lumMod val="25000"/>
                  </a:schemeClr>
                </a:solidFill>
              </a:rPr>
              <a:pPr/>
              <a:t>8</a:t>
            </a:fld>
            <a:endParaRPr lang="ja-JP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9912" y="224991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ＩＳＯ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9001</a:t>
            </a:r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：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  <a:endParaRPr kumimoji="1" lang="ja-JP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901122" y="483518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i="1" dirty="0" smtClean="0">
                <a:solidFill>
                  <a:schemeClr val="accent3">
                    <a:lumMod val="50000"/>
                  </a:schemeClr>
                </a:solidFill>
              </a:rPr>
              <a:t>曲げの東光</a:t>
            </a:r>
            <a:endParaRPr kumimoji="1" lang="ja-JP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67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230754" y="0"/>
            <a:ext cx="8137525" cy="573881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インフラ鉄構事業部</a:t>
            </a:r>
          </a:p>
        </p:txBody>
      </p:sp>
      <p:pic>
        <p:nvPicPr>
          <p:cNvPr id="9219" name="Picture 3" descr="G:\会社画像データ\製品_橋梁\鳳凰大橋\鳳凰大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1" y="835325"/>
            <a:ext cx="3164210" cy="16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047750" y="2513981"/>
            <a:ext cx="2592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18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①橋梁</a:t>
            </a:r>
            <a:endParaRPr kumimoji="0" lang="ja-JP" altLang="en-US" sz="18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9223" name="Picture 16" descr="ステンレス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3"/>
          <a:stretch>
            <a:fillRect/>
          </a:stretch>
        </p:blipFill>
        <p:spPr bwMode="auto">
          <a:xfrm>
            <a:off x="5208588" y="2879774"/>
            <a:ext cx="2819796" cy="16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5084395" y="2513980"/>
            <a:ext cx="3206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18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②水圧鉄管（発電所関連）</a:t>
            </a:r>
            <a:endParaRPr kumimoji="0" lang="ja-JP" altLang="en-US" sz="18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1047750" y="4588050"/>
            <a:ext cx="2592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18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③頭首工・水門</a:t>
            </a:r>
            <a:endParaRPr kumimoji="0" lang="ja-JP" altLang="en-US" sz="18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9226" name="Text Box 7"/>
          <p:cNvSpPr txBox="1">
            <a:spLocks noChangeArrowheads="1"/>
          </p:cNvSpPr>
          <p:nvPr/>
        </p:nvSpPr>
        <p:spPr bwMode="auto">
          <a:xfrm>
            <a:off x="5043486" y="4540424"/>
            <a:ext cx="259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18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④圧力</a:t>
            </a:r>
            <a:r>
              <a:rPr kumimoji="0" lang="ja-JP" altLang="en-US" sz="18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容器・熱交換器</a:t>
            </a:r>
          </a:p>
        </p:txBody>
      </p:sp>
      <p:sp>
        <p:nvSpPr>
          <p:cNvPr id="17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827584" y="4803998"/>
            <a:ext cx="2327548" cy="273844"/>
          </a:xfrm>
        </p:spPr>
        <p:txBody>
          <a:bodyPr/>
          <a:lstStyle/>
          <a:p>
            <a:r>
              <a:rPr lang="en-US" altLang="ja-JP" dirty="0" smtClean="0"/>
              <a:t>©</a:t>
            </a:r>
            <a:r>
              <a:rPr lang="en-US" altLang="ja-JP" dirty="0" err="1" smtClean="0"/>
              <a:t>TOKOGroup,All</a:t>
            </a:r>
            <a:r>
              <a:rPr lang="en-US" altLang="ja-JP" dirty="0" smtClean="0"/>
              <a:t> Right Reserved.</a:t>
            </a:r>
            <a:endParaRPr lang="ja-JP" altLang="en-US" dirty="0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2050" name="Picture 2" descr="Q:\製品写真・物件写真\プラント製品\水圧鉄管1_長殿発電所水圧鉄管改良工事（奈良県吉野郡十津川村）２０１６ - コピー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588" y="788369"/>
            <a:ext cx="2747788" cy="172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Q:\製品写真・物件写真\工事事業部施工例\立花施工状況（会長）\IMG_527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94" b="12844"/>
          <a:stretch/>
        </p:blipFill>
        <p:spPr bwMode="auto">
          <a:xfrm>
            <a:off x="1047750" y="2884400"/>
            <a:ext cx="3164211" cy="17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779912" y="464679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ＩＳＯ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9001</a:t>
            </a:r>
            <a:r>
              <a:rPr kumimoji="1" lang="ja-JP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：</a:t>
            </a:r>
            <a:r>
              <a:rPr kumimoji="1" lang="en-US" altLang="ja-JP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2015</a:t>
            </a:r>
            <a:endParaRPr kumimoji="1" lang="ja-JP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99758" y="483518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i="1" dirty="0" smtClean="0">
                <a:solidFill>
                  <a:schemeClr val="accent3">
                    <a:lumMod val="50000"/>
                  </a:schemeClr>
                </a:solidFill>
              </a:rPr>
              <a:t>ヨウセツの東光</a:t>
            </a:r>
            <a:endParaRPr kumimoji="1" lang="ja-JP" altLang="en-US" sz="16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3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1323</Words>
  <Application>Microsoft Office PowerPoint</Application>
  <PresentationFormat>画面に合わせる (16:9)</PresentationFormat>
  <Paragraphs>450</Paragraphs>
  <Slides>34</Slides>
  <Notes>21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Office テーマ</vt:lpstr>
      <vt:lpstr>旧雪沢小学校における ドローン製作・教習場の活用について</vt:lpstr>
      <vt:lpstr>会社の歴史</vt:lpstr>
      <vt:lpstr>会社の紹介</vt:lpstr>
      <vt:lpstr>PowerPoint プレゼンテーション</vt:lpstr>
      <vt:lpstr>所在地</vt:lpstr>
      <vt:lpstr>東光鉄工㈱組織図</vt:lpstr>
      <vt:lpstr>鉄骨事業部</vt:lpstr>
      <vt:lpstr>ベンダー事業部</vt:lpstr>
      <vt:lpstr>インフラ鉄構事業部</vt:lpstr>
      <vt:lpstr>岩手県内の主な実績</vt:lpstr>
      <vt:lpstr>工事事業部</vt:lpstr>
      <vt:lpstr>機械事業部</vt:lpstr>
      <vt:lpstr>精密事業部</vt:lpstr>
      <vt:lpstr>産業機械事業部</vt:lpstr>
      <vt:lpstr>タイヤ試験機</vt:lpstr>
      <vt:lpstr>ドーム事業部</vt:lpstr>
      <vt:lpstr>南極昭和基地</vt:lpstr>
      <vt:lpstr>南極観測隊派遣</vt:lpstr>
      <vt:lpstr>PowerPoint プレゼンテーション</vt:lpstr>
      <vt:lpstr>PowerPoint プレゼンテーション</vt:lpstr>
      <vt:lpstr>農業用ドローン</vt:lpstr>
      <vt:lpstr>農業用ドローン</vt:lpstr>
      <vt:lpstr>施設の利用状況</vt:lpstr>
      <vt:lpstr>施設の利用状況</vt:lpstr>
      <vt:lpstr>施設の利用状況</vt:lpstr>
      <vt:lpstr>主な改修工事</vt:lpstr>
      <vt:lpstr>社員数の推移</vt:lpstr>
      <vt:lpstr>地域との連携</vt:lpstr>
      <vt:lpstr>地域との連携</vt:lpstr>
      <vt:lpstr>研究開発</vt:lpstr>
      <vt:lpstr>研究開発</vt:lpstr>
      <vt:lpstr>東光雪沢テクノパーク構想</vt:lpstr>
      <vt:lpstr>企業理念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東光ホールディングス</dc:creator>
  <cp:lastModifiedBy>東光ホールディングス</cp:lastModifiedBy>
  <cp:revision>127</cp:revision>
  <cp:lastPrinted>2019-02-08T02:57:05Z</cp:lastPrinted>
  <dcterms:modified xsi:type="dcterms:W3CDTF">2019-02-08T03:02:45Z</dcterms:modified>
</cp:coreProperties>
</file>