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32" r:id="rId1"/>
  </p:sldMasterIdLst>
  <p:notesMasterIdLst>
    <p:notesMasterId r:id="rId9"/>
  </p:notesMasterIdLst>
  <p:handoutMasterIdLst>
    <p:handoutMasterId r:id="rId10"/>
  </p:handoutMasterIdLst>
  <p:sldIdLst>
    <p:sldId id="374" r:id="rId2"/>
    <p:sldId id="441" r:id="rId3"/>
    <p:sldId id="437" r:id="rId4"/>
    <p:sldId id="438" r:id="rId5"/>
    <p:sldId id="442" r:id="rId6"/>
    <p:sldId id="406" r:id="rId7"/>
    <p:sldId id="427" r:id="rId8"/>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FF66"/>
    <a:srgbClr val="3333FF"/>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16D9F66E-5EB9-4882-86FB-DCBF35E3C3E4}" styleName="中間スタイル 4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113A9D2-9D6B-4929-AA2D-F23B5EE8CBE7}" styleName="テーマ スタイル 2 - アクセント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テーマ スタイル 2 - アクセント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テーマ スタイル 2 - アクセント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269D01E-BC32-4049-B463-5C60D7B0CCD2}" styleName="テーマ スタイル 2 - アクセント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34" autoAdjust="0"/>
    <p:restoredTop sz="82014" autoAdjust="0"/>
  </p:normalViewPr>
  <p:slideViewPr>
    <p:cSldViewPr>
      <p:cViewPr>
        <p:scale>
          <a:sx n="70" d="100"/>
          <a:sy n="70" d="100"/>
        </p:scale>
        <p:origin x="-2826" y="-1020"/>
      </p:cViewPr>
      <p:guideLst>
        <p:guide orient="horz" pos="2160"/>
        <p:guide pos="2880"/>
      </p:guideLst>
    </p:cSldViewPr>
  </p:slideViewPr>
  <p:outlineViewPr>
    <p:cViewPr>
      <p:scale>
        <a:sx n="33" d="100"/>
        <a:sy n="33" d="100"/>
      </p:scale>
      <p:origin x="0" y="17460"/>
    </p:cViewPr>
  </p:outlineViewPr>
  <p:notesTextViewPr>
    <p:cViewPr>
      <p:scale>
        <a:sx n="100" d="100"/>
        <a:sy n="100" d="100"/>
      </p:scale>
      <p:origin x="0" y="0"/>
    </p:cViewPr>
  </p:notesTextViewPr>
  <p:notesViewPr>
    <p:cSldViewPr>
      <p:cViewPr varScale="1">
        <p:scale>
          <a:sx n="77" d="100"/>
          <a:sy n="77" d="100"/>
        </p:scale>
        <p:origin x="-2160" y="-96"/>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DED9EB-4108-4FB1-9CA1-E3527A65C525}"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kumimoji="1" lang="ja-JP" altLang="en-US"/>
        </a:p>
      </dgm:t>
    </dgm:pt>
    <dgm:pt modelId="{3C7B84B0-4645-40B1-8A70-A797ECE190AB}">
      <dgm:prSet phldrT="[テキスト]"/>
      <dgm:spPr/>
      <dgm:t>
        <a:bodyPr/>
        <a:lstStyle/>
        <a:p>
          <a:pPr algn="ctr"/>
          <a:r>
            <a:rPr kumimoji="1" lang="ja-JP" altLang="en-US" dirty="0" smtClean="0"/>
            <a:t>盛岡市公共施設保有最適化・長寿命化計画（長期計画・中期計画・実施計画）</a:t>
          </a:r>
          <a:endParaRPr kumimoji="1" lang="ja-JP" altLang="en-US" dirty="0"/>
        </a:p>
      </dgm:t>
    </dgm:pt>
    <dgm:pt modelId="{0200104A-E6F2-4BE0-849D-683E421796FC}" type="parTrans" cxnId="{281842B7-F9B8-48CC-82EA-4D22EB1DCDBA}">
      <dgm:prSet/>
      <dgm:spPr/>
      <dgm:t>
        <a:bodyPr/>
        <a:lstStyle/>
        <a:p>
          <a:endParaRPr kumimoji="1" lang="ja-JP" altLang="en-US"/>
        </a:p>
      </dgm:t>
    </dgm:pt>
    <dgm:pt modelId="{3CA712E5-EDDB-4F6A-A10F-23958460342D}" type="sibTrans" cxnId="{281842B7-F9B8-48CC-82EA-4D22EB1DCDBA}">
      <dgm:prSet/>
      <dgm:spPr/>
      <dgm:t>
        <a:bodyPr/>
        <a:lstStyle/>
        <a:p>
          <a:endParaRPr kumimoji="1" lang="ja-JP" altLang="en-US"/>
        </a:p>
      </dgm:t>
    </dgm:pt>
    <dgm:pt modelId="{9327EDDD-56F0-4AD3-BA98-B4B3E01088E2}">
      <dgm:prSet phldrT="[テキスト]"/>
      <dgm:spPr/>
      <dgm:t>
        <a:bodyPr/>
        <a:lstStyle/>
        <a:p>
          <a:r>
            <a:rPr kumimoji="1" lang="ja-JP" altLang="en-US" dirty="0" smtClean="0"/>
            <a:t>最適化･･･個別施設の方向性を定め，施設の複合化，譲渡，解体，転用，減築等による施設保有量の総量縮減</a:t>
          </a:r>
          <a:endParaRPr kumimoji="1" lang="ja-JP" altLang="en-US" dirty="0"/>
        </a:p>
      </dgm:t>
    </dgm:pt>
    <dgm:pt modelId="{4A422D2F-A0B7-456D-B31F-FD6CFCCA2522}" type="parTrans" cxnId="{221D3C75-36FE-4DB8-9D29-B4DDC888E1C7}">
      <dgm:prSet/>
      <dgm:spPr/>
      <dgm:t>
        <a:bodyPr/>
        <a:lstStyle/>
        <a:p>
          <a:endParaRPr kumimoji="1" lang="ja-JP" altLang="en-US"/>
        </a:p>
      </dgm:t>
    </dgm:pt>
    <dgm:pt modelId="{C6DAC94B-1507-48F6-B32F-D81FDD3A62F8}" type="sibTrans" cxnId="{221D3C75-36FE-4DB8-9D29-B4DDC888E1C7}">
      <dgm:prSet/>
      <dgm:spPr/>
      <dgm:t>
        <a:bodyPr/>
        <a:lstStyle/>
        <a:p>
          <a:endParaRPr kumimoji="1" lang="ja-JP" altLang="en-US"/>
        </a:p>
      </dgm:t>
    </dgm:pt>
    <dgm:pt modelId="{6C52B8EF-379B-4939-B1D7-B99E9175EF01}">
      <dgm:prSet phldrT="[テキスト]"/>
      <dgm:spPr/>
      <dgm:t>
        <a:bodyPr/>
        <a:lstStyle/>
        <a:p>
          <a:r>
            <a:rPr kumimoji="1" lang="ja-JP" altLang="en-US" dirty="0" smtClean="0"/>
            <a:t>長寿命化･･･耐用年数</a:t>
          </a:r>
          <a:r>
            <a:rPr kumimoji="1" lang="en-US" altLang="ja-JP" dirty="0" smtClean="0"/>
            <a:t>80</a:t>
          </a:r>
          <a:r>
            <a:rPr kumimoji="1" lang="ja-JP" altLang="en-US" dirty="0" smtClean="0"/>
            <a:t>年を目指し，長寿命化工事を実施（築後概ね</a:t>
          </a:r>
          <a:r>
            <a:rPr kumimoji="1" lang="en-US" altLang="ja-JP" dirty="0" smtClean="0"/>
            <a:t>20</a:t>
          </a:r>
          <a:r>
            <a:rPr kumimoji="1" lang="ja-JP" altLang="en-US" dirty="0" smtClean="0"/>
            <a:t>年・</a:t>
          </a:r>
          <a:r>
            <a:rPr kumimoji="1" lang="en-US" altLang="ja-JP" dirty="0" smtClean="0"/>
            <a:t>60</a:t>
          </a:r>
          <a:r>
            <a:rPr kumimoji="1" lang="ja-JP" altLang="en-US" dirty="0" smtClean="0"/>
            <a:t>年で修繕，</a:t>
          </a:r>
          <a:r>
            <a:rPr kumimoji="1" lang="en-US" altLang="ja-JP" dirty="0" smtClean="0"/>
            <a:t>40</a:t>
          </a:r>
          <a:r>
            <a:rPr kumimoji="1" lang="ja-JP" altLang="en-US" dirty="0" smtClean="0"/>
            <a:t>年で大規模改修）</a:t>
          </a:r>
          <a:endParaRPr kumimoji="1" lang="ja-JP" altLang="en-US" dirty="0"/>
        </a:p>
      </dgm:t>
    </dgm:pt>
    <dgm:pt modelId="{DDAD301D-A208-425E-BA3A-0650E4FA12EA}" type="parTrans" cxnId="{C06E5EB1-6B0E-4F93-BCB5-748BBBC72168}">
      <dgm:prSet/>
      <dgm:spPr/>
      <dgm:t>
        <a:bodyPr/>
        <a:lstStyle/>
        <a:p>
          <a:endParaRPr kumimoji="1" lang="ja-JP" altLang="en-US"/>
        </a:p>
      </dgm:t>
    </dgm:pt>
    <dgm:pt modelId="{A63FEBE1-C82F-4944-B29C-65C02EF00685}" type="sibTrans" cxnId="{C06E5EB1-6B0E-4F93-BCB5-748BBBC72168}">
      <dgm:prSet/>
      <dgm:spPr/>
      <dgm:t>
        <a:bodyPr/>
        <a:lstStyle/>
        <a:p>
          <a:endParaRPr kumimoji="1" lang="ja-JP" altLang="en-US"/>
        </a:p>
      </dgm:t>
    </dgm:pt>
    <dgm:pt modelId="{4020B4B2-D2C2-467C-A9A6-BC480234A066}">
      <dgm:prSet phldrT="[テキスト]"/>
      <dgm:spPr/>
      <dgm:t>
        <a:bodyPr/>
        <a:lstStyle/>
        <a:p>
          <a:r>
            <a:rPr kumimoji="1" lang="en-US" altLang="ja-JP" b="1" dirty="0" smtClean="0"/>
            <a:t>H28</a:t>
          </a:r>
          <a:r>
            <a:rPr kumimoji="1" lang="ja-JP" altLang="en-US" b="1" dirty="0" smtClean="0"/>
            <a:t>～</a:t>
          </a:r>
          <a:r>
            <a:rPr kumimoji="1" lang="en-US" altLang="ja-JP" b="1" dirty="0" smtClean="0"/>
            <a:t>H37</a:t>
          </a:r>
          <a:r>
            <a:rPr kumimoji="1" lang="ja-JP" altLang="en-US" b="1" dirty="0" smtClean="0"/>
            <a:t>の</a:t>
          </a:r>
          <a:r>
            <a:rPr kumimoji="1" lang="en-US" altLang="ja-JP" b="1" dirty="0" smtClean="0"/>
            <a:t>10</a:t>
          </a:r>
          <a:r>
            <a:rPr kumimoji="1" lang="ja-JP" altLang="en-US" b="1" dirty="0" smtClean="0"/>
            <a:t>年間で，計</a:t>
          </a:r>
          <a:r>
            <a:rPr kumimoji="1" lang="en-US" altLang="ja-JP" b="1" dirty="0" smtClean="0"/>
            <a:t>271</a:t>
          </a:r>
          <a:r>
            <a:rPr kumimoji="1" lang="ja-JP" altLang="en-US" b="1" dirty="0" smtClean="0"/>
            <a:t>施設の長寿命化工事を実施（総事業費約</a:t>
          </a:r>
          <a:r>
            <a:rPr kumimoji="1" lang="en-US" altLang="ja-JP" b="1" dirty="0" smtClean="0"/>
            <a:t>542</a:t>
          </a:r>
          <a:r>
            <a:rPr kumimoji="1" lang="ja-JP" altLang="en-US" b="1" dirty="0" smtClean="0"/>
            <a:t>億円）</a:t>
          </a:r>
          <a:endParaRPr kumimoji="1" lang="ja-JP" altLang="en-US" b="1" dirty="0"/>
        </a:p>
      </dgm:t>
    </dgm:pt>
    <dgm:pt modelId="{E7B2D960-46EC-4535-B1D9-5E736963CA7E}" type="parTrans" cxnId="{18AB5FF1-5F77-4D84-8E38-BC675353703E}">
      <dgm:prSet/>
      <dgm:spPr/>
      <dgm:t>
        <a:bodyPr/>
        <a:lstStyle/>
        <a:p>
          <a:endParaRPr kumimoji="1" lang="ja-JP" altLang="en-US"/>
        </a:p>
      </dgm:t>
    </dgm:pt>
    <dgm:pt modelId="{B7D05B78-4AF4-4AD7-98F5-7266E9888240}" type="sibTrans" cxnId="{18AB5FF1-5F77-4D84-8E38-BC675353703E}">
      <dgm:prSet/>
      <dgm:spPr/>
      <dgm:t>
        <a:bodyPr/>
        <a:lstStyle/>
        <a:p>
          <a:endParaRPr kumimoji="1" lang="ja-JP" altLang="en-US"/>
        </a:p>
      </dgm:t>
    </dgm:pt>
    <dgm:pt modelId="{5E26DA63-DE7F-4D76-AC14-3FFA78D2E7C9}" type="pres">
      <dgm:prSet presAssocID="{4EDED9EB-4108-4FB1-9CA1-E3527A65C525}" presName="linear" presStyleCnt="0">
        <dgm:presLayoutVars>
          <dgm:animLvl val="lvl"/>
          <dgm:resizeHandles val="exact"/>
        </dgm:presLayoutVars>
      </dgm:prSet>
      <dgm:spPr/>
      <dgm:t>
        <a:bodyPr/>
        <a:lstStyle/>
        <a:p>
          <a:endParaRPr kumimoji="1" lang="ja-JP" altLang="en-US"/>
        </a:p>
      </dgm:t>
    </dgm:pt>
    <dgm:pt modelId="{D54B47B2-FC05-43C0-899C-9D321E0D5C2E}" type="pres">
      <dgm:prSet presAssocID="{3C7B84B0-4645-40B1-8A70-A797ECE190AB}" presName="parentText" presStyleLbl="node1" presStyleIdx="0" presStyleCnt="1" custLinFactNeighborX="990" custLinFactNeighborY="-27294">
        <dgm:presLayoutVars>
          <dgm:chMax val="0"/>
          <dgm:bulletEnabled val="1"/>
        </dgm:presLayoutVars>
      </dgm:prSet>
      <dgm:spPr/>
      <dgm:t>
        <a:bodyPr/>
        <a:lstStyle/>
        <a:p>
          <a:endParaRPr kumimoji="1" lang="ja-JP" altLang="en-US"/>
        </a:p>
      </dgm:t>
    </dgm:pt>
    <dgm:pt modelId="{A5CC8424-B891-409A-A620-85C5716E796C}" type="pres">
      <dgm:prSet presAssocID="{3C7B84B0-4645-40B1-8A70-A797ECE190AB}" presName="childText" presStyleLbl="revTx" presStyleIdx="0" presStyleCnt="1">
        <dgm:presLayoutVars>
          <dgm:bulletEnabled val="1"/>
        </dgm:presLayoutVars>
      </dgm:prSet>
      <dgm:spPr/>
      <dgm:t>
        <a:bodyPr/>
        <a:lstStyle/>
        <a:p>
          <a:endParaRPr kumimoji="1" lang="ja-JP" altLang="en-US"/>
        </a:p>
      </dgm:t>
    </dgm:pt>
  </dgm:ptLst>
  <dgm:cxnLst>
    <dgm:cxn modelId="{221D3C75-36FE-4DB8-9D29-B4DDC888E1C7}" srcId="{3C7B84B0-4645-40B1-8A70-A797ECE190AB}" destId="{9327EDDD-56F0-4AD3-BA98-B4B3E01088E2}" srcOrd="1" destOrd="0" parTransId="{4A422D2F-A0B7-456D-B31F-FD6CFCCA2522}" sibTransId="{C6DAC94B-1507-48F6-B32F-D81FDD3A62F8}"/>
    <dgm:cxn modelId="{9F3E199B-76B7-4614-80D4-D4F30728811F}" type="presOf" srcId="{4EDED9EB-4108-4FB1-9CA1-E3527A65C525}" destId="{5E26DA63-DE7F-4D76-AC14-3FFA78D2E7C9}" srcOrd="0" destOrd="0" presId="urn:microsoft.com/office/officeart/2005/8/layout/vList2"/>
    <dgm:cxn modelId="{C06E5EB1-6B0E-4F93-BCB5-748BBBC72168}" srcId="{3C7B84B0-4645-40B1-8A70-A797ECE190AB}" destId="{6C52B8EF-379B-4939-B1D7-B99E9175EF01}" srcOrd="2" destOrd="0" parTransId="{DDAD301D-A208-425E-BA3A-0650E4FA12EA}" sibTransId="{A63FEBE1-C82F-4944-B29C-65C02EF00685}"/>
    <dgm:cxn modelId="{2A38DB15-6823-4066-BD89-A1A10240039B}" type="presOf" srcId="{3C7B84B0-4645-40B1-8A70-A797ECE190AB}" destId="{D54B47B2-FC05-43C0-899C-9D321E0D5C2E}" srcOrd="0" destOrd="0" presId="urn:microsoft.com/office/officeart/2005/8/layout/vList2"/>
    <dgm:cxn modelId="{281842B7-F9B8-48CC-82EA-4D22EB1DCDBA}" srcId="{4EDED9EB-4108-4FB1-9CA1-E3527A65C525}" destId="{3C7B84B0-4645-40B1-8A70-A797ECE190AB}" srcOrd="0" destOrd="0" parTransId="{0200104A-E6F2-4BE0-849D-683E421796FC}" sibTransId="{3CA712E5-EDDB-4F6A-A10F-23958460342D}"/>
    <dgm:cxn modelId="{D5247862-32A6-4C7D-9884-721DC0D38D12}" type="presOf" srcId="{4020B4B2-D2C2-467C-A9A6-BC480234A066}" destId="{A5CC8424-B891-409A-A620-85C5716E796C}" srcOrd="0" destOrd="0" presId="urn:microsoft.com/office/officeart/2005/8/layout/vList2"/>
    <dgm:cxn modelId="{23F324F0-6150-4D8F-AB08-EC831BB16CE3}" type="presOf" srcId="{6C52B8EF-379B-4939-B1D7-B99E9175EF01}" destId="{A5CC8424-B891-409A-A620-85C5716E796C}" srcOrd="0" destOrd="2" presId="urn:microsoft.com/office/officeart/2005/8/layout/vList2"/>
    <dgm:cxn modelId="{8A33FBC8-491E-4ECF-A142-26DF97837E86}" type="presOf" srcId="{9327EDDD-56F0-4AD3-BA98-B4B3E01088E2}" destId="{A5CC8424-B891-409A-A620-85C5716E796C}" srcOrd="0" destOrd="1" presId="urn:microsoft.com/office/officeart/2005/8/layout/vList2"/>
    <dgm:cxn modelId="{18AB5FF1-5F77-4D84-8E38-BC675353703E}" srcId="{3C7B84B0-4645-40B1-8A70-A797ECE190AB}" destId="{4020B4B2-D2C2-467C-A9A6-BC480234A066}" srcOrd="0" destOrd="0" parTransId="{E7B2D960-46EC-4535-B1D9-5E736963CA7E}" sibTransId="{B7D05B78-4AF4-4AD7-98F5-7266E9888240}"/>
    <dgm:cxn modelId="{AE5554D0-31D8-4841-A592-8DFF49BE83F1}" type="presParOf" srcId="{5E26DA63-DE7F-4D76-AC14-3FFA78D2E7C9}" destId="{D54B47B2-FC05-43C0-899C-9D321E0D5C2E}" srcOrd="0" destOrd="0" presId="urn:microsoft.com/office/officeart/2005/8/layout/vList2"/>
    <dgm:cxn modelId="{8EC2A79C-3D62-42C9-8B4E-5594F30F7DFD}" type="presParOf" srcId="{5E26DA63-DE7F-4D76-AC14-3FFA78D2E7C9}" destId="{A5CC8424-B891-409A-A620-85C5716E796C}" srcOrd="1" destOrd="0" presId="urn:microsoft.com/office/officeart/2005/8/layout/vList2"/>
  </dgm:cxnLst>
  <dgm:bg/>
  <dgm:whole>
    <a:ln>
      <a:solidFill>
        <a:schemeClr val="accent1">
          <a:shade val="50000"/>
        </a:schemeClr>
      </a:solid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EDED9EB-4108-4FB1-9CA1-E3527A65C525}"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kumimoji="1" lang="ja-JP" altLang="en-US"/>
        </a:p>
      </dgm:t>
    </dgm:pt>
    <dgm:pt modelId="{3C7B84B0-4645-40B1-8A70-A797ECE190AB}">
      <dgm:prSet phldrT="[テキスト]"/>
      <dgm:spPr/>
      <dgm:t>
        <a:bodyPr/>
        <a:lstStyle/>
        <a:p>
          <a:pPr algn="ctr"/>
          <a:r>
            <a:rPr kumimoji="1" lang="ja-JP" altLang="en-US" dirty="0" smtClean="0"/>
            <a:t>個別施設計画</a:t>
          </a:r>
          <a:endParaRPr kumimoji="1" lang="ja-JP" altLang="en-US" dirty="0"/>
        </a:p>
      </dgm:t>
    </dgm:pt>
    <dgm:pt modelId="{0200104A-E6F2-4BE0-849D-683E421796FC}" type="parTrans" cxnId="{281842B7-F9B8-48CC-82EA-4D22EB1DCDBA}">
      <dgm:prSet/>
      <dgm:spPr/>
      <dgm:t>
        <a:bodyPr/>
        <a:lstStyle/>
        <a:p>
          <a:endParaRPr kumimoji="1" lang="ja-JP" altLang="en-US"/>
        </a:p>
      </dgm:t>
    </dgm:pt>
    <dgm:pt modelId="{3CA712E5-EDDB-4F6A-A10F-23958460342D}" type="sibTrans" cxnId="{281842B7-F9B8-48CC-82EA-4D22EB1DCDBA}">
      <dgm:prSet/>
      <dgm:spPr/>
      <dgm:t>
        <a:bodyPr/>
        <a:lstStyle/>
        <a:p>
          <a:endParaRPr kumimoji="1" lang="ja-JP" altLang="en-US"/>
        </a:p>
      </dgm:t>
    </dgm:pt>
    <dgm:pt modelId="{9327EDDD-56F0-4AD3-BA98-B4B3E01088E2}">
      <dgm:prSet phldrT="[テキスト]"/>
      <dgm:spPr/>
      <dgm:t>
        <a:bodyPr/>
        <a:lstStyle/>
        <a:p>
          <a:r>
            <a:rPr kumimoji="1" lang="ja-JP" altLang="en-US" dirty="0" smtClean="0"/>
            <a:t>道路・橋りょう，河川，公園，上水道，下水道，病院，市場等</a:t>
          </a:r>
          <a:endParaRPr kumimoji="1" lang="ja-JP" altLang="en-US" dirty="0"/>
        </a:p>
      </dgm:t>
    </dgm:pt>
    <dgm:pt modelId="{4A422D2F-A0B7-456D-B31F-FD6CFCCA2522}" type="parTrans" cxnId="{221D3C75-36FE-4DB8-9D29-B4DDC888E1C7}">
      <dgm:prSet/>
      <dgm:spPr/>
      <dgm:t>
        <a:bodyPr/>
        <a:lstStyle/>
        <a:p>
          <a:endParaRPr kumimoji="1" lang="ja-JP" altLang="en-US"/>
        </a:p>
      </dgm:t>
    </dgm:pt>
    <dgm:pt modelId="{C6DAC94B-1507-48F6-B32F-D81FDD3A62F8}" type="sibTrans" cxnId="{221D3C75-36FE-4DB8-9D29-B4DDC888E1C7}">
      <dgm:prSet/>
      <dgm:spPr/>
      <dgm:t>
        <a:bodyPr/>
        <a:lstStyle/>
        <a:p>
          <a:endParaRPr kumimoji="1" lang="ja-JP" altLang="en-US"/>
        </a:p>
      </dgm:t>
    </dgm:pt>
    <dgm:pt modelId="{E917250B-1416-4971-ADCA-FCF28491CEB1}">
      <dgm:prSet phldrT="[テキスト]"/>
      <dgm:spPr/>
      <dgm:t>
        <a:bodyPr/>
        <a:lstStyle/>
        <a:p>
          <a:endParaRPr kumimoji="1" lang="ja-JP" altLang="en-US" dirty="0"/>
        </a:p>
      </dgm:t>
    </dgm:pt>
    <dgm:pt modelId="{BF0EFAA0-315B-4E18-A46D-13054D4CC3AE}" type="parTrans" cxnId="{EEF315E5-DD11-4863-8399-6E82072D7A12}">
      <dgm:prSet/>
      <dgm:spPr/>
      <dgm:t>
        <a:bodyPr/>
        <a:lstStyle/>
        <a:p>
          <a:endParaRPr kumimoji="1" lang="ja-JP" altLang="en-US"/>
        </a:p>
      </dgm:t>
    </dgm:pt>
    <dgm:pt modelId="{50909E2C-8CF9-4024-8862-021216A9F691}" type="sibTrans" cxnId="{EEF315E5-DD11-4863-8399-6E82072D7A12}">
      <dgm:prSet/>
      <dgm:spPr/>
      <dgm:t>
        <a:bodyPr/>
        <a:lstStyle/>
        <a:p>
          <a:endParaRPr kumimoji="1" lang="ja-JP" altLang="en-US"/>
        </a:p>
      </dgm:t>
    </dgm:pt>
    <dgm:pt modelId="{5E26DA63-DE7F-4D76-AC14-3FFA78D2E7C9}" type="pres">
      <dgm:prSet presAssocID="{4EDED9EB-4108-4FB1-9CA1-E3527A65C525}" presName="linear" presStyleCnt="0">
        <dgm:presLayoutVars>
          <dgm:animLvl val="lvl"/>
          <dgm:resizeHandles val="exact"/>
        </dgm:presLayoutVars>
      </dgm:prSet>
      <dgm:spPr/>
      <dgm:t>
        <a:bodyPr/>
        <a:lstStyle/>
        <a:p>
          <a:endParaRPr kumimoji="1" lang="ja-JP" altLang="en-US"/>
        </a:p>
      </dgm:t>
    </dgm:pt>
    <dgm:pt modelId="{D54B47B2-FC05-43C0-899C-9D321E0D5C2E}" type="pres">
      <dgm:prSet presAssocID="{3C7B84B0-4645-40B1-8A70-A797ECE190AB}" presName="parentText" presStyleLbl="node1" presStyleIdx="0" presStyleCnt="1" custLinFactNeighborX="990" custLinFactNeighborY="-27294">
        <dgm:presLayoutVars>
          <dgm:chMax val="0"/>
          <dgm:bulletEnabled val="1"/>
        </dgm:presLayoutVars>
      </dgm:prSet>
      <dgm:spPr/>
      <dgm:t>
        <a:bodyPr/>
        <a:lstStyle/>
        <a:p>
          <a:endParaRPr kumimoji="1" lang="ja-JP" altLang="en-US"/>
        </a:p>
      </dgm:t>
    </dgm:pt>
    <dgm:pt modelId="{A5CC8424-B891-409A-A620-85C5716E796C}" type="pres">
      <dgm:prSet presAssocID="{3C7B84B0-4645-40B1-8A70-A797ECE190AB}" presName="childText" presStyleLbl="revTx" presStyleIdx="0" presStyleCnt="1">
        <dgm:presLayoutVars>
          <dgm:bulletEnabled val="1"/>
        </dgm:presLayoutVars>
      </dgm:prSet>
      <dgm:spPr/>
      <dgm:t>
        <a:bodyPr/>
        <a:lstStyle/>
        <a:p>
          <a:endParaRPr kumimoji="1" lang="ja-JP" altLang="en-US"/>
        </a:p>
      </dgm:t>
    </dgm:pt>
  </dgm:ptLst>
  <dgm:cxnLst>
    <dgm:cxn modelId="{221D3C75-36FE-4DB8-9D29-B4DDC888E1C7}" srcId="{3C7B84B0-4645-40B1-8A70-A797ECE190AB}" destId="{9327EDDD-56F0-4AD3-BA98-B4B3E01088E2}" srcOrd="0" destOrd="0" parTransId="{4A422D2F-A0B7-456D-B31F-FD6CFCCA2522}" sibTransId="{C6DAC94B-1507-48F6-B32F-D81FDD3A62F8}"/>
    <dgm:cxn modelId="{2F9BDEA3-EF03-4A15-9326-F3BB41D6B84C}" type="presOf" srcId="{4EDED9EB-4108-4FB1-9CA1-E3527A65C525}" destId="{5E26DA63-DE7F-4D76-AC14-3FFA78D2E7C9}" srcOrd="0" destOrd="0" presId="urn:microsoft.com/office/officeart/2005/8/layout/vList2"/>
    <dgm:cxn modelId="{EEF315E5-DD11-4863-8399-6E82072D7A12}" srcId="{3C7B84B0-4645-40B1-8A70-A797ECE190AB}" destId="{E917250B-1416-4971-ADCA-FCF28491CEB1}" srcOrd="1" destOrd="0" parTransId="{BF0EFAA0-315B-4E18-A46D-13054D4CC3AE}" sibTransId="{50909E2C-8CF9-4024-8862-021216A9F691}"/>
    <dgm:cxn modelId="{281842B7-F9B8-48CC-82EA-4D22EB1DCDBA}" srcId="{4EDED9EB-4108-4FB1-9CA1-E3527A65C525}" destId="{3C7B84B0-4645-40B1-8A70-A797ECE190AB}" srcOrd="0" destOrd="0" parTransId="{0200104A-E6F2-4BE0-849D-683E421796FC}" sibTransId="{3CA712E5-EDDB-4F6A-A10F-23958460342D}"/>
    <dgm:cxn modelId="{C75A605E-6D5B-4482-B8FA-ABB9B334072F}" type="presOf" srcId="{E917250B-1416-4971-ADCA-FCF28491CEB1}" destId="{A5CC8424-B891-409A-A620-85C5716E796C}" srcOrd="0" destOrd="1" presId="urn:microsoft.com/office/officeart/2005/8/layout/vList2"/>
    <dgm:cxn modelId="{31C1F357-92DB-41AB-BD9F-3EB5E0DC47CA}" type="presOf" srcId="{9327EDDD-56F0-4AD3-BA98-B4B3E01088E2}" destId="{A5CC8424-B891-409A-A620-85C5716E796C}" srcOrd="0" destOrd="0" presId="urn:microsoft.com/office/officeart/2005/8/layout/vList2"/>
    <dgm:cxn modelId="{1A3BBD6B-9EA5-4B26-BE95-66B497F7B894}" type="presOf" srcId="{3C7B84B0-4645-40B1-8A70-A797ECE190AB}" destId="{D54B47B2-FC05-43C0-899C-9D321E0D5C2E}" srcOrd="0" destOrd="0" presId="urn:microsoft.com/office/officeart/2005/8/layout/vList2"/>
    <dgm:cxn modelId="{D1BBA7E6-625F-4D66-AB79-F091F92D33A0}" type="presParOf" srcId="{5E26DA63-DE7F-4D76-AC14-3FFA78D2E7C9}" destId="{D54B47B2-FC05-43C0-899C-9D321E0D5C2E}" srcOrd="0" destOrd="0" presId="urn:microsoft.com/office/officeart/2005/8/layout/vList2"/>
    <dgm:cxn modelId="{FCD46BBE-5BB3-475C-9D28-2586554C0CA3}" type="presParOf" srcId="{5E26DA63-DE7F-4D76-AC14-3FFA78D2E7C9}" destId="{A5CC8424-B891-409A-A620-85C5716E796C}" srcOrd="1" destOrd="0" presId="urn:microsoft.com/office/officeart/2005/8/layout/vList2"/>
  </dgm:cxnLst>
  <dgm:bg/>
  <dgm:whole>
    <a:ln>
      <a:solidFill>
        <a:schemeClr val="accent1">
          <a:shade val="50000"/>
        </a:schemeClr>
      </a:solidFill>
    </a:ln>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7B4D30-86DA-4820-ABCC-19C9614B6F68}" type="doc">
      <dgm:prSet loTypeId="urn:microsoft.com/office/officeart/2005/8/layout/venn3" loCatId="relationship" qsTypeId="urn:microsoft.com/office/officeart/2005/8/quickstyle/simple1" qsCatId="simple" csTypeId="urn:microsoft.com/office/officeart/2005/8/colors/accent1_2" csCatId="accent1" phldr="1"/>
      <dgm:spPr/>
      <dgm:t>
        <a:bodyPr/>
        <a:lstStyle/>
        <a:p>
          <a:endParaRPr kumimoji="1" lang="ja-JP" altLang="en-US"/>
        </a:p>
      </dgm:t>
    </dgm:pt>
    <dgm:pt modelId="{8D458FEB-437E-46EC-9DAA-736754F51590}">
      <dgm:prSet phldrT="[テキスト]"/>
      <dgm:spPr/>
      <dgm:t>
        <a:bodyPr/>
        <a:lstStyle/>
        <a:p>
          <a:r>
            <a:rPr kumimoji="1" lang="ja-JP" altLang="en-US" dirty="0" smtClean="0"/>
            <a:t>産</a:t>
          </a:r>
          <a:endParaRPr kumimoji="1" lang="ja-JP" altLang="en-US" dirty="0"/>
        </a:p>
      </dgm:t>
    </dgm:pt>
    <dgm:pt modelId="{D24BEB7B-C5F7-42DA-B446-3671FFCDCED3}" type="parTrans" cxnId="{C820B6BD-8FFA-4989-9DDF-4573FCF57EFE}">
      <dgm:prSet/>
      <dgm:spPr/>
      <dgm:t>
        <a:bodyPr/>
        <a:lstStyle/>
        <a:p>
          <a:endParaRPr kumimoji="1" lang="ja-JP" altLang="en-US"/>
        </a:p>
      </dgm:t>
    </dgm:pt>
    <dgm:pt modelId="{CF971E9C-6AB5-445E-948B-46ACBB557D0D}" type="sibTrans" cxnId="{C820B6BD-8FFA-4989-9DDF-4573FCF57EFE}">
      <dgm:prSet/>
      <dgm:spPr/>
      <dgm:t>
        <a:bodyPr/>
        <a:lstStyle/>
        <a:p>
          <a:endParaRPr kumimoji="1" lang="ja-JP" altLang="en-US"/>
        </a:p>
      </dgm:t>
    </dgm:pt>
    <dgm:pt modelId="{CEF96FE8-34B1-43DA-8FE8-18155E42C16B}">
      <dgm:prSet phldrT="[テキスト]"/>
      <dgm:spPr/>
      <dgm:t>
        <a:bodyPr/>
        <a:lstStyle/>
        <a:p>
          <a:r>
            <a:rPr kumimoji="1" lang="ja-JP" altLang="en-US" dirty="0" smtClean="0"/>
            <a:t>学</a:t>
          </a:r>
          <a:endParaRPr kumimoji="1" lang="ja-JP" altLang="en-US" dirty="0"/>
        </a:p>
      </dgm:t>
    </dgm:pt>
    <dgm:pt modelId="{CC05DEB1-55B6-49CB-BD59-EA8D2584A2B0}" type="parTrans" cxnId="{7D4AB55A-2C22-44DA-9C29-54B04A239F49}">
      <dgm:prSet/>
      <dgm:spPr/>
      <dgm:t>
        <a:bodyPr/>
        <a:lstStyle/>
        <a:p>
          <a:endParaRPr kumimoji="1" lang="ja-JP" altLang="en-US"/>
        </a:p>
      </dgm:t>
    </dgm:pt>
    <dgm:pt modelId="{68139528-D664-452A-A8BD-E28C97CABDEE}" type="sibTrans" cxnId="{7D4AB55A-2C22-44DA-9C29-54B04A239F49}">
      <dgm:prSet/>
      <dgm:spPr/>
      <dgm:t>
        <a:bodyPr/>
        <a:lstStyle/>
        <a:p>
          <a:endParaRPr kumimoji="1" lang="ja-JP" altLang="en-US"/>
        </a:p>
      </dgm:t>
    </dgm:pt>
    <dgm:pt modelId="{B139CCD8-1A88-4257-A608-AAC6B6AFB566}">
      <dgm:prSet phldrT="[テキスト]"/>
      <dgm:spPr/>
      <dgm:t>
        <a:bodyPr/>
        <a:lstStyle/>
        <a:p>
          <a:r>
            <a:rPr kumimoji="1" lang="ja-JP" altLang="en-US" dirty="0" smtClean="0"/>
            <a:t>官</a:t>
          </a:r>
          <a:endParaRPr kumimoji="1" lang="ja-JP" altLang="en-US" dirty="0"/>
        </a:p>
      </dgm:t>
    </dgm:pt>
    <dgm:pt modelId="{140A4697-8BF2-435A-BF91-C14E3B982101}" type="parTrans" cxnId="{C7B49F76-BA6A-4BCA-B3BD-93A80583AA6E}">
      <dgm:prSet/>
      <dgm:spPr/>
      <dgm:t>
        <a:bodyPr/>
        <a:lstStyle/>
        <a:p>
          <a:endParaRPr kumimoji="1" lang="ja-JP" altLang="en-US"/>
        </a:p>
      </dgm:t>
    </dgm:pt>
    <dgm:pt modelId="{1EBC7040-9EE6-4870-80C1-5303800E7246}" type="sibTrans" cxnId="{C7B49F76-BA6A-4BCA-B3BD-93A80583AA6E}">
      <dgm:prSet/>
      <dgm:spPr/>
      <dgm:t>
        <a:bodyPr/>
        <a:lstStyle/>
        <a:p>
          <a:endParaRPr kumimoji="1" lang="ja-JP" altLang="en-US"/>
        </a:p>
      </dgm:t>
    </dgm:pt>
    <dgm:pt modelId="{CFA7B288-E740-466C-B6DB-324C8FCBCC4A}">
      <dgm:prSet phldrT="[テキスト]"/>
      <dgm:spPr/>
      <dgm:t>
        <a:bodyPr/>
        <a:lstStyle/>
        <a:p>
          <a:r>
            <a:rPr kumimoji="1" lang="ja-JP" altLang="en-US" dirty="0" smtClean="0"/>
            <a:t>金</a:t>
          </a:r>
          <a:endParaRPr kumimoji="1" lang="ja-JP" altLang="en-US" dirty="0"/>
        </a:p>
      </dgm:t>
    </dgm:pt>
    <dgm:pt modelId="{74E8C682-EC7F-442D-A7A8-73FBA6A6D24F}" type="parTrans" cxnId="{EFBEB3D1-F601-406E-A5C0-5BC1763CBAFD}">
      <dgm:prSet/>
      <dgm:spPr/>
      <dgm:t>
        <a:bodyPr/>
        <a:lstStyle/>
        <a:p>
          <a:endParaRPr kumimoji="1" lang="ja-JP" altLang="en-US"/>
        </a:p>
      </dgm:t>
    </dgm:pt>
    <dgm:pt modelId="{9A3D6C8A-5102-4A69-8F13-537BDD3F93EB}" type="sibTrans" cxnId="{EFBEB3D1-F601-406E-A5C0-5BC1763CBAFD}">
      <dgm:prSet/>
      <dgm:spPr/>
      <dgm:t>
        <a:bodyPr/>
        <a:lstStyle/>
        <a:p>
          <a:endParaRPr kumimoji="1" lang="ja-JP" altLang="en-US"/>
        </a:p>
      </dgm:t>
    </dgm:pt>
    <dgm:pt modelId="{6D2E64A0-9CAF-4412-ABAD-C4F5BC34F589}" type="pres">
      <dgm:prSet presAssocID="{707B4D30-86DA-4820-ABCC-19C9614B6F68}" presName="Name0" presStyleCnt="0">
        <dgm:presLayoutVars>
          <dgm:dir/>
          <dgm:resizeHandles val="exact"/>
        </dgm:presLayoutVars>
      </dgm:prSet>
      <dgm:spPr/>
      <dgm:t>
        <a:bodyPr/>
        <a:lstStyle/>
        <a:p>
          <a:endParaRPr kumimoji="1" lang="ja-JP" altLang="en-US"/>
        </a:p>
      </dgm:t>
    </dgm:pt>
    <dgm:pt modelId="{99B4ACF2-8A45-490D-A810-7DA30CD5D6AD}" type="pres">
      <dgm:prSet presAssocID="{8D458FEB-437E-46EC-9DAA-736754F51590}" presName="Name5" presStyleLbl="vennNode1" presStyleIdx="0" presStyleCnt="4">
        <dgm:presLayoutVars>
          <dgm:bulletEnabled val="1"/>
        </dgm:presLayoutVars>
      </dgm:prSet>
      <dgm:spPr/>
      <dgm:t>
        <a:bodyPr/>
        <a:lstStyle/>
        <a:p>
          <a:endParaRPr kumimoji="1" lang="ja-JP" altLang="en-US"/>
        </a:p>
      </dgm:t>
    </dgm:pt>
    <dgm:pt modelId="{A907351F-7052-4E8B-B43F-8C3E8BB80F09}" type="pres">
      <dgm:prSet presAssocID="{CF971E9C-6AB5-445E-948B-46ACBB557D0D}" presName="space" presStyleCnt="0"/>
      <dgm:spPr/>
    </dgm:pt>
    <dgm:pt modelId="{4A91ECB5-2094-4B73-9B1C-14B4AC00A9BA}" type="pres">
      <dgm:prSet presAssocID="{CEF96FE8-34B1-43DA-8FE8-18155E42C16B}" presName="Name5" presStyleLbl="vennNode1" presStyleIdx="1" presStyleCnt="4">
        <dgm:presLayoutVars>
          <dgm:bulletEnabled val="1"/>
        </dgm:presLayoutVars>
      </dgm:prSet>
      <dgm:spPr/>
      <dgm:t>
        <a:bodyPr/>
        <a:lstStyle/>
        <a:p>
          <a:endParaRPr kumimoji="1" lang="ja-JP" altLang="en-US"/>
        </a:p>
      </dgm:t>
    </dgm:pt>
    <dgm:pt modelId="{B1309E5E-54CC-499B-A903-AA32FFEC7C4B}" type="pres">
      <dgm:prSet presAssocID="{68139528-D664-452A-A8BD-E28C97CABDEE}" presName="space" presStyleCnt="0"/>
      <dgm:spPr/>
    </dgm:pt>
    <dgm:pt modelId="{584C9B81-0D34-464F-AD51-E2426A4913FE}" type="pres">
      <dgm:prSet presAssocID="{B139CCD8-1A88-4257-A608-AAC6B6AFB566}" presName="Name5" presStyleLbl="vennNode1" presStyleIdx="2" presStyleCnt="4">
        <dgm:presLayoutVars>
          <dgm:bulletEnabled val="1"/>
        </dgm:presLayoutVars>
      </dgm:prSet>
      <dgm:spPr/>
      <dgm:t>
        <a:bodyPr/>
        <a:lstStyle/>
        <a:p>
          <a:endParaRPr kumimoji="1" lang="ja-JP" altLang="en-US"/>
        </a:p>
      </dgm:t>
    </dgm:pt>
    <dgm:pt modelId="{904F36FE-84D8-47C8-9C99-8D205BA26F96}" type="pres">
      <dgm:prSet presAssocID="{1EBC7040-9EE6-4870-80C1-5303800E7246}" presName="space" presStyleCnt="0"/>
      <dgm:spPr/>
    </dgm:pt>
    <dgm:pt modelId="{AA36CC6C-853E-41FF-9D1C-812016548227}" type="pres">
      <dgm:prSet presAssocID="{CFA7B288-E740-466C-B6DB-324C8FCBCC4A}" presName="Name5" presStyleLbl="vennNode1" presStyleIdx="3" presStyleCnt="4">
        <dgm:presLayoutVars>
          <dgm:bulletEnabled val="1"/>
        </dgm:presLayoutVars>
      </dgm:prSet>
      <dgm:spPr/>
      <dgm:t>
        <a:bodyPr/>
        <a:lstStyle/>
        <a:p>
          <a:endParaRPr kumimoji="1" lang="ja-JP" altLang="en-US"/>
        </a:p>
      </dgm:t>
    </dgm:pt>
  </dgm:ptLst>
  <dgm:cxnLst>
    <dgm:cxn modelId="{C7B49F76-BA6A-4BCA-B3BD-93A80583AA6E}" srcId="{707B4D30-86DA-4820-ABCC-19C9614B6F68}" destId="{B139CCD8-1A88-4257-A608-AAC6B6AFB566}" srcOrd="2" destOrd="0" parTransId="{140A4697-8BF2-435A-BF91-C14E3B982101}" sibTransId="{1EBC7040-9EE6-4870-80C1-5303800E7246}"/>
    <dgm:cxn modelId="{E74035A2-226E-42F7-B717-966B95E9BB1A}" type="presOf" srcId="{CEF96FE8-34B1-43DA-8FE8-18155E42C16B}" destId="{4A91ECB5-2094-4B73-9B1C-14B4AC00A9BA}" srcOrd="0" destOrd="0" presId="urn:microsoft.com/office/officeart/2005/8/layout/venn3"/>
    <dgm:cxn modelId="{7D4AB55A-2C22-44DA-9C29-54B04A239F49}" srcId="{707B4D30-86DA-4820-ABCC-19C9614B6F68}" destId="{CEF96FE8-34B1-43DA-8FE8-18155E42C16B}" srcOrd="1" destOrd="0" parTransId="{CC05DEB1-55B6-49CB-BD59-EA8D2584A2B0}" sibTransId="{68139528-D664-452A-A8BD-E28C97CABDEE}"/>
    <dgm:cxn modelId="{196E4A8F-064F-4100-BC05-32B8D1CF73E6}" type="presOf" srcId="{8D458FEB-437E-46EC-9DAA-736754F51590}" destId="{99B4ACF2-8A45-490D-A810-7DA30CD5D6AD}" srcOrd="0" destOrd="0" presId="urn:microsoft.com/office/officeart/2005/8/layout/venn3"/>
    <dgm:cxn modelId="{C820B6BD-8FFA-4989-9DDF-4573FCF57EFE}" srcId="{707B4D30-86DA-4820-ABCC-19C9614B6F68}" destId="{8D458FEB-437E-46EC-9DAA-736754F51590}" srcOrd="0" destOrd="0" parTransId="{D24BEB7B-C5F7-42DA-B446-3671FFCDCED3}" sibTransId="{CF971E9C-6AB5-445E-948B-46ACBB557D0D}"/>
    <dgm:cxn modelId="{4CF51CE8-6F33-4A4F-8182-7F0A2F07780A}" type="presOf" srcId="{B139CCD8-1A88-4257-A608-AAC6B6AFB566}" destId="{584C9B81-0D34-464F-AD51-E2426A4913FE}" srcOrd="0" destOrd="0" presId="urn:microsoft.com/office/officeart/2005/8/layout/venn3"/>
    <dgm:cxn modelId="{EFBEB3D1-F601-406E-A5C0-5BC1763CBAFD}" srcId="{707B4D30-86DA-4820-ABCC-19C9614B6F68}" destId="{CFA7B288-E740-466C-B6DB-324C8FCBCC4A}" srcOrd="3" destOrd="0" parTransId="{74E8C682-EC7F-442D-A7A8-73FBA6A6D24F}" sibTransId="{9A3D6C8A-5102-4A69-8F13-537BDD3F93EB}"/>
    <dgm:cxn modelId="{6CE92700-AD4E-42D6-92A6-26CB556ECD96}" type="presOf" srcId="{707B4D30-86DA-4820-ABCC-19C9614B6F68}" destId="{6D2E64A0-9CAF-4412-ABAD-C4F5BC34F589}" srcOrd="0" destOrd="0" presId="urn:microsoft.com/office/officeart/2005/8/layout/venn3"/>
    <dgm:cxn modelId="{EC91A9B7-0528-4EDE-8560-6DE8712E2D14}" type="presOf" srcId="{CFA7B288-E740-466C-B6DB-324C8FCBCC4A}" destId="{AA36CC6C-853E-41FF-9D1C-812016548227}" srcOrd="0" destOrd="0" presId="urn:microsoft.com/office/officeart/2005/8/layout/venn3"/>
    <dgm:cxn modelId="{1F714589-E8E5-44C6-BAC0-B091F7C0C46A}" type="presParOf" srcId="{6D2E64A0-9CAF-4412-ABAD-C4F5BC34F589}" destId="{99B4ACF2-8A45-490D-A810-7DA30CD5D6AD}" srcOrd="0" destOrd="0" presId="urn:microsoft.com/office/officeart/2005/8/layout/venn3"/>
    <dgm:cxn modelId="{4E53B664-193F-469E-AC3E-FB2FC2467F5E}" type="presParOf" srcId="{6D2E64A0-9CAF-4412-ABAD-C4F5BC34F589}" destId="{A907351F-7052-4E8B-B43F-8C3E8BB80F09}" srcOrd="1" destOrd="0" presId="urn:microsoft.com/office/officeart/2005/8/layout/venn3"/>
    <dgm:cxn modelId="{790020B7-E70B-45D3-BEE7-7B04D5C5173A}" type="presParOf" srcId="{6D2E64A0-9CAF-4412-ABAD-C4F5BC34F589}" destId="{4A91ECB5-2094-4B73-9B1C-14B4AC00A9BA}" srcOrd="2" destOrd="0" presId="urn:microsoft.com/office/officeart/2005/8/layout/venn3"/>
    <dgm:cxn modelId="{F8DE9F2C-A3FA-402D-938A-B91BF91EFD0F}" type="presParOf" srcId="{6D2E64A0-9CAF-4412-ABAD-C4F5BC34F589}" destId="{B1309E5E-54CC-499B-A903-AA32FFEC7C4B}" srcOrd="3" destOrd="0" presId="urn:microsoft.com/office/officeart/2005/8/layout/venn3"/>
    <dgm:cxn modelId="{DAFE925E-2EED-4C83-921E-44A9B6A4BD17}" type="presParOf" srcId="{6D2E64A0-9CAF-4412-ABAD-C4F5BC34F589}" destId="{584C9B81-0D34-464F-AD51-E2426A4913FE}" srcOrd="4" destOrd="0" presId="urn:microsoft.com/office/officeart/2005/8/layout/venn3"/>
    <dgm:cxn modelId="{3D0CD75D-3DFD-4F09-8F72-89ED99C29A73}" type="presParOf" srcId="{6D2E64A0-9CAF-4412-ABAD-C4F5BC34F589}" destId="{904F36FE-84D8-47C8-9C99-8D205BA26F96}" srcOrd="5" destOrd="0" presId="urn:microsoft.com/office/officeart/2005/8/layout/venn3"/>
    <dgm:cxn modelId="{CA551E74-0A32-4D6F-8EB3-088F73E4DA70}" type="presParOf" srcId="{6D2E64A0-9CAF-4412-ABAD-C4F5BC34F589}" destId="{AA36CC6C-853E-41FF-9D1C-812016548227}" srcOrd="6" destOrd="0" presId="urn:microsoft.com/office/officeart/2005/8/layout/venn3"/>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B47B2-FC05-43C0-899C-9D321E0D5C2E}">
      <dsp:nvSpPr>
        <dsp:cNvPr id="0" name=""/>
        <dsp:cNvSpPr/>
      </dsp:nvSpPr>
      <dsp:spPr>
        <a:xfrm>
          <a:off x="0" y="0"/>
          <a:ext cx="6346815" cy="32701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kumimoji="1" lang="ja-JP" altLang="en-US" sz="1300" kern="1200" dirty="0" smtClean="0"/>
            <a:t>盛岡市公共施設保有最適化・長寿命化計画（長期計画・中期計画・実施計画）</a:t>
          </a:r>
          <a:endParaRPr kumimoji="1" lang="ja-JP" altLang="en-US" sz="1300" kern="1200" dirty="0"/>
        </a:p>
      </dsp:txBody>
      <dsp:txXfrm>
        <a:off x="15964" y="15964"/>
        <a:ext cx="6314887" cy="295087"/>
      </dsp:txXfrm>
    </dsp:sp>
    <dsp:sp modelId="{A5CC8424-B891-409A-A620-85C5716E796C}">
      <dsp:nvSpPr>
        <dsp:cNvPr id="0" name=""/>
        <dsp:cNvSpPr/>
      </dsp:nvSpPr>
      <dsp:spPr>
        <a:xfrm>
          <a:off x="0" y="339500"/>
          <a:ext cx="6346815" cy="5516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1511" tIns="16510" rIns="92456" bIns="16510" numCol="1" spcCol="1270" anchor="t" anchorCtr="0">
          <a:noAutofit/>
        </a:bodyPr>
        <a:lstStyle/>
        <a:p>
          <a:pPr marL="57150" lvl="1" indent="-57150" algn="l" defTabSz="444500">
            <a:lnSpc>
              <a:spcPct val="90000"/>
            </a:lnSpc>
            <a:spcBef>
              <a:spcPct val="0"/>
            </a:spcBef>
            <a:spcAft>
              <a:spcPct val="20000"/>
            </a:spcAft>
            <a:buChar char="••"/>
          </a:pPr>
          <a:r>
            <a:rPr kumimoji="1" lang="en-US" altLang="ja-JP" sz="1000" b="1" kern="1200" dirty="0" smtClean="0"/>
            <a:t>H28</a:t>
          </a:r>
          <a:r>
            <a:rPr kumimoji="1" lang="ja-JP" altLang="en-US" sz="1000" b="1" kern="1200" dirty="0" smtClean="0"/>
            <a:t>～</a:t>
          </a:r>
          <a:r>
            <a:rPr kumimoji="1" lang="en-US" altLang="ja-JP" sz="1000" b="1" kern="1200" dirty="0" smtClean="0"/>
            <a:t>H37</a:t>
          </a:r>
          <a:r>
            <a:rPr kumimoji="1" lang="ja-JP" altLang="en-US" sz="1000" b="1" kern="1200" dirty="0" smtClean="0"/>
            <a:t>の</a:t>
          </a:r>
          <a:r>
            <a:rPr kumimoji="1" lang="en-US" altLang="ja-JP" sz="1000" b="1" kern="1200" dirty="0" smtClean="0"/>
            <a:t>10</a:t>
          </a:r>
          <a:r>
            <a:rPr kumimoji="1" lang="ja-JP" altLang="en-US" sz="1000" b="1" kern="1200" dirty="0" smtClean="0"/>
            <a:t>年間で，計</a:t>
          </a:r>
          <a:r>
            <a:rPr kumimoji="1" lang="en-US" altLang="ja-JP" sz="1000" b="1" kern="1200" dirty="0" smtClean="0"/>
            <a:t>271</a:t>
          </a:r>
          <a:r>
            <a:rPr kumimoji="1" lang="ja-JP" altLang="en-US" sz="1000" b="1" kern="1200" dirty="0" smtClean="0"/>
            <a:t>施設の長寿命化工事を実施（総事業費約</a:t>
          </a:r>
          <a:r>
            <a:rPr kumimoji="1" lang="en-US" altLang="ja-JP" sz="1000" b="1" kern="1200" dirty="0" smtClean="0"/>
            <a:t>542</a:t>
          </a:r>
          <a:r>
            <a:rPr kumimoji="1" lang="ja-JP" altLang="en-US" sz="1000" b="1" kern="1200" dirty="0" smtClean="0"/>
            <a:t>億円）</a:t>
          </a:r>
          <a:endParaRPr kumimoji="1" lang="ja-JP" altLang="en-US" sz="1000" b="1" kern="1200" dirty="0"/>
        </a:p>
        <a:p>
          <a:pPr marL="57150" lvl="1" indent="-57150" algn="l" defTabSz="444500">
            <a:lnSpc>
              <a:spcPct val="90000"/>
            </a:lnSpc>
            <a:spcBef>
              <a:spcPct val="0"/>
            </a:spcBef>
            <a:spcAft>
              <a:spcPct val="20000"/>
            </a:spcAft>
            <a:buChar char="••"/>
          </a:pPr>
          <a:r>
            <a:rPr kumimoji="1" lang="ja-JP" altLang="en-US" sz="1000" kern="1200" dirty="0" smtClean="0"/>
            <a:t>最適化･･･個別施設の方向性を定め，施設の複合化，譲渡，解体，転用，減築等による施設保有量の総量縮減</a:t>
          </a:r>
          <a:endParaRPr kumimoji="1" lang="ja-JP" altLang="en-US" sz="1000" kern="1200" dirty="0"/>
        </a:p>
        <a:p>
          <a:pPr marL="57150" lvl="1" indent="-57150" algn="l" defTabSz="444500">
            <a:lnSpc>
              <a:spcPct val="90000"/>
            </a:lnSpc>
            <a:spcBef>
              <a:spcPct val="0"/>
            </a:spcBef>
            <a:spcAft>
              <a:spcPct val="20000"/>
            </a:spcAft>
            <a:buChar char="••"/>
          </a:pPr>
          <a:r>
            <a:rPr kumimoji="1" lang="ja-JP" altLang="en-US" sz="1000" kern="1200" dirty="0" smtClean="0"/>
            <a:t>長寿命化･･･耐用年数</a:t>
          </a:r>
          <a:r>
            <a:rPr kumimoji="1" lang="en-US" altLang="ja-JP" sz="1000" kern="1200" dirty="0" smtClean="0"/>
            <a:t>80</a:t>
          </a:r>
          <a:r>
            <a:rPr kumimoji="1" lang="ja-JP" altLang="en-US" sz="1000" kern="1200" dirty="0" smtClean="0"/>
            <a:t>年を目指し，長寿命化工事を実施（築後概ね</a:t>
          </a:r>
          <a:r>
            <a:rPr kumimoji="1" lang="en-US" altLang="ja-JP" sz="1000" kern="1200" dirty="0" smtClean="0"/>
            <a:t>20</a:t>
          </a:r>
          <a:r>
            <a:rPr kumimoji="1" lang="ja-JP" altLang="en-US" sz="1000" kern="1200" dirty="0" smtClean="0"/>
            <a:t>年・</a:t>
          </a:r>
          <a:r>
            <a:rPr kumimoji="1" lang="en-US" altLang="ja-JP" sz="1000" kern="1200" dirty="0" smtClean="0"/>
            <a:t>60</a:t>
          </a:r>
          <a:r>
            <a:rPr kumimoji="1" lang="ja-JP" altLang="en-US" sz="1000" kern="1200" dirty="0" smtClean="0"/>
            <a:t>年で修繕，</a:t>
          </a:r>
          <a:r>
            <a:rPr kumimoji="1" lang="en-US" altLang="ja-JP" sz="1000" kern="1200" dirty="0" smtClean="0"/>
            <a:t>40</a:t>
          </a:r>
          <a:r>
            <a:rPr kumimoji="1" lang="ja-JP" altLang="en-US" sz="1000" kern="1200" dirty="0" smtClean="0"/>
            <a:t>年で大規模改修）</a:t>
          </a:r>
          <a:endParaRPr kumimoji="1" lang="ja-JP" altLang="en-US" sz="1000" kern="1200" dirty="0"/>
        </a:p>
      </dsp:txBody>
      <dsp:txXfrm>
        <a:off x="0" y="339500"/>
        <a:ext cx="6346815" cy="5516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4B47B2-FC05-43C0-899C-9D321E0D5C2E}">
      <dsp:nvSpPr>
        <dsp:cNvPr id="0" name=""/>
        <dsp:cNvSpPr/>
      </dsp:nvSpPr>
      <dsp:spPr>
        <a:xfrm>
          <a:off x="0" y="0"/>
          <a:ext cx="2524208" cy="32701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kumimoji="1" lang="ja-JP" altLang="en-US" sz="1300" kern="1200" dirty="0" smtClean="0"/>
            <a:t>個別施設計画</a:t>
          </a:r>
          <a:endParaRPr kumimoji="1" lang="ja-JP" altLang="en-US" sz="1300" kern="1200" dirty="0"/>
        </a:p>
      </dsp:txBody>
      <dsp:txXfrm>
        <a:off x="15964" y="15964"/>
        <a:ext cx="2492280" cy="295087"/>
      </dsp:txXfrm>
    </dsp:sp>
    <dsp:sp modelId="{A5CC8424-B891-409A-A620-85C5716E796C}">
      <dsp:nvSpPr>
        <dsp:cNvPr id="0" name=""/>
        <dsp:cNvSpPr/>
      </dsp:nvSpPr>
      <dsp:spPr>
        <a:xfrm>
          <a:off x="0" y="359682"/>
          <a:ext cx="2524208" cy="5112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144" tIns="16510" rIns="92456" bIns="16510" numCol="1" spcCol="1270" anchor="t" anchorCtr="0">
          <a:noAutofit/>
        </a:bodyPr>
        <a:lstStyle/>
        <a:p>
          <a:pPr marL="57150" lvl="1" indent="-57150" algn="l" defTabSz="444500">
            <a:lnSpc>
              <a:spcPct val="90000"/>
            </a:lnSpc>
            <a:spcBef>
              <a:spcPct val="0"/>
            </a:spcBef>
            <a:spcAft>
              <a:spcPct val="20000"/>
            </a:spcAft>
            <a:buChar char="••"/>
          </a:pPr>
          <a:r>
            <a:rPr kumimoji="1" lang="ja-JP" altLang="en-US" sz="1000" kern="1200" dirty="0" smtClean="0"/>
            <a:t>道路・橋りょう，河川，公園，上水道，下水道，病院，市場等</a:t>
          </a:r>
          <a:endParaRPr kumimoji="1" lang="ja-JP" altLang="en-US" sz="1000" kern="1200" dirty="0"/>
        </a:p>
        <a:p>
          <a:pPr marL="57150" lvl="1" indent="-57150" algn="l" defTabSz="444500">
            <a:lnSpc>
              <a:spcPct val="90000"/>
            </a:lnSpc>
            <a:spcBef>
              <a:spcPct val="0"/>
            </a:spcBef>
            <a:spcAft>
              <a:spcPct val="20000"/>
            </a:spcAft>
            <a:buChar char="••"/>
          </a:pPr>
          <a:endParaRPr kumimoji="1" lang="ja-JP" altLang="en-US" sz="1000" kern="1200" dirty="0"/>
        </a:p>
      </dsp:txBody>
      <dsp:txXfrm>
        <a:off x="0" y="359682"/>
        <a:ext cx="2524208" cy="51129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B4ACF2-8A45-490D-A810-7DA30CD5D6AD}">
      <dsp:nvSpPr>
        <dsp:cNvPr id="0" name=""/>
        <dsp:cNvSpPr/>
      </dsp:nvSpPr>
      <dsp:spPr>
        <a:xfrm>
          <a:off x="2078980" y="19"/>
          <a:ext cx="570011" cy="57001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1370" tIns="29210" rIns="31370" bIns="29210" numCol="1" spcCol="1270" anchor="ctr" anchorCtr="0">
          <a:noAutofit/>
        </a:bodyPr>
        <a:lstStyle/>
        <a:p>
          <a:pPr lvl="0" algn="ctr" defTabSz="1022350">
            <a:lnSpc>
              <a:spcPct val="90000"/>
            </a:lnSpc>
            <a:spcBef>
              <a:spcPct val="0"/>
            </a:spcBef>
            <a:spcAft>
              <a:spcPct val="35000"/>
            </a:spcAft>
          </a:pPr>
          <a:r>
            <a:rPr kumimoji="1" lang="ja-JP" altLang="en-US" sz="2300" kern="1200" dirty="0" smtClean="0"/>
            <a:t>産</a:t>
          </a:r>
          <a:endParaRPr kumimoji="1" lang="ja-JP" altLang="en-US" sz="2300" kern="1200" dirty="0"/>
        </a:p>
      </dsp:txBody>
      <dsp:txXfrm>
        <a:off x="2162456" y="83495"/>
        <a:ext cx="403059" cy="403059"/>
      </dsp:txXfrm>
    </dsp:sp>
    <dsp:sp modelId="{4A91ECB5-2094-4B73-9B1C-14B4AC00A9BA}">
      <dsp:nvSpPr>
        <dsp:cNvPr id="0" name=""/>
        <dsp:cNvSpPr/>
      </dsp:nvSpPr>
      <dsp:spPr>
        <a:xfrm>
          <a:off x="2534989" y="19"/>
          <a:ext cx="570011" cy="57001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1370" tIns="29210" rIns="31370" bIns="29210" numCol="1" spcCol="1270" anchor="ctr" anchorCtr="0">
          <a:noAutofit/>
        </a:bodyPr>
        <a:lstStyle/>
        <a:p>
          <a:pPr lvl="0" algn="ctr" defTabSz="1022350">
            <a:lnSpc>
              <a:spcPct val="90000"/>
            </a:lnSpc>
            <a:spcBef>
              <a:spcPct val="0"/>
            </a:spcBef>
            <a:spcAft>
              <a:spcPct val="35000"/>
            </a:spcAft>
          </a:pPr>
          <a:r>
            <a:rPr kumimoji="1" lang="ja-JP" altLang="en-US" sz="2300" kern="1200" dirty="0" smtClean="0"/>
            <a:t>学</a:t>
          </a:r>
          <a:endParaRPr kumimoji="1" lang="ja-JP" altLang="en-US" sz="2300" kern="1200" dirty="0"/>
        </a:p>
      </dsp:txBody>
      <dsp:txXfrm>
        <a:off x="2618465" y="83495"/>
        <a:ext cx="403059" cy="403059"/>
      </dsp:txXfrm>
    </dsp:sp>
    <dsp:sp modelId="{584C9B81-0D34-464F-AD51-E2426A4913FE}">
      <dsp:nvSpPr>
        <dsp:cNvPr id="0" name=""/>
        <dsp:cNvSpPr/>
      </dsp:nvSpPr>
      <dsp:spPr>
        <a:xfrm>
          <a:off x="2990998" y="19"/>
          <a:ext cx="570011" cy="57001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1370" tIns="29210" rIns="31370" bIns="29210" numCol="1" spcCol="1270" anchor="ctr" anchorCtr="0">
          <a:noAutofit/>
        </a:bodyPr>
        <a:lstStyle/>
        <a:p>
          <a:pPr lvl="0" algn="ctr" defTabSz="1022350">
            <a:lnSpc>
              <a:spcPct val="90000"/>
            </a:lnSpc>
            <a:spcBef>
              <a:spcPct val="0"/>
            </a:spcBef>
            <a:spcAft>
              <a:spcPct val="35000"/>
            </a:spcAft>
          </a:pPr>
          <a:r>
            <a:rPr kumimoji="1" lang="ja-JP" altLang="en-US" sz="2300" kern="1200" dirty="0" smtClean="0"/>
            <a:t>官</a:t>
          </a:r>
          <a:endParaRPr kumimoji="1" lang="ja-JP" altLang="en-US" sz="2300" kern="1200" dirty="0"/>
        </a:p>
      </dsp:txBody>
      <dsp:txXfrm>
        <a:off x="3074474" y="83495"/>
        <a:ext cx="403059" cy="403059"/>
      </dsp:txXfrm>
    </dsp:sp>
    <dsp:sp modelId="{AA36CC6C-853E-41FF-9D1C-812016548227}">
      <dsp:nvSpPr>
        <dsp:cNvPr id="0" name=""/>
        <dsp:cNvSpPr/>
      </dsp:nvSpPr>
      <dsp:spPr>
        <a:xfrm>
          <a:off x="3447008" y="19"/>
          <a:ext cx="570011" cy="570011"/>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31370" tIns="29210" rIns="31370" bIns="29210" numCol="1" spcCol="1270" anchor="ctr" anchorCtr="0">
          <a:noAutofit/>
        </a:bodyPr>
        <a:lstStyle/>
        <a:p>
          <a:pPr lvl="0" algn="ctr" defTabSz="1022350">
            <a:lnSpc>
              <a:spcPct val="90000"/>
            </a:lnSpc>
            <a:spcBef>
              <a:spcPct val="0"/>
            </a:spcBef>
            <a:spcAft>
              <a:spcPct val="35000"/>
            </a:spcAft>
          </a:pPr>
          <a:r>
            <a:rPr kumimoji="1" lang="ja-JP" altLang="en-US" sz="2300" kern="1200" dirty="0" smtClean="0"/>
            <a:t>金</a:t>
          </a:r>
          <a:endParaRPr kumimoji="1" lang="ja-JP" altLang="en-US" sz="2300" kern="1200" dirty="0"/>
        </a:p>
      </dsp:txBody>
      <dsp:txXfrm>
        <a:off x="3530484" y="83495"/>
        <a:ext cx="403059" cy="403059"/>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4" y="1"/>
            <a:ext cx="2949466" cy="497288"/>
          </a:xfrm>
          <a:prstGeom prst="rect">
            <a:avLst/>
          </a:prstGeom>
        </p:spPr>
        <p:txBody>
          <a:bodyPr vert="horz" lIns="92235" tIns="46118" rIns="92235" bIns="46118"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56135" y="1"/>
            <a:ext cx="2949466" cy="497288"/>
          </a:xfrm>
          <a:prstGeom prst="rect">
            <a:avLst/>
          </a:prstGeom>
        </p:spPr>
        <p:txBody>
          <a:bodyPr vert="horz" lIns="92235" tIns="46118" rIns="92235" bIns="46118" rtlCol="0"/>
          <a:lstStyle>
            <a:lvl1pPr algn="r">
              <a:defRPr sz="1200"/>
            </a:lvl1pPr>
          </a:lstStyle>
          <a:p>
            <a:fld id="{832C12AC-85EF-487F-9A3C-A39F7019072C}" type="datetimeFigureOut">
              <a:rPr kumimoji="1" lang="ja-JP" altLang="en-US" smtClean="0"/>
              <a:pPr/>
              <a:t>2019/11/21</a:t>
            </a:fld>
            <a:endParaRPr kumimoji="1" lang="ja-JP" altLang="en-US"/>
          </a:p>
        </p:txBody>
      </p:sp>
      <p:sp>
        <p:nvSpPr>
          <p:cNvPr id="4" name="フッター プレースホルダ 3"/>
          <p:cNvSpPr>
            <a:spLocks noGrp="1"/>
          </p:cNvSpPr>
          <p:nvPr>
            <p:ph type="ftr" sz="quarter" idx="2"/>
          </p:nvPr>
        </p:nvSpPr>
        <p:spPr>
          <a:xfrm>
            <a:off x="4" y="9440453"/>
            <a:ext cx="2949466" cy="497288"/>
          </a:xfrm>
          <a:prstGeom prst="rect">
            <a:avLst/>
          </a:prstGeom>
        </p:spPr>
        <p:txBody>
          <a:bodyPr vert="horz" lIns="92235" tIns="46118" rIns="92235" bIns="46118"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56135" y="9440453"/>
            <a:ext cx="2949466" cy="497288"/>
          </a:xfrm>
          <a:prstGeom prst="rect">
            <a:avLst/>
          </a:prstGeom>
        </p:spPr>
        <p:txBody>
          <a:bodyPr vert="horz" lIns="92235" tIns="46118" rIns="92235" bIns="46118" rtlCol="0" anchor="b"/>
          <a:lstStyle>
            <a:lvl1pPr algn="r">
              <a:defRPr sz="1200"/>
            </a:lvl1pPr>
          </a:lstStyle>
          <a:p>
            <a:fld id="{260C6F56-C10B-4973-8CFC-7CD6D89E5789}" type="slidenum">
              <a:rPr kumimoji="1" lang="ja-JP" altLang="en-US" smtClean="0"/>
              <a:pPr/>
              <a:t>‹#›</a:t>
            </a:fld>
            <a:endParaRPr kumimoji="1" lang="ja-JP" altLang="en-US"/>
          </a:p>
        </p:txBody>
      </p:sp>
    </p:spTree>
    <p:extLst>
      <p:ext uri="{BB962C8B-B14F-4D97-AF65-F5344CB8AC3E}">
        <p14:creationId xmlns:p14="http://schemas.microsoft.com/office/powerpoint/2010/main" val="2853323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8" y="3"/>
            <a:ext cx="2949787" cy="496967"/>
          </a:xfrm>
          <a:prstGeom prst="rect">
            <a:avLst/>
          </a:prstGeom>
        </p:spPr>
        <p:txBody>
          <a:bodyPr vert="horz" lIns="92226" tIns="46114" rIns="92226" bIns="46114" rtlCol="0"/>
          <a:lstStyle>
            <a:lvl1pPr algn="l">
              <a:defRPr sz="1200"/>
            </a:lvl1pPr>
          </a:lstStyle>
          <a:p>
            <a:endParaRPr kumimoji="1" lang="ja-JP" altLang="en-US"/>
          </a:p>
        </p:txBody>
      </p:sp>
      <p:sp>
        <p:nvSpPr>
          <p:cNvPr id="3" name="日付プレースホルダ 2"/>
          <p:cNvSpPr>
            <a:spLocks noGrp="1"/>
          </p:cNvSpPr>
          <p:nvPr>
            <p:ph type="dt" idx="1"/>
          </p:nvPr>
        </p:nvSpPr>
        <p:spPr>
          <a:xfrm>
            <a:off x="3855845" y="3"/>
            <a:ext cx="2949787" cy="496967"/>
          </a:xfrm>
          <a:prstGeom prst="rect">
            <a:avLst/>
          </a:prstGeom>
        </p:spPr>
        <p:txBody>
          <a:bodyPr vert="horz" lIns="92226" tIns="46114" rIns="92226" bIns="46114" rtlCol="0"/>
          <a:lstStyle>
            <a:lvl1pPr algn="r">
              <a:defRPr sz="1200"/>
            </a:lvl1pPr>
          </a:lstStyle>
          <a:p>
            <a:fld id="{B5D55249-65AE-4931-B303-1C9BF18AEF98}" type="datetimeFigureOut">
              <a:rPr kumimoji="1" lang="ja-JP" altLang="en-US" smtClean="0"/>
              <a:pPr/>
              <a:t>2019/11/21</a:t>
            </a:fld>
            <a:endParaRPr kumimoji="1" lang="ja-JP" altLang="en-US"/>
          </a:p>
        </p:txBody>
      </p:sp>
      <p:sp>
        <p:nvSpPr>
          <p:cNvPr id="4" name="スライド イメージ プレースホルダ 3"/>
          <p:cNvSpPr>
            <a:spLocks noGrp="1" noRot="1" noChangeAspect="1"/>
          </p:cNvSpPr>
          <p:nvPr>
            <p:ph type="sldImg" idx="2"/>
          </p:nvPr>
        </p:nvSpPr>
        <p:spPr>
          <a:xfrm>
            <a:off x="917575" y="744538"/>
            <a:ext cx="4972050" cy="3729037"/>
          </a:xfrm>
          <a:prstGeom prst="rect">
            <a:avLst/>
          </a:prstGeom>
          <a:noFill/>
          <a:ln w="12700">
            <a:solidFill>
              <a:prstClr val="black"/>
            </a:solidFill>
          </a:ln>
        </p:spPr>
        <p:txBody>
          <a:bodyPr vert="horz" lIns="92226" tIns="46114" rIns="92226" bIns="46114" rtlCol="0" anchor="ctr"/>
          <a:lstStyle/>
          <a:p>
            <a:endParaRPr lang="ja-JP" altLang="en-US"/>
          </a:p>
        </p:txBody>
      </p:sp>
      <p:sp>
        <p:nvSpPr>
          <p:cNvPr id="5" name="ノート プレースホルダ 4"/>
          <p:cNvSpPr>
            <a:spLocks noGrp="1"/>
          </p:cNvSpPr>
          <p:nvPr>
            <p:ph type="body" sz="quarter" idx="3"/>
          </p:nvPr>
        </p:nvSpPr>
        <p:spPr>
          <a:xfrm>
            <a:off x="680721" y="4721192"/>
            <a:ext cx="5445760" cy="4472702"/>
          </a:xfrm>
          <a:prstGeom prst="rect">
            <a:avLst/>
          </a:prstGeom>
        </p:spPr>
        <p:txBody>
          <a:bodyPr vert="horz" lIns="92226" tIns="46114" rIns="92226" bIns="46114"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8" y="9440649"/>
            <a:ext cx="2949787" cy="496967"/>
          </a:xfrm>
          <a:prstGeom prst="rect">
            <a:avLst/>
          </a:prstGeom>
        </p:spPr>
        <p:txBody>
          <a:bodyPr vert="horz" lIns="92226" tIns="46114" rIns="92226" bIns="46114"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55845" y="9440649"/>
            <a:ext cx="2949787" cy="496967"/>
          </a:xfrm>
          <a:prstGeom prst="rect">
            <a:avLst/>
          </a:prstGeom>
        </p:spPr>
        <p:txBody>
          <a:bodyPr vert="horz" lIns="92226" tIns="46114" rIns="92226" bIns="46114" rtlCol="0" anchor="b"/>
          <a:lstStyle>
            <a:lvl1pPr algn="r">
              <a:defRPr sz="1200"/>
            </a:lvl1pPr>
          </a:lstStyle>
          <a:p>
            <a:fld id="{F71C7DE7-ACF7-4908-9F5C-B5A2B30727AC}" type="slidenum">
              <a:rPr kumimoji="1" lang="ja-JP" altLang="en-US" smtClean="0"/>
              <a:pPr/>
              <a:t>‹#›</a:t>
            </a:fld>
            <a:endParaRPr kumimoji="1" lang="ja-JP" altLang="en-US"/>
          </a:p>
        </p:txBody>
      </p:sp>
    </p:spTree>
    <p:extLst>
      <p:ext uri="{BB962C8B-B14F-4D97-AF65-F5344CB8AC3E}">
        <p14:creationId xmlns:p14="http://schemas.microsoft.com/office/powerpoint/2010/main" val="356232784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FFDEE45-B41C-4E7A-8092-06574634919F}" type="slidenum">
              <a:rPr kumimoji="1" lang="ja-JP" altLang="en-US" smtClean="0"/>
              <a:t>2</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Tree>
    <p:extLst>
      <p:ext uri="{BB962C8B-B14F-4D97-AF65-F5344CB8AC3E}">
        <p14:creationId xmlns:p14="http://schemas.microsoft.com/office/powerpoint/2010/main" val="3671127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FFDEE45-B41C-4E7A-8092-06574634919F}" type="slidenum">
              <a:rPr kumimoji="1" lang="ja-JP" altLang="en-US" smtClean="0"/>
              <a:t>3</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Tree>
    <p:extLst>
      <p:ext uri="{BB962C8B-B14F-4D97-AF65-F5344CB8AC3E}">
        <p14:creationId xmlns:p14="http://schemas.microsoft.com/office/powerpoint/2010/main" val="367112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FFDEE45-B41C-4E7A-8092-06574634919F}" type="slidenum">
              <a:rPr kumimoji="1" lang="ja-JP" altLang="en-US" smtClean="0"/>
              <a:t>4</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Tree>
    <p:extLst>
      <p:ext uri="{BB962C8B-B14F-4D97-AF65-F5344CB8AC3E}">
        <p14:creationId xmlns:p14="http://schemas.microsoft.com/office/powerpoint/2010/main" val="367112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FFDEE45-B41C-4E7A-8092-06574634919F}" type="slidenum">
              <a:rPr kumimoji="1" lang="ja-JP" altLang="en-US" smtClean="0"/>
              <a:t>5</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Tree>
    <p:extLst>
      <p:ext uri="{BB962C8B-B14F-4D97-AF65-F5344CB8AC3E}">
        <p14:creationId xmlns:p14="http://schemas.microsoft.com/office/powerpoint/2010/main" val="3671127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7575" y="744538"/>
            <a:ext cx="4972050" cy="373062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FFDEE45-B41C-4E7A-8092-06574634919F}" type="slidenum">
              <a:rPr kumimoji="1" lang="ja-JP" altLang="en-US" smtClean="0"/>
              <a:t>6</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Tree>
    <p:extLst>
      <p:ext uri="{BB962C8B-B14F-4D97-AF65-F5344CB8AC3E}">
        <p14:creationId xmlns:p14="http://schemas.microsoft.com/office/powerpoint/2010/main" val="367112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63293DE-A46E-4E3A-8A9A-460F8DD72168}" type="datetime1">
              <a:rPr kumimoji="1" lang="ja-JP" altLang="en-US" smtClean="0"/>
              <a:t>2019/11/21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a:xfrm>
            <a:off x="3563888" y="6597352"/>
            <a:ext cx="2133600" cy="260648"/>
          </a:xfrm>
        </p:spPr>
        <p:txBody>
          <a:bodyPr/>
          <a:lstStyle>
            <a:lvl1pPr algn="ctr">
              <a:defRPr sz="1600" b="1">
                <a:solidFill>
                  <a:schemeClr val="bg1"/>
                </a:solidFill>
              </a:defRPr>
            </a:lvl1pPr>
          </a:lstStyle>
          <a:p>
            <a:fld id="{D2D8002D-B5B0-4BAC-B1F6-782DDCCE6D9C}" type="slidenum">
              <a:rPr lang="ja-JP" altLang="en-US" smtClean="0"/>
              <a:pPr/>
              <a:t>‹#›</a:t>
            </a:fld>
            <a:endParaRPr lang="ja-JP" altLang="en-US" dirty="0"/>
          </a:p>
        </p:txBody>
      </p:sp>
    </p:spTree>
    <p:extLst>
      <p:ext uri="{BB962C8B-B14F-4D97-AF65-F5344CB8AC3E}">
        <p14:creationId xmlns:p14="http://schemas.microsoft.com/office/powerpoint/2010/main" val="28315828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D383E50-8F24-446B-85DE-4AA384842922}" type="datetime1">
              <a:rPr kumimoji="1" lang="ja-JP" altLang="en-US" smtClean="0"/>
              <a:t>2019/11/21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dirty="0"/>
          </a:p>
        </p:txBody>
      </p:sp>
    </p:spTree>
    <p:extLst>
      <p:ext uri="{BB962C8B-B14F-4D97-AF65-F5344CB8AC3E}">
        <p14:creationId xmlns:p14="http://schemas.microsoft.com/office/powerpoint/2010/main" val="23509540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740C22F-F46E-484B-9044-CE2465453DD0}" type="datetime1">
              <a:rPr kumimoji="1" lang="ja-JP" altLang="en-US" smtClean="0"/>
              <a:t>2019/11/21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dirty="0"/>
          </a:p>
        </p:txBody>
      </p:sp>
    </p:spTree>
    <p:extLst>
      <p:ext uri="{BB962C8B-B14F-4D97-AF65-F5344CB8AC3E}">
        <p14:creationId xmlns:p14="http://schemas.microsoft.com/office/powerpoint/2010/main" val="354419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4353D0E1-BF9A-4A1E-9419-1D7C11C098A2}" type="datetime1">
              <a:rPr kumimoji="1" lang="ja-JP" altLang="en-US" smtClean="0"/>
              <a:t>2019/11/21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dirty="0"/>
          </a:p>
        </p:txBody>
      </p:sp>
    </p:spTree>
    <p:extLst>
      <p:ext uri="{BB962C8B-B14F-4D97-AF65-F5344CB8AC3E}">
        <p14:creationId xmlns:p14="http://schemas.microsoft.com/office/powerpoint/2010/main" val="866099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F55C9787-1166-4AFF-B0B2-1EC1EEFCA7D0}" type="datetime1">
              <a:rPr kumimoji="1" lang="ja-JP" altLang="en-US" smtClean="0"/>
              <a:t>2019/11/21</a:t>
            </a:fld>
            <a:endParaRPr kumimoji="1" lang="ja-JP" altLang="en-US" dirty="0"/>
          </a:p>
        </p:txBody>
      </p:sp>
      <p:sp>
        <p:nvSpPr>
          <p:cNvPr id="5" name="フッター プレースホルダー 4"/>
          <p:cNvSpPr>
            <a:spLocks noGrp="1"/>
          </p:cNvSpPr>
          <p:nvPr>
            <p:ph type="ftr" sz="quarter" idx="11"/>
          </p:nvPr>
        </p:nvSpPr>
        <p:spPr/>
        <p:txBody>
          <a:bodyPr/>
          <a:lstStyle/>
          <a:p>
            <a:endParaRPr kumimoji="1" lang="ja-JP" altLang="en-US" dirty="0"/>
          </a:p>
        </p:txBody>
      </p:sp>
      <p:sp>
        <p:nvSpPr>
          <p:cNvPr id="6" name="スライド番号プレースホルダー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dirty="0"/>
          </a:p>
        </p:txBody>
      </p:sp>
    </p:spTree>
    <p:extLst>
      <p:ext uri="{BB962C8B-B14F-4D97-AF65-F5344CB8AC3E}">
        <p14:creationId xmlns:p14="http://schemas.microsoft.com/office/powerpoint/2010/main" val="1164196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72B4FFF4-1A88-4E5C-BF4E-CD7067FA624F}" type="datetime1">
              <a:rPr kumimoji="1" lang="ja-JP" altLang="en-US" smtClean="0"/>
              <a:t>2019/11/21</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dirty="0"/>
          </a:p>
        </p:txBody>
      </p:sp>
    </p:spTree>
    <p:extLst>
      <p:ext uri="{BB962C8B-B14F-4D97-AF65-F5344CB8AC3E}">
        <p14:creationId xmlns:p14="http://schemas.microsoft.com/office/powerpoint/2010/main" val="24335776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F3F926A6-1AB6-408D-9E76-D35F30E2121C}" type="datetime1">
              <a:rPr kumimoji="1" lang="ja-JP" altLang="en-US" smtClean="0"/>
              <a:t>2019/11/21</a:t>
            </a:fld>
            <a:endParaRPr kumimoji="1" lang="ja-JP" altLang="en-US" dirty="0"/>
          </a:p>
        </p:txBody>
      </p:sp>
      <p:sp>
        <p:nvSpPr>
          <p:cNvPr id="8" name="フッター プレースホルダー 7"/>
          <p:cNvSpPr>
            <a:spLocks noGrp="1"/>
          </p:cNvSpPr>
          <p:nvPr>
            <p:ph type="ftr" sz="quarter" idx="11"/>
          </p:nvPr>
        </p:nvSpPr>
        <p:spPr/>
        <p:txBody>
          <a:bodyPr/>
          <a:lstStyle/>
          <a:p>
            <a:endParaRPr kumimoji="1" lang="ja-JP" altLang="en-US" dirty="0"/>
          </a:p>
        </p:txBody>
      </p:sp>
      <p:sp>
        <p:nvSpPr>
          <p:cNvPr id="9" name="スライド番号プレースホルダー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dirty="0"/>
          </a:p>
        </p:txBody>
      </p:sp>
    </p:spTree>
    <p:extLst>
      <p:ext uri="{BB962C8B-B14F-4D97-AF65-F5344CB8AC3E}">
        <p14:creationId xmlns:p14="http://schemas.microsoft.com/office/powerpoint/2010/main" val="4200020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19010714-2084-4D46-AB8B-3E75D33E751E}" type="datetime1">
              <a:rPr kumimoji="1" lang="ja-JP" altLang="en-US" smtClean="0"/>
              <a:t>2019/11/21</a:t>
            </a:fld>
            <a:endParaRPr kumimoji="1" lang="ja-JP" altLang="en-US" dirty="0"/>
          </a:p>
        </p:txBody>
      </p:sp>
      <p:sp>
        <p:nvSpPr>
          <p:cNvPr id="4" name="フッター プレースホルダー 3"/>
          <p:cNvSpPr>
            <a:spLocks noGrp="1"/>
          </p:cNvSpPr>
          <p:nvPr>
            <p:ph type="ftr" sz="quarter" idx="11"/>
          </p:nvPr>
        </p:nvSpPr>
        <p:spPr/>
        <p:txBody>
          <a:bodyPr/>
          <a:lstStyle/>
          <a:p>
            <a:endParaRPr kumimoji="1" lang="ja-JP" altLang="en-US" dirty="0"/>
          </a:p>
        </p:txBody>
      </p:sp>
      <p:sp>
        <p:nvSpPr>
          <p:cNvPr id="5" name="スライド番号プレースホルダー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dirty="0"/>
          </a:p>
        </p:txBody>
      </p:sp>
    </p:spTree>
    <p:extLst>
      <p:ext uri="{BB962C8B-B14F-4D97-AF65-F5344CB8AC3E}">
        <p14:creationId xmlns:p14="http://schemas.microsoft.com/office/powerpoint/2010/main" val="2888645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C483C048-8376-4933-AE24-DF21CD66399C}" type="datetime1">
              <a:rPr kumimoji="1" lang="ja-JP" altLang="en-US" smtClean="0"/>
              <a:t>2019/11/21</a:t>
            </a:fld>
            <a:endParaRPr kumimoji="1" lang="ja-JP" altLang="en-US" dirty="0"/>
          </a:p>
        </p:txBody>
      </p:sp>
      <p:sp>
        <p:nvSpPr>
          <p:cNvPr id="3" name="フッター プレースホルダー 2"/>
          <p:cNvSpPr>
            <a:spLocks noGrp="1"/>
          </p:cNvSpPr>
          <p:nvPr>
            <p:ph type="ftr" sz="quarter" idx="11"/>
          </p:nvPr>
        </p:nvSpPr>
        <p:spPr/>
        <p:txBody>
          <a:bodyPr/>
          <a:lstStyle/>
          <a:p>
            <a:endParaRPr kumimoji="1" lang="ja-JP" altLang="en-US" dirty="0"/>
          </a:p>
        </p:txBody>
      </p:sp>
      <p:sp>
        <p:nvSpPr>
          <p:cNvPr id="4" name="スライド番号プレースホルダー 3"/>
          <p:cNvSpPr>
            <a:spLocks noGrp="1"/>
          </p:cNvSpPr>
          <p:nvPr>
            <p:ph type="sldNum" sz="quarter" idx="12"/>
          </p:nvPr>
        </p:nvSpPr>
        <p:spPr/>
        <p:txBody>
          <a:bodyPr/>
          <a:lstStyle/>
          <a:p>
            <a:fld id="{D2D8002D-B5B0-4BAC-B1F6-782DDCCE6D9C}" type="slidenum">
              <a:rPr kumimoji="1" lang="ja-JP" altLang="en-US" smtClean="0"/>
              <a:pPr/>
              <a:t>‹#›</a:t>
            </a:fld>
            <a:endParaRPr kumimoji="1" lang="ja-JP" altLang="en-US" dirty="0"/>
          </a:p>
        </p:txBody>
      </p:sp>
    </p:spTree>
    <p:extLst>
      <p:ext uri="{BB962C8B-B14F-4D97-AF65-F5344CB8AC3E}">
        <p14:creationId xmlns:p14="http://schemas.microsoft.com/office/powerpoint/2010/main" val="15543587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56A87126-C811-490C-9B50-398F5EA0C18C}" type="datetime1">
              <a:rPr kumimoji="1" lang="ja-JP" altLang="en-US" smtClean="0"/>
              <a:t>2019/11/21</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dirty="0"/>
          </a:p>
        </p:txBody>
      </p:sp>
    </p:spTree>
    <p:extLst>
      <p:ext uri="{BB962C8B-B14F-4D97-AF65-F5344CB8AC3E}">
        <p14:creationId xmlns:p14="http://schemas.microsoft.com/office/powerpoint/2010/main" val="233864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1FDB942-092C-45C9-AB6A-D6D93E6EACA2}" type="datetime1">
              <a:rPr kumimoji="1" lang="ja-JP" altLang="en-US" smtClean="0"/>
              <a:t>2019/11/21</a:t>
            </a:fld>
            <a:endParaRPr kumimoji="1" lang="ja-JP" altLang="en-US" dirty="0"/>
          </a:p>
        </p:txBody>
      </p:sp>
      <p:sp>
        <p:nvSpPr>
          <p:cNvPr id="6" name="フッター プレースホルダー 5"/>
          <p:cNvSpPr>
            <a:spLocks noGrp="1"/>
          </p:cNvSpPr>
          <p:nvPr>
            <p:ph type="ftr" sz="quarter" idx="11"/>
          </p:nvPr>
        </p:nvSpPr>
        <p:spPr/>
        <p:txBody>
          <a:bodyPr/>
          <a:lstStyle/>
          <a:p>
            <a:endParaRPr kumimoji="1" lang="ja-JP" altLang="en-US" dirty="0"/>
          </a:p>
        </p:txBody>
      </p:sp>
      <p:sp>
        <p:nvSpPr>
          <p:cNvPr id="7" name="スライド番号プレースホルダー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dirty="0"/>
          </a:p>
        </p:txBody>
      </p:sp>
    </p:spTree>
    <p:extLst>
      <p:ext uri="{BB962C8B-B14F-4D97-AF65-F5344CB8AC3E}">
        <p14:creationId xmlns:p14="http://schemas.microsoft.com/office/powerpoint/2010/main" val="1501687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8328F6-2E6D-47E4-9923-07EBEBD7BE50}" type="datetime1">
              <a:rPr kumimoji="1" lang="ja-JP" altLang="en-US" smtClean="0"/>
              <a:t>2019/11/21</a:t>
            </a:fld>
            <a:endParaRPr kumimoji="1" lang="ja-JP" altLang="en-US" dirty="0"/>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D8002D-B5B0-4BAC-B1F6-782DDCCE6D9C}" type="slidenum">
              <a:rPr kumimoji="1" lang="ja-JP" altLang="en-US" smtClean="0"/>
              <a:pPr/>
              <a:t>‹#›</a:t>
            </a:fld>
            <a:endParaRPr kumimoji="1" lang="ja-JP" altLang="en-US" dirty="0"/>
          </a:p>
        </p:txBody>
      </p:sp>
    </p:spTree>
    <p:extLst>
      <p:ext uri="{BB962C8B-B14F-4D97-AF65-F5344CB8AC3E}">
        <p14:creationId xmlns:p14="http://schemas.microsoft.com/office/powerpoint/2010/main" val="323534574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hdr="0" ft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image" Target="../media/image1.jpeg"/><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1.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9.jpe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角丸四角形 38"/>
          <p:cNvSpPr/>
          <p:nvPr/>
        </p:nvSpPr>
        <p:spPr>
          <a:xfrm>
            <a:off x="127382" y="2039894"/>
            <a:ext cx="2695347" cy="1338874"/>
          </a:xfrm>
          <a:prstGeom prst="roundRect">
            <a:avLst/>
          </a:prstGeom>
          <a:gradFill>
            <a:gsLst>
              <a:gs pos="0">
                <a:schemeClr val="accent3">
                  <a:lumMod val="50000"/>
                </a:schemeClr>
              </a:gs>
              <a:gs pos="100000">
                <a:schemeClr val="accent3">
                  <a:shade val="93000"/>
                  <a:satMod val="130000"/>
                </a:schemeClr>
              </a:gs>
              <a:gs pos="100000">
                <a:schemeClr val="accent3">
                  <a:shade val="94000"/>
                  <a:satMod val="135000"/>
                </a:schemeClr>
              </a:gs>
            </a:gsLst>
          </a:gradFill>
        </p:spPr>
        <p:style>
          <a:lnRef idx="0">
            <a:schemeClr val="accent3"/>
          </a:lnRef>
          <a:fillRef idx="3">
            <a:schemeClr val="accent3"/>
          </a:fillRef>
          <a:effectRef idx="3">
            <a:schemeClr val="accent3"/>
          </a:effectRef>
          <a:fontRef idx="minor">
            <a:schemeClr val="lt1"/>
          </a:fontRef>
        </p:style>
        <p:txBody>
          <a:bodyPr rtlCol="0" anchor="ctr"/>
          <a:lstStyle/>
          <a:p>
            <a:endParaRPr lang="en-US" altLang="ja-JP" sz="300" b="1" dirty="0" smtClean="0">
              <a:solidFill>
                <a:schemeClr val="bg1"/>
              </a:solidFill>
            </a:endParaRPr>
          </a:p>
          <a:p>
            <a:r>
              <a:rPr lang="ja-JP" altLang="en-US" sz="1100" b="1" dirty="0" smtClean="0">
                <a:solidFill>
                  <a:schemeClr val="bg1"/>
                </a:solidFill>
              </a:rPr>
              <a:t>● </a:t>
            </a:r>
            <a:r>
              <a:rPr kumimoji="1" lang="en-US" altLang="ja-JP" sz="1100" b="1" dirty="0" smtClean="0">
                <a:solidFill>
                  <a:schemeClr val="bg1"/>
                </a:solidFill>
              </a:rPr>
              <a:t>PPP/PFI</a:t>
            </a:r>
            <a:r>
              <a:rPr kumimoji="1" lang="ja-JP" altLang="en-US" sz="1100" b="1" dirty="0" smtClean="0">
                <a:solidFill>
                  <a:schemeClr val="bg1"/>
                </a:solidFill>
              </a:rPr>
              <a:t>プラットフォームの役割</a:t>
            </a:r>
            <a:endParaRPr kumimoji="1" lang="en-US" altLang="ja-JP" sz="1100" b="1" dirty="0" smtClean="0">
              <a:solidFill>
                <a:schemeClr val="bg1"/>
              </a:solidFill>
            </a:endParaRPr>
          </a:p>
          <a:p>
            <a:r>
              <a:rPr kumimoji="1" lang="ja-JP" altLang="en-US" sz="1000" b="1" dirty="0" smtClean="0">
                <a:solidFill>
                  <a:schemeClr val="bg1"/>
                </a:solidFill>
              </a:rPr>
              <a:t>・</a:t>
            </a:r>
            <a:r>
              <a:rPr kumimoji="1" lang="ja-JP" altLang="en-US" sz="900" b="1" dirty="0" smtClean="0">
                <a:solidFill>
                  <a:schemeClr val="bg1"/>
                </a:solidFill>
              </a:rPr>
              <a:t>公民連携事業に関するノウハウを深める場</a:t>
            </a:r>
            <a:endParaRPr kumimoji="1" lang="en-US" altLang="ja-JP" sz="900" b="1" dirty="0" smtClean="0">
              <a:solidFill>
                <a:schemeClr val="bg1"/>
              </a:solidFill>
            </a:endParaRPr>
          </a:p>
          <a:p>
            <a:r>
              <a:rPr lang="ja-JP" altLang="en-US" sz="1050" b="1" dirty="0" smtClean="0">
                <a:solidFill>
                  <a:schemeClr val="bg1"/>
                </a:solidFill>
              </a:rPr>
              <a:t>・</a:t>
            </a:r>
            <a:r>
              <a:rPr lang="en-US" altLang="ja-JP" sz="1050" b="1" dirty="0" smtClean="0">
                <a:solidFill>
                  <a:schemeClr val="bg1"/>
                </a:solidFill>
              </a:rPr>
              <a:t>PPP/PFI</a:t>
            </a:r>
            <a:r>
              <a:rPr lang="ja-JP" altLang="en-US" sz="1050" b="1" dirty="0" smtClean="0">
                <a:solidFill>
                  <a:schemeClr val="bg1"/>
                </a:solidFill>
              </a:rPr>
              <a:t>ネットワークを構築する場</a:t>
            </a:r>
            <a:endParaRPr lang="en-US" altLang="ja-JP" sz="1050" b="1" dirty="0" smtClean="0">
              <a:solidFill>
                <a:schemeClr val="bg1"/>
              </a:solidFill>
            </a:endParaRPr>
          </a:p>
          <a:p>
            <a:r>
              <a:rPr kumimoji="1" lang="ja-JP" altLang="en-US" sz="1050" b="1" dirty="0" smtClean="0">
                <a:solidFill>
                  <a:schemeClr val="bg1"/>
                </a:solidFill>
              </a:rPr>
              <a:t>・</a:t>
            </a:r>
            <a:r>
              <a:rPr lang="en-US" altLang="ja-JP" sz="1050" b="1" dirty="0" smtClean="0">
                <a:solidFill>
                  <a:schemeClr val="bg1"/>
                </a:solidFill>
              </a:rPr>
              <a:t>PPP/PFI</a:t>
            </a:r>
            <a:r>
              <a:rPr kumimoji="1" lang="ja-JP" altLang="en-US" sz="1050" b="1" dirty="0" smtClean="0">
                <a:solidFill>
                  <a:schemeClr val="bg1"/>
                </a:solidFill>
              </a:rPr>
              <a:t>を担う人材・仕組みを育成する場</a:t>
            </a:r>
            <a:endParaRPr kumimoji="1" lang="en-US" altLang="ja-JP" sz="1050" b="1" dirty="0" smtClean="0">
              <a:solidFill>
                <a:schemeClr val="bg1"/>
              </a:solidFill>
            </a:endParaRPr>
          </a:p>
          <a:p>
            <a:r>
              <a:rPr lang="ja-JP" altLang="en-US" sz="1050" b="1" dirty="0" smtClean="0">
                <a:solidFill>
                  <a:schemeClr val="bg1"/>
                </a:solidFill>
              </a:rPr>
              <a:t>・ビジョンを共有する場</a:t>
            </a:r>
            <a:endParaRPr lang="en-US" altLang="ja-JP" sz="1050" b="1" dirty="0" smtClean="0">
              <a:solidFill>
                <a:schemeClr val="bg1"/>
              </a:solidFill>
            </a:endParaRPr>
          </a:p>
          <a:p>
            <a:r>
              <a:rPr kumimoji="1" lang="ja-JP" altLang="en-US" sz="1050" b="1" dirty="0" smtClean="0">
                <a:solidFill>
                  <a:schemeClr val="bg1"/>
                </a:solidFill>
              </a:rPr>
              <a:t>・ビジョン実現に取り組む場</a:t>
            </a:r>
            <a:endParaRPr kumimoji="1" lang="en-US" altLang="ja-JP" sz="1050" b="1" dirty="0" smtClean="0">
              <a:solidFill>
                <a:schemeClr val="bg1"/>
              </a:solidFill>
            </a:endParaRPr>
          </a:p>
          <a:p>
            <a:r>
              <a:rPr lang="ja-JP" altLang="en-US" sz="1050" b="1" dirty="0" smtClean="0">
                <a:solidFill>
                  <a:schemeClr val="bg1"/>
                </a:solidFill>
              </a:rPr>
              <a:t>・プロジェクト創出・推進の場</a:t>
            </a:r>
            <a:endParaRPr lang="en-US" altLang="ja-JP" sz="1050" b="1" dirty="0" smtClean="0">
              <a:solidFill>
                <a:schemeClr val="bg1"/>
              </a:solidFill>
            </a:endParaRPr>
          </a:p>
          <a:p>
            <a:r>
              <a:rPr kumimoji="1" lang="ja-JP" altLang="en-US" sz="1050" b="1" dirty="0" smtClean="0">
                <a:solidFill>
                  <a:schemeClr val="bg1"/>
                </a:solidFill>
              </a:rPr>
              <a:t>・事業パートナー選定の場</a:t>
            </a:r>
            <a:endParaRPr kumimoji="1" lang="ja-JP" altLang="en-US" sz="1050" b="1" dirty="0">
              <a:solidFill>
                <a:schemeClr val="bg1"/>
              </a:solidFill>
            </a:endParaRPr>
          </a:p>
        </p:txBody>
      </p:sp>
      <p:sp>
        <p:nvSpPr>
          <p:cNvPr id="36" name="ストライプ矢印 35"/>
          <p:cNvSpPr/>
          <p:nvPr/>
        </p:nvSpPr>
        <p:spPr>
          <a:xfrm rot="16200000">
            <a:off x="2857797" y="2086189"/>
            <a:ext cx="3554224" cy="3438185"/>
          </a:xfrm>
          <a:prstGeom prst="stripedRightArrow">
            <a:avLst>
              <a:gd name="adj1" fmla="val 50000"/>
              <a:gd name="adj2" fmla="val 15662"/>
            </a:avLst>
          </a:prstGeom>
          <a:gradFill>
            <a:gsLst>
              <a:gs pos="0">
                <a:srgbClr val="5E9EFF"/>
              </a:gs>
              <a:gs pos="39999">
                <a:srgbClr val="85C2FF"/>
              </a:gs>
              <a:gs pos="70000">
                <a:srgbClr val="C4D6EB"/>
              </a:gs>
              <a:gs pos="100000">
                <a:srgbClr val="FFEBFA"/>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タイトル 1"/>
          <p:cNvSpPr>
            <a:spLocks noGrp="1"/>
          </p:cNvSpPr>
          <p:nvPr>
            <p:ph type="ctrTitle"/>
          </p:nvPr>
        </p:nvSpPr>
        <p:spPr>
          <a:xfrm>
            <a:off x="2155526" y="2924944"/>
            <a:ext cx="4924545" cy="550233"/>
          </a:xfrm>
        </p:spPr>
        <p:txBody>
          <a:bodyPr>
            <a:noAutofit/>
          </a:bodyPr>
          <a:lstStyle/>
          <a:p>
            <a:r>
              <a:rPr kumimoji="1" lang="ja-JP" altLang="en-US" sz="2000" b="1" dirty="0" smtClean="0"/>
              <a:t>事業案件の形成に向けた検討・準備の場</a:t>
            </a:r>
            <a:endParaRPr kumimoji="1" lang="ja-JP" altLang="en-US" sz="2000" b="1" dirty="0"/>
          </a:p>
        </p:txBody>
      </p:sp>
      <p:sp>
        <p:nvSpPr>
          <p:cNvPr id="3" name="サブタイトル 2"/>
          <p:cNvSpPr>
            <a:spLocks noGrp="1"/>
          </p:cNvSpPr>
          <p:nvPr>
            <p:ph type="subTitle" idx="1"/>
          </p:nvPr>
        </p:nvSpPr>
        <p:spPr/>
        <p:txBody>
          <a:bodyPr/>
          <a:lstStyle/>
          <a:p>
            <a:endParaRPr kumimoji="1" lang="ja-JP" altLang="en-US" dirty="0"/>
          </a:p>
        </p:txBody>
      </p:sp>
      <p:sp>
        <p:nvSpPr>
          <p:cNvPr id="27" name="正方形/長方形 26"/>
          <p:cNvSpPr/>
          <p:nvPr/>
        </p:nvSpPr>
        <p:spPr>
          <a:xfrm>
            <a:off x="0" y="5321030"/>
            <a:ext cx="9144000" cy="1536970"/>
          </a:xfrm>
          <a:prstGeom prst="rect">
            <a:avLst/>
          </a:prstGeom>
          <a:gradFill>
            <a:gsLst>
              <a:gs pos="0">
                <a:schemeClr val="bg1"/>
              </a:gs>
              <a:gs pos="50000">
                <a:schemeClr val="accent1">
                  <a:lumMod val="40000"/>
                  <a:lumOff val="60000"/>
                </a:schemeClr>
              </a:gs>
              <a:gs pos="100000">
                <a:schemeClr val="accent1">
                  <a:lumMod val="60000"/>
                  <a:lumOff val="4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smtClean="0"/>
          </a:p>
          <a:p>
            <a:pPr algn="ctr"/>
            <a:endParaRPr kumimoji="1" lang="en-US" altLang="ja-JP" dirty="0" smtClean="0"/>
          </a:p>
          <a:p>
            <a:pPr algn="ctr"/>
            <a:endParaRPr lang="en-US" altLang="ja-JP" dirty="0"/>
          </a:p>
          <a:p>
            <a:pPr algn="ctr"/>
            <a:endParaRPr kumimoji="1" lang="en-US" altLang="ja-JP" dirty="0" smtClean="0"/>
          </a:p>
          <a:p>
            <a:pPr algn="ctr"/>
            <a:endParaRPr lang="en-US" altLang="ja-JP" dirty="0"/>
          </a:p>
          <a:p>
            <a:pPr algn="ctr"/>
            <a:endParaRPr kumimoji="1" lang="ja-JP" altLang="en-US" dirty="0"/>
          </a:p>
        </p:txBody>
      </p:sp>
      <p:graphicFrame>
        <p:nvGraphicFramePr>
          <p:cNvPr id="18" name="図表 17"/>
          <p:cNvGraphicFramePr/>
          <p:nvPr>
            <p:extLst>
              <p:ext uri="{D42A27DB-BD31-4B8C-83A1-F6EECF244321}">
                <p14:modId xmlns:p14="http://schemas.microsoft.com/office/powerpoint/2010/main" val="3749221678"/>
              </p:ext>
            </p:extLst>
          </p:nvPr>
        </p:nvGraphicFramePr>
        <p:xfrm>
          <a:off x="107504" y="5877272"/>
          <a:ext cx="6346815" cy="90364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角丸四角形 19"/>
          <p:cNvSpPr/>
          <p:nvPr/>
        </p:nvSpPr>
        <p:spPr>
          <a:xfrm>
            <a:off x="1259631" y="1096103"/>
            <a:ext cx="3168353" cy="296775"/>
          </a:xfrm>
          <a:prstGeom prst="roundRect">
            <a:avLst/>
          </a:prstGeom>
          <a:solidFill>
            <a:schemeClr val="tx2">
              <a:lumMod val="40000"/>
              <a:lumOff val="60000"/>
            </a:schemeClr>
          </a:solidFill>
          <a:ln>
            <a:noFill/>
          </a:ln>
          <a:effectLst>
            <a:glow rad="1397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t>公共施設マネジメントの推進</a:t>
            </a:r>
            <a:endParaRPr kumimoji="1" lang="ja-JP" altLang="en-US" sz="1600" b="1" dirty="0"/>
          </a:p>
        </p:txBody>
      </p:sp>
      <p:sp>
        <p:nvSpPr>
          <p:cNvPr id="24" name="角丸四角形 23"/>
          <p:cNvSpPr/>
          <p:nvPr/>
        </p:nvSpPr>
        <p:spPr>
          <a:xfrm>
            <a:off x="107504" y="5589240"/>
            <a:ext cx="6346815" cy="288032"/>
          </a:xfrm>
          <a:prstGeom prst="round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t>建築物系施設</a:t>
            </a:r>
            <a:endParaRPr kumimoji="1" lang="ja-JP" altLang="en-US" sz="1600" dirty="0"/>
          </a:p>
        </p:txBody>
      </p:sp>
      <p:sp>
        <p:nvSpPr>
          <p:cNvPr id="25" name="角丸四角形 24"/>
          <p:cNvSpPr/>
          <p:nvPr/>
        </p:nvSpPr>
        <p:spPr>
          <a:xfrm>
            <a:off x="6454319" y="5589240"/>
            <a:ext cx="2551611" cy="288032"/>
          </a:xfrm>
          <a:prstGeom prst="roundRect">
            <a:avLst/>
          </a:prstGeom>
          <a:solidFill>
            <a:schemeClr val="accent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t>都市基盤系等施設</a:t>
            </a:r>
            <a:endParaRPr kumimoji="1" lang="ja-JP" altLang="en-US" sz="1600" dirty="0"/>
          </a:p>
        </p:txBody>
      </p:sp>
      <p:graphicFrame>
        <p:nvGraphicFramePr>
          <p:cNvPr id="26" name="図表 25"/>
          <p:cNvGraphicFramePr/>
          <p:nvPr>
            <p:extLst>
              <p:ext uri="{D42A27DB-BD31-4B8C-83A1-F6EECF244321}">
                <p14:modId xmlns:p14="http://schemas.microsoft.com/office/powerpoint/2010/main" val="2439183524"/>
              </p:ext>
            </p:extLst>
          </p:nvPr>
        </p:nvGraphicFramePr>
        <p:xfrm>
          <a:off x="6472888" y="5877272"/>
          <a:ext cx="2524208" cy="90364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8" name="正方形/長方形 27"/>
          <p:cNvSpPr/>
          <p:nvPr/>
        </p:nvSpPr>
        <p:spPr>
          <a:xfrm>
            <a:off x="2658732" y="5366372"/>
            <a:ext cx="3970551" cy="21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smtClean="0">
                <a:solidFill>
                  <a:schemeClr val="tx1"/>
                </a:solidFill>
              </a:rPr>
              <a:t>盛岡市公共施設等総合管理計画</a:t>
            </a:r>
            <a:endParaRPr kumimoji="1" lang="ja-JP" altLang="en-US" sz="1600" dirty="0">
              <a:solidFill>
                <a:schemeClr val="tx1"/>
              </a:solidFill>
            </a:endParaRPr>
          </a:p>
        </p:txBody>
      </p:sp>
      <p:sp>
        <p:nvSpPr>
          <p:cNvPr id="37" name="正方形/長方形 36"/>
          <p:cNvSpPr/>
          <p:nvPr/>
        </p:nvSpPr>
        <p:spPr>
          <a:xfrm>
            <a:off x="3878487" y="2245262"/>
            <a:ext cx="1447855" cy="47033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smtClean="0"/>
              <a:t>事業化へ</a:t>
            </a:r>
            <a:endParaRPr kumimoji="1" lang="ja-JP" altLang="en-US" b="1" dirty="0"/>
          </a:p>
        </p:txBody>
      </p:sp>
      <p:sp>
        <p:nvSpPr>
          <p:cNvPr id="38" name="上矢印 37"/>
          <p:cNvSpPr/>
          <p:nvPr/>
        </p:nvSpPr>
        <p:spPr>
          <a:xfrm>
            <a:off x="7356122" y="1750374"/>
            <a:ext cx="1368152" cy="612608"/>
          </a:xfrm>
          <a:prstGeom prst="upArrow">
            <a:avLst>
              <a:gd name="adj1" fmla="val 50000"/>
              <a:gd name="adj2" fmla="val 32558"/>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r>
              <a:rPr kumimoji="1" lang="ja-JP" altLang="en-US" dirty="0" smtClean="0"/>
              <a:t>　　　　　　　　　　　　</a:t>
            </a:r>
            <a:endParaRPr kumimoji="1" lang="ja-JP" altLang="en-US" dirty="0"/>
          </a:p>
        </p:txBody>
      </p:sp>
      <p:sp>
        <p:nvSpPr>
          <p:cNvPr id="6" name="正方形/長方形 5"/>
          <p:cNvSpPr/>
          <p:nvPr/>
        </p:nvSpPr>
        <p:spPr>
          <a:xfrm>
            <a:off x="7068620" y="1478609"/>
            <a:ext cx="1896417" cy="288032"/>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1200" dirty="0" smtClean="0"/>
              <a:t>クローズ</a:t>
            </a:r>
            <a:r>
              <a:rPr kumimoji="1" lang="ja-JP" altLang="en-US" sz="900" dirty="0" smtClean="0"/>
              <a:t>（コンソーシアムの組成）</a:t>
            </a:r>
            <a:endParaRPr kumimoji="1" lang="ja-JP" altLang="en-US" sz="900" dirty="0"/>
          </a:p>
        </p:txBody>
      </p:sp>
      <p:sp>
        <p:nvSpPr>
          <p:cNvPr id="41" name="正方形/長方形 40"/>
          <p:cNvSpPr/>
          <p:nvPr/>
        </p:nvSpPr>
        <p:spPr>
          <a:xfrm>
            <a:off x="7068619" y="2419438"/>
            <a:ext cx="1900911" cy="470337"/>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sz="1200" dirty="0" smtClean="0"/>
              <a:t>オープンな場</a:t>
            </a:r>
            <a:endParaRPr kumimoji="1" lang="en-US" altLang="ja-JP" sz="1200" dirty="0" smtClean="0"/>
          </a:p>
          <a:p>
            <a:pPr algn="ctr"/>
            <a:r>
              <a:rPr kumimoji="1" lang="ja-JP" altLang="en-US" sz="900" dirty="0" smtClean="0"/>
              <a:t>（地域プラットフォーム）</a:t>
            </a:r>
            <a:endParaRPr kumimoji="1" lang="ja-JP" altLang="en-US" sz="900" dirty="0"/>
          </a:p>
        </p:txBody>
      </p:sp>
      <p:graphicFrame>
        <p:nvGraphicFramePr>
          <p:cNvPr id="7" name="図表 6"/>
          <p:cNvGraphicFramePr/>
          <p:nvPr>
            <p:extLst>
              <p:ext uri="{D42A27DB-BD31-4B8C-83A1-F6EECF244321}">
                <p14:modId xmlns:p14="http://schemas.microsoft.com/office/powerpoint/2010/main" val="2578033739"/>
              </p:ext>
            </p:extLst>
          </p:nvPr>
        </p:nvGraphicFramePr>
        <p:xfrm>
          <a:off x="1524000" y="4693754"/>
          <a:ext cx="6096000" cy="57005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9" name="フローチャート: 磁気ディスク 18"/>
          <p:cNvSpPr/>
          <p:nvPr/>
        </p:nvSpPr>
        <p:spPr>
          <a:xfrm>
            <a:off x="552865" y="4005064"/>
            <a:ext cx="8051583" cy="650673"/>
          </a:xfrm>
          <a:prstGeom prst="flowChartMagneticDisk">
            <a:avLst/>
          </a:prstGeom>
          <a:blipFill>
            <a:blip r:embed="rId17"/>
            <a:tile tx="0" ty="0" sx="100000" sy="100000" flip="none" algn="tl"/>
          </a:blipFill>
          <a:ln>
            <a:solidFill>
              <a:schemeClr val="tx1"/>
            </a:solidFill>
          </a:ln>
        </p:spPr>
        <p:style>
          <a:lnRef idx="0">
            <a:schemeClr val="accent6"/>
          </a:lnRef>
          <a:fillRef idx="3">
            <a:schemeClr val="accent6"/>
          </a:fillRef>
          <a:effectRef idx="3">
            <a:schemeClr val="accent6"/>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2400" dirty="0" smtClean="0">
                <a:latin typeface="HGP創英角ｺﾞｼｯｸUB" panose="020B0900000000000000" pitchFamily="50" charset="-128"/>
                <a:ea typeface="HGP創英角ｺﾞｼｯｸUB" panose="020B0900000000000000" pitchFamily="50" charset="-128"/>
              </a:rPr>
              <a:t>もりおかＰＰＰプラットフォーム</a:t>
            </a:r>
            <a:endParaRPr lang="ja-JP" altLang="en-US" sz="2400" dirty="0">
              <a:latin typeface="HGP創英角ｺﾞｼｯｸUB" panose="020B0900000000000000" pitchFamily="50" charset="-128"/>
              <a:ea typeface="HGP創英角ｺﾞｼｯｸUB" panose="020B0900000000000000" pitchFamily="50" charset="-128"/>
            </a:endParaRPr>
          </a:p>
        </p:txBody>
      </p:sp>
      <p:sp>
        <p:nvSpPr>
          <p:cNvPr id="42" name="角丸四角形 41"/>
          <p:cNvSpPr/>
          <p:nvPr/>
        </p:nvSpPr>
        <p:spPr>
          <a:xfrm>
            <a:off x="5264903" y="3403169"/>
            <a:ext cx="978214" cy="634148"/>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1200" b="1" dirty="0" smtClean="0"/>
              <a:t>情報共有</a:t>
            </a:r>
            <a:endParaRPr kumimoji="1" lang="ja-JP" altLang="en-US" sz="1200" dirty="0"/>
          </a:p>
        </p:txBody>
      </p:sp>
      <p:sp>
        <p:nvSpPr>
          <p:cNvPr id="43" name="角丸四角形 42"/>
          <p:cNvSpPr/>
          <p:nvPr/>
        </p:nvSpPr>
        <p:spPr>
          <a:xfrm>
            <a:off x="6398832" y="3403169"/>
            <a:ext cx="978214" cy="634148"/>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1200" b="1" dirty="0" smtClean="0"/>
              <a:t>意見交換</a:t>
            </a:r>
            <a:endParaRPr kumimoji="1" lang="ja-JP" altLang="en-US" sz="1200" dirty="0"/>
          </a:p>
        </p:txBody>
      </p:sp>
      <p:sp>
        <p:nvSpPr>
          <p:cNvPr id="44" name="角丸四角形 43"/>
          <p:cNvSpPr/>
          <p:nvPr/>
        </p:nvSpPr>
        <p:spPr>
          <a:xfrm>
            <a:off x="2975133" y="3406763"/>
            <a:ext cx="978214" cy="634148"/>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1200" b="1" dirty="0" smtClean="0"/>
              <a:t>サウンディング</a:t>
            </a:r>
            <a:endParaRPr kumimoji="1" lang="ja-JP" altLang="en-US" sz="1200" dirty="0"/>
          </a:p>
        </p:txBody>
      </p:sp>
      <p:sp>
        <p:nvSpPr>
          <p:cNvPr id="45" name="角丸四角形 44"/>
          <p:cNvSpPr/>
          <p:nvPr/>
        </p:nvSpPr>
        <p:spPr>
          <a:xfrm>
            <a:off x="7466349" y="3416889"/>
            <a:ext cx="978214" cy="634148"/>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1200" b="1" dirty="0" smtClean="0"/>
              <a:t>ネットワーク</a:t>
            </a:r>
            <a:endParaRPr kumimoji="1" lang="ja-JP" altLang="en-US" sz="1200" dirty="0"/>
          </a:p>
        </p:txBody>
      </p:sp>
      <p:sp>
        <p:nvSpPr>
          <p:cNvPr id="46" name="角丸四角形 45"/>
          <p:cNvSpPr/>
          <p:nvPr/>
        </p:nvSpPr>
        <p:spPr>
          <a:xfrm>
            <a:off x="1844515" y="3406763"/>
            <a:ext cx="978214" cy="634148"/>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1200" b="1" dirty="0" smtClean="0"/>
              <a:t>ノウハウ</a:t>
            </a:r>
            <a:endParaRPr kumimoji="1" lang="en-US" altLang="ja-JP" sz="1200" b="1" dirty="0" smtClean="0"/>
          </a:p>
          <a:p>
            <a:pPr algn="ctr"/>
            <a:r>
              <a:rPr kumimoji="1" lang="ja-JP" altLang="en-US" sz="1200" b="1" dirty="0" smtClean="0"/>
              <a:t>習得</a:t>
            </a:r>
            <a:endParaRPr kumimoji="1" lang="ja-JP" altLang="en-US" sz="1200" dirty="0"/>
          </a:p>
        </p:txBody>
      </p:sp>
      <p:sp>
        <p:nvSpPr>
          <p:cNvPr id="47" name="角丸四角形 46"/>
          <p:cNvSpPr/>
          <p:nvPr/>
        </p:nvSpPr>
        <p:spPr>
          <a:xfrm>
            <a:off x="728399" y="3407755"/>
            <a:ext cx="978214" cy="634148"/>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1200" b="1" dirty="0" smtClean="0"/>
              <a:t>普及啓発</a:t>
            </a:r>
            <a:endParaRPr kumimoji="1" lang="ja-JP" altLang="en-US" sz="1200" dirty="0"/>
          </a:p>
        </p:txBody>
      </p:sp>
      <p:sp>
        <p:nvSpPr>
          <p:cNvPr id="9" name="減算記号 8"/>
          <p:cNvSpPr/>
          <p:nvPr/>
        </p:nvSpPr>
        <p:spPr>
          <a:xfrm>
            <a:off x="-1404664" y="1903995"/>
            <a:ext cx="11953328" cy="238577"/>
          </a:xfrm>
          <a:prstGeom prst="mathMinu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kumimoji="1" lang="ja-JP" altLang="en-US" sz="2400" b="1" dirty="0" smtClean="0">
              <a:ln w="22225">
                <a:solidFill>
                  <a:schemeClr val="accent2"/>
                </a:solidFill>
                <a:prstDash val="solid"/>
              </a:ln>
              <a:solidFill>
                <a:schemeClr val="bg2"/>
              </a:solidFill>
            </a:endParaRPr>
          </a:p>
        </p:txBody>
      </p:sp>
      <p:sp>
        <p:nvSpPr>
          <p:cNvPr id="5" name="雲形吹き出し 4"/>
          <p:cNvSpPr/>
          <p:nvPr/>
        </p:nvSpPr>
        <p:spPr>
          <a:xfrm>
            <a:off x="3131840" y="1507494"/>
            <a:ext cx="2448272" cy="435806"/>
          </a:xfrm>
          <a:prstGeom prst="cloudCallout">
            <a:avLst>
              <a:gd name="adj1" fmla="val -6069"/>
              <a:gd name="adj2" fmla="val 148237"/>
            </a:avLst>
          </a:prstGeom>
        </p:spPr>
        <p:style>
          <a:lnRef idx="1">
            <a:schemeClr val="dk1"/>
          </a:lnRef>
          <a:fillRef idx="2">
            <a:schemeClr val="dk1"/>
          </a:fillRef>
          <a:effectRef idx="1">
            <a:schemeClr val="dk1"/>
          </a:effectRef>
          <a:fontRef idx="minor">
            <a:schemeClr val="dk1"/>
          </a:fontRef>
        </p:style>
        <p:txBody>
          <a:bodyPr rtlCol="0" anchor="ctr"/>
          <a:lstStyle/>
          <a:p>
            <a:pPr algn="ctr"/>
            <a:r>
              <a:rPr kumimoji="1" lang="ja-JP" altLang="en-US" sz="1400" b="1" dirty="0" smtClean="0">
                <a:ln w="22225">
                  <a:noFill/>
                  <a:prstDash val="solid"/>
                </a:ln>
                <a:solidFill>
                  <a:srgbClr val="FF0000"/>
                </a:solidFill>
              </a:rPr>
              <a:t>事業案件の形成</a:t>
            </a:r>
          </a:p>
        </p:txBody>
      </p:sp>
      <p:sp>
        <p:nvSpPr>
          <p:cNvPr id="49" name="角丸四角形 48"/>
          <p:cNvSpPr/>
          <p:nvPr/>
        </p:nvSpPr>
        <p:spPr>
          <a:xfrm>
            <a:off x="4705010" y="1096102"/>
            <a:ext cx="3168353" cy="296775"/>
          </a:xfrm>
          <a:prstGeom prst="roundRect">
            <a:avLst/>
          </a:prstGeom>
          <a:solidFill>
            <a:schemeClr val="accent2">
              <a:lumMod val="60000"/>
              <a:lumOff val="40000"/>
            </a:schemeClr>
          </a:solidFill>
          <a:ln>
            <a:noFill/>
          </a:ln>
          <a:effectLst>
            <a:glow rad="139700">
              <a:schemeClr val="accent2">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b="1" dirty="0" smtClean="0"/>
              <a:t>民間が主役の「稼げる」まちづくり</a:t>
            </a:r>
            <a:endParaRPr kumimoji="1" lang="ja-JP" altLang="en-US" sz="1600" b="1" dirty="0"/>
          </a:p>
        </p:txBody>
      </p:sp>
      <p:sp>
        <p:nvSpPr>
          <p:cNvPr id="11" name="正方形/長方形 10"/>
          <p:cNvSpPr/>
          <p:nvPr/>
        </p:nvSpPr>
        <p:spPr>
          <a:xfrm>
            <a:off x="306693" y="4747098"/>
            <a:ext cx="3112716" cy="525293"/>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r>
              <a:rPr kumimoji="1" lang="ja-JP" altLang="en-US" sz="900" b="1" dirty="0" smtClean="0">
                <a:ln w="22225">
                  <a:noFill/>
                  <a:prstDash val="solid"/>
                </a:ln>
                <a:solidFill>
                  <a:schemeClr val="tx1"/>
                </a:solidFill>
              </a:rPr>
              <a:t>設置主体</a:t>
            </a:r>
            <a:r>
              <a:rPr kumimoji="1" lang="ja-JP" altLang="en-US" sz="900" dirty="0" smtClean="0">
                <a:ln w="22225">
                  <a:noFill/>
                  <a:prstDash val="solid"/>
                </a:ln>
                <a:solidFill>
                  <a:schemeClr val="tx1"/>
                </a:solidFill>
              </a:rPr>
              <a:t>：盛岡市</a:t>
            </a:r>
            <a:endParaRPr kumimoji="1" lang="en-US" altLang="ja-JP" sz="900" b="1" dirty="0" smtClean="0">
              <a:ln w="22225">
                <a:noFill/>
                <a:prstDash val="solid"/>
              </a:ln>
              <a:solidFill>
                <a:schemeClr val="tx1"/>
              </a:solidFill>
            </a:endParaRPr>
          </a:p>
          <a:p>
            <a:r>
              <a:rPr kumimoji="1" lang="ja-JP" altLang="en-US" sz="900" b="1" dirty="0" smtClean="0">
                <a:ln w="22225">
                  <a:noFill/>
                  <a:prstDash val="solid"/>
                </a:ln>
                <a:solidFill>
                  <a:schemeClr val="tx1"/>
                </a:solidFill>
              </a:rPr>
              <a:t>コアメンバー</a:t>
            </a:r>
            <a:r>
              <a:rPr kumimoji="1" lang="ja-JP" altLang="en-US" sz="900" dirty="0" smtClean="0">
                <a:ln w="22225">
                  <a:noFill/>
                  <a:prstDash val="solid"/>
                </a:ln>
                <a:solidFill>
                  <a:schemeClr val="tx1"/>
                </a:solidFill>
              </a:rPr>
              <a:t>：</a:t>
            </a:r>
            <a:r>
              <a:rPr lang="ja-JP" altLang="en-US" sz="900" dirty="0" smtClean="0">
                <a:ln w="22225">
                  <a:noFill/>
                  <a:prstDash val="solid"/>
                </a:ln>
                <a:solidFill>
                  <a:schemeClr val="tx1"/>
                </a:solidFill>
                <a:latin typeface="+mn-ea"/>
              </a:rPr>
              <a:t>岩手銀行，東北銀行，北日本銀行，盛岡信用</a:t>
            </a:r>
            <a:endParaRPr lang="en-US" altLang="ja-JP" sz="900" dirty="0" smtClean="0">
              <a:ln w="22225">
                <a:noFill/>
                <a:prstDash val="solid"/>
              </a:ln>
              <a:solidFill>
                <a:schemeClr val="tx1"/>
              </a:solidFill>
              <a:latin typeface="+mn-ea"/>
            </a:endParaRPr>
          </a:p>
          <a:p>
            <a:r>
              <a:rPr lang="ja-JP" altLang="en-US" sz="900" dirty="0">
                <a:ln w="22225">
                  <a:noFill/>
                  <a:prstDash val="solid"/>
                </a:ln>
                <a:solidFill>
                  <a:schemeClr val="tx1"/>
                </a:solidFill>
                <a:latin typeface="+mn-ea"/>
              </a:rPr>
              <a:t>　</a:t>
            </a:r>
            <a:r>
              <a:rPr lang="ja-JP" altLang="en-US" sz="900" dirty="0" smtClean="0">
                <a:ln w="22225">
                  <a:noFill/>
                  <a:prstDash val="solid"/>
                </a:ln>
                <a:solidFill>
                  <a:schemeClr val="tx1"/>
                </a:solidFill>
                <a:latin typeface="+mn-ea"/>
              </a:rPr>
              <a:t>金庫，盛岡商工会議所，盛岡市建設業</a:t>
            </a:r>
            <a:r>
              <a:rPr lang="ja-JP" altLang="en-US" sz="900" dirty="0" smtClean="0">
                <a:ln w="22225">
                  <a:noFill/>
                  <a:prstDash val="solid"/>
                </a:ln>
                <a:solidFill>
                  <a:schemeClr val="tx1"/>
                </a:solidFill>
              </a:rPr>
              <a:t>協同組合</a:t>
            </a:r>
            <a:endParaRPr kumimoji="1" lang="ja-JP" altLang="en-US" sz="900" dirty="0" smtClean="0">
              <a:ln w="22225">
                <a:noFill/>
                <a:prstDash val="solid"/>
              </a:ln>
              <a:solidFill>
                <a:schemeClr val="tx1"/>
              </a:solidFill>
            </a:endParaRPr>
          </a:p>
        </p:txBody>
      </p:sp>
      <p:sp>
        <p:nvSpPr>
          <p:cNvPr id="50" name="正方形/長方形 49"/>
          <p:cNvSpPr/>
          <p:nvPr/>
        </p:nvSpPr>
        <p:spPr>
          <a:xfrm>
            <a:off x="5709179" y="4747098"/>
            <a:ext cx="3183301" cy="505838"/>
          </a:xfrm>
          <a:prstGeom prst="rect">
            <a:avLst/>
          </a:prstGeom>
          <a:ln w="12700"/>
        </p:spPr>
        <p:style>
          <a:lnRef idx="2">
            <a:schemeClr val="dk1"/>
          </a:lnRef>
          <a:fillRef idx="1">
            <a:schemeClr val="lt1"/>
          </a:fillRef>
          <a:effectRef idx="0">
            <a:schemeClr val="dk1"/>
          </a:effectRef>
          <a:fontRef idx="minor">
            <a:schemeClr val="dk1"/>
          </a:fontRef>
        </p:style>
        <p:txBody>
          <a:bodyPr rtlCol="0" anchor="ctr"/>
          <a:lstStyle/>
          <a:p>
            <a:r>
              <a:rPr kumimoji="1" lang="ja-JP" altLang="en-US" sz="900" b="1" dirty="0" smtClean="0">
                <a:ln w="22225">
                  <a:noFill/>
                  <a:prstDash val="solid"/>
                </a:ln>
                <a:solidFill>
                  <a:schemeClr val="tx1"/>
                </a:solidFill>
              </a:rPr>
              <a:t>コアメンバーの役割</a:t>
            </a:r>
            <a:endParaRPr kumimoji="1" lang="en-US" altLang="ja-JP" sz="900" b="1" dirty="0" smtClean="0">
              <a:ln w="22225">
                <a:noFill/>
                <a:prstDash val="solid"/>
              </a:ln>
              <a:solidFill>
                <a:schemeClr val="tx1"/>
              </a:solidFill>
            </a:endParaRPr>
          </a:p>
          <a:p>
            <a:r>
              <a:rPr lang="ja-JP" altLang="en-US" sz="900" dirty="0" smtClean="0">
                <a:ln w="22225">
                  <a:noFill/>
                  <a:prstDash val="solid"/>
                </a:ln>
                <a:solidFill>
                  <a:schemeClr val="tx1"/>
                </a:solidFill>
              </a:rPr>
              <a:t>もりおか</a:t>
            </a:r>
            <a:r>
              <a:rPr lang="en-US" altLang="ja-JP" sz="900" dirty="0" smtClean="0">
                <a:ln w="22225">
                  <a:noFill/>
                  <a:prstDash val="solid"/>
                </a:ln>
                <a:solidFill>
                  <a:schemeClr val="tx1"/>
                </a:solidFill>
              </a:rPr>
              <a:t>PPP</a:t>
            </a:r>
            <a:r>
              <a:rPr lang="ja-JP" altLang="en-US" sz="900" dirty="0" smtClean="0">
                <a:ln w="22225">
                  <a:noFill/>
                  <a:prstDash val="solid"/>
                </a:ln>
                <a:solidFill>
                  <a:schemeClr val="tx1"/>
                </a:solidFill>
              </a:rPr>
              <a:t>プラットフォームが，参加者にとって意義あるものとなるよう，市とともに事業の企画立案及び諸調整を行う。</a:t>
            </a:r>
            <a:endParaRPr kumimoji="1" lang="ja-JP" altLang="en-US" sz="900" dirty="0" smtClean="0">
              <a:ln w="22225">
                <a:noFill/>
                <a:prstDash val="solid"/>
              </a:ln>
              <a:solidFill>
                <a:schemeClr val="tx1"/>
              </a:solidFill>
            </a:endParaRPr>
          </a:p>
        </p:txBody>
      </p:sp>
      <p:sp>
        <p:nvSpPr>
          <p:cNvPr id="8" name="角丸四角形 7"/>
          <p:cNvSpPr/>
          <p:nvPr/>
        </p:nvSpPr>
        <p:spPr>
          <a:xfrm>
            <a:off x="755576" y="1507494"/>
            <a:ext cx="2304256" cy="435806"/>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000" b="1" dirty="0" smtClean="0">
                <a:ln w="22225">
                  <a:noFill/>
                  <a:prstDash val="solid"/>
                </a:ln>
                <a:solidFill>
                  <a:schemeClr val="tx2"/>
                </a:solidFill>
              </a:rPr>
              <a:t>財政負担軽減を図りつつ，施設保有の最適化，長寿命化を計画的に推進</a:t>
            </a:r>
          </a:p>
        </p:txBody>
      </p:sp>
      <p:sp>
        <p:nvSpPr>
          <p:cNvPr id="34" name="角丸四角形 33"/>
          <p:cNvSpPr/>
          <p:nvPr/>
        </p:nvSpPr>
        <p:spPr>
          <a:xfrm>
            <a:off x="5709179" y="1507494"/>
            <a:ext cx="1178760" cy="43580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1000" b="1" dirty="0" smtClean="0">
                <a:ln w="22225">
                  <a:noFill/>
                  <a:prstDash val="solid"/>
                </a:ln>
                <a:solidFill>
                  <a:schemeClr val="accent2"/>
                </a:solidFill>
              </a:rPr>
              <a:t>新たな事業機会の創出</a:t>
            </a:r>
            <a:endParaRPr kumimoji="1" lang="ja-JP" altLang="en-US" sz="1000" b="1" dirty="0" smtClean="0">
              <a:ln w="22225">
                <a:noFill/>
                <a:prstDash val="solid"/>
              </a:ln>
              <a:solidFill>
                <a:schemeClr val="tx2"/>
              </a:solidFill>
            </a:endParaRPr>
          </a:p>
        </p:txBody>
      </p:sp>
      <p:sp>
        <p:nvSpPr>
          <p:cNvPr id="30" name="角丸四角形 29"/>
          <p:cNvSpPr/>
          <p:nvPr/>
        </p:nvSpPr>
        <p:spPr>
          <a:xfrm>
            <a:off x="4127724" y="3405457"/>
            <a:ext cx="978214" cy="634148"/>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kumimoji="1" lang="ja-JP" altLang="en-US" sz="1200" b="1" dirty="0" smtClean="0"/>
              <a:t>官民対話</a:t>
            </a:r>
            <a:endParaRPr kumimoji="1" lang="ja-JP" altLang="en-US" sz="1200" dirty="0"/>
          </a:p>
        </p:txBody>
      </p:sp>
      <p:sp>
        <p:nvSpPr>
          <p:cNvPr id="40" name="正方形/長方形 39"/>
          <p:cNvSpPr/>
          <p:nvPr/>
        </p:nvSpPr>
        <p:spPr>
          <a:xfrm>
            <a:off x="0" y="-27384"/>
            <a:ext cx="9144000" cy="720080"/>
          </a:xfrm>
          <a:prstGeom prst="rect">
            <a:avLst/>
          </a:prstGeom>
          <a:gradFill flip="none" rotWithShape="1">
            <a:gsLst>
              <a:gs pos="417">
                <a:schemeClr val="bg1">
                  <a:lumMod val="85000"/>
                </a:schemeClr>
              </a:gs>
              <a:gs pos="9000">
                <a:schemeClr val="bg1"/>
              </a:gs>
              <a:gs pos="100000">
                <a:srgbClr val="E2E1F3"/>
              </a:gs>
              <a:gs pos="100000">
                <a:schemeClr val="bg1">
                  <a:lumMod val="75000"/>
                </a:schemeClr>
              </a:gs>
              <a:gs pos="100000">
                <a:srgbClr val="FFEBFA"/>
              </a:gs>
            </a:gsLst>
            <a:lin ang="16200000" scaled="1"/>
            <a:tileRect/>
          </a:gradFill>
          <a:ln w="3175">
            <a:no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8" name="タイトル 3"/>
          <p:cNvSpPr txBox="1">
            <a:spLocks/>
          </p:cNvSpPr>
          <p:nvPr/>
        </p:nvSpPr>
        <p:spPr>
          <a:xfrm>
            <a:off x="0" y="70750"/>
            <a:ext cx="8712969" cy="981986"/>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dirty="0" smtClean="0">
                <a:solidFill>
                  <a:schemeClr val="tx2">
                    <a:lumMod val="75000"/>
                  </a:schemeClr>
                </a:solidFill>
                <a:latin typeface="ＭＳ Ｐゴシック" panose="020B0600070205080204" pitchFamily="50" charset="-128"/>
                <a:ea typeface="ＭＳ Ｐゴシック" panose="020B0600070205080204" pitchFamily="50" charset="-128"/>
              </a:rPr>
              <a:t>　Ｈ</a:t>
            </a:r>
            <a:r>
              <a:rPr lang="en-US" altLang="ja-JP" sz="3200" dirty="0" smtClean="0">
                <a:solidFill>
                  <a:schemeClr val="tx2">
                    <a:lumMod val="75000"/>
                  </a:schemeClr>
                </a:solidFill>
                <a:latin typeface="ＭＳ Ｐゴシック" panose="020B0600070205080204" pitchFamily="50" charset="-128"/>
                <a:ea typeface="ＭＳ Ｐゴシック" panose="020B0600070205080204" pitchFamily="50" charset="-128"/>
              </a:rPr>
              <a:t>29</a:t>
            </a:r>
            <a:r>
              <a:rPr lang="ja-JP" altLang="en-US" sz="3200" dirty="0" smtClean="0">
                <a:solidFill>
                  <a:schemeClr val="tx2">
                    <a:lumMod val="75000"/>
                  </a:schemeClr>
                </a:solidFill>
                <a:latin typeface="ＭＳ Ｐゴシック" panose="020B0600070205080204" pitchFamily="50" charset="-128"/>
                <a:ea typeface="ＭＳ Ｐゴシック" panose="020B0600070205080204" pitchFamily="50" charset="-128"/>
              </a:rPr>
              <a:t>　もりおかＰＰＰプラットフォーム設置</a:t>
            </a:r>
            <a:endParaRPr lang="en-US" altLang="ja-JP" sz="3200" dirty="0">
              <a:solidFill>
                <a:schemeClr val="tx2">
                  <a:lumMod val="75000"/>
                </a:schemeClr>
              </a:solidFill>
              <a:latin typeface="ＭＳ Ｐゴシック" panose="020B0600070205080204" pitchFamily="50" charset="-128"/>
              <a:ea typeface="ＭＳ Ｐゴシック" panose="020B0600070205080204" pitchFamily="50" charset="-128"/>
            </a:endParaRPr>
          </a:p>
        </p:txBody>
      </p:sp>
      <p:sp>
        <p:nvSpPr>
          <p:cNvPr id="23" name="角丸四角形 22"/>
          <p:cNvSpPr/>
          <p:nvPr/>
        </p:nvSpPr>
        <p:spPr>
          <a:xfrm>
            <a:off x="251520" y="691873"/>
            <a:ext cx="8640960" cy="288032"/>
          </a:xfrm>
          <a:prstGeom prst="round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t>持続可能</a:t>
            </a:r>
            <a:r>
              <a:rPr lang="ja-JP" altLang="en-US" dirty="0" smtClean="0"/>
              <a:t>なまちづくりの実現</a:t>
            </a:r>
            <a:endParaRPr kumimoji="1" lang="ja-JP" altLang="en-US" dirty="0"/>
          </a:p>
        </p:txBody>
      </p:sp>
      <p:sp>
        <p:nvSpPr>
          <p:cNvPr id="4" name="テキスト ボックス 3"/>
          <p:cNvSpPr txBox="1"/>
          <p:nvPr/>
        </p:nvSpPr>
        <p:spPr>
          <a:xfrm>
            <a:off x="8016828" y="70750"/>
            <a:ext cx="875652" cy="369332"/>
          </a:xfrm>
          <a:prstGeom prst="rect">
            <a:avLst/>
          </a:prstGeom>
          <a:noFill/>
        </p:spPr>
        <p:txBody>
          <a:bodyPr wrap="square" rtlCol="0">
            <a:spAutoFit/>
          </a:bodyPr>
          <a:lstStyle/>
          <a:p>
            <a:pPr algn="r"/>
            <a:r>
              <a:rPr kumimoji="1" lang="ja-JP" altLang="en-US" dirty="0" smtClean="0"/>
              <a:t>資料４</a:t>
            </a:r>
            <a:endParaRPr kumimoji="1" lang="ja-JP" altLang="en-US" dirty="0"/>
          </a:p>
        </p:txBody>
      </p:sp>
    </p:spTree>
    <p:extLst>
      <p:ext uri="{BB962C8B-B14F-4D97-AF65-F5344CB8AC3E}">
        <p14:creationId xmlns:p14="http://schemas.microsoft.com/office/powerpoint/2010/main" val="25227593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サウンディング型市場調査とは</a:t>
            </a:r>
            <a:endParaRPr kumimoji="1" lang="ja-JP" altLang="en-US" dirty="0"/>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6297" y="1156990"/>
            <a:ext cx="8238151" cy="4658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8" name="グループ化 7"/>
          <p:cNvGrpSpPr/>
          <p:nvPr/>
        </p:nvGrpSpPr>
        <p:grpSpPr>
          <a:xfrm>
            <a:off x="0" y="6534834"/>
            <a:ext cx="10980712" cy="646331"/>
            <a:chOff x="0" y="6516052"/>
            <a:chExt cx="10980712" cy="646331"/>
          </a:xfrm>
        </p:grpSpPr>
        <p:sp>
          <p:nvSpPr>
            <p:cNvPr id="9" name="正方形/長方形 8"/>
            <p:cNvSpPr/>
            <p:nvPr/>
          </p:nvSpPr>
          <p:spPr>
            <a:xfrm>
              <a:off x="0" y="6561588"/>
              <a:ext cx="9144000" cy="323796"/>
            </a:xfrm>
            <a:prstGeom prst="rect">
              <a:avLst/>
            </a:prstGeom>
            <a:gradFill flip="none" rotWithShape="1">
              <a:gsLst>
                <a:gs pos="92500">
                  <a:srgbClr val="F1E6F7"/>
                </a:gs>
                <a:gs pos="85000">
                  <a:srgbClr val="E2E1F3"/>
                </a:gs>
                <a:gs pos="44000">
                  <a:srgbClr val="0070C0"/>
                </a:gs>
                <a:gs pos="100000">
                  <a:srgbClr val="FFEBFA"/>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p:cNvSpPr txBox="1"/>
            <p:nvPr/>
          </p:nvSpPr>
          <p:spPr>
            <a:xfrm>
              <a:off x="5868144" y="6516052"/>
              <a:ext cx="5112568" cy="646331"/>
            </a:xfrm>
            <a:prstGeom prst="rect">
              <a:avLst/>
            </a:prstGeom>
            <a:noFill/>
          </p:spPr>
          <p:txBody>
            <a:bodyPr wrap="square" rtlCol="0">
              <a:spAutoFit/>
            </a:bodyPr>
            <a:lstStyle/>
            <a:p>
              <a:r>
                <a:rPr lang="ja-JP" altLang="en-US"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n-ea"/>
                </a:rPr>
                <a:t>　</a:t>
              </a:r>
              <a:r>
                <a:rPr lang="ja-JP" alt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n-ea"/>
                </a:rPr>
                <a:t>　　　</a:t>
              </a:r>
              <a:r>
                <a:rPr lang="en-US" altLang="ja-JP"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n-ea"/>
                </a:rPr>
                <a:t>|</a:t>
              </a:r>
              <a:r>
                <a:rPr lang="ja-JP" alt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n-ea"/>
                </a:rPr>
                <a:t>　</a:t>
              </a:r>
              <a:r>
                <a:rPr lang="en-US" altLang="ja-JP"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n-ea"/>
                </a:rPr>
                <a:t>Morioka City</a:t>
              </a:r>
              <a:r>
                <a:rPr lang="ja-JP" alt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n-ea"/>
                </a:rPr>
                <a:t>　盛岡市 </a:t>
              </a:r>
              <a:r>
                <a:rPr lang="en-US" altLang="ja-JP"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n-ea"/>
                </a:rPr>
                <a:t>|</a:t>
              </a:r>
              <a:endParaRPr lang="ja-JP" altLang="en-US"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n-ea"/>
              </a:endParaRPr>
            </a:p>
            <a:p>
              <a:endParaRPr kumimoji="1" lang="ja-JP" altLang="en-US"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Impact" pitchFamily="34" charset="0"/>
              </a:endParaRPr>
            </a:p>
          </p:txBody>
        </p:sp>
      </p:grpSp>
      <p:sp>
        <p:nvSpPr>
          <p:cNvPr id="6" name="テキスト ボックス 5"/>
          <p:cNvSpPr txBox="1"/>
          <p:nvPr/>
        </p:nvSpPr>
        <p:spPr>
          <a:xfrm>
            <a:off x="4860032" y="5992774"/>
            <a:ext cx="4025427" cy="430887"/>
          </a:xfrm>
          <a:prstGeom prst="rect">
            <a:avLst/>
          </a:prstGeom>
          <a:noFill/>
        </p:spPr>
        <p:txBody>
          <a:bodyPr wrap="square" rtlCol="0">
            <a:spAutoFit/>
          </a:bodyPr>
          <a:lstStyle/>
          <a:p>
            <a:r>
              <a:rPr lang="ja-JP" altLang="en-US" sz="1100" dirty="0" smtClean="0"/>
              <a:t>出典：国土交通省</a:t>
            </a:r>
            <a:endParaRPr lang="ja-JP" altLang="en-US" sz="1100" dirty="0"/>
          </a:p>
          <a:p>
            <a:r>
              <a:rPr lang="ja-JP" altLang="en-US" sz="1100" dirty="0"/>
              <a:t> 地方公共団体のサウンディング型市場調査の手引き（概要） </a:t>
            </a:r>
            <a:endParaRPr kumimoji="1" lang="ja-JP" altLang="en-US" sz="1100" dirty="0"/>
          </a:p>
        </p:txBody>
      </p:sp>
      <p:sp>
        <p:nvSpPr>
          <p:cNvPr id="12" name="スライド番号プレースホルダー 11"/>
          <p:cNvSpPr>
            <a:spLocks noGrp="1"/>
          </p:cNvSpPr>
          <p:nvPr>
            <p:ph type="sldNum" sz="quarter" idx="12"/>
          </p:nvPr>
        </p:nvSpPr>
        <p:spPr>
          <a:xfrm>
            <a:off x="3563888" y="6597352"/>
            <a:ext cx="2133600" cy="260648"/>
          </a:xfrm>
        </p:spPr>
        <p:txBody>
          <a:bodyPr>
            <a:normAutofit fontScale="55000" lnSpcReduction="20000"/>
          </a:bodyPr>
          <a:lstStyle/>
          <a:p>
            <a:pPr algn="ctr"/>
            <a:fld id="{C7DE23FD-F09A-428B-918A-E727DFB39115}" type="slidenum">
              <a:rPr kumimoji="1" lang="ja-JP" altLang="en-US" sz="2400" smtClean="0">
                <a:solidFill>
                  <a:schemeClr val="bg1"/>
                </a:solidFill>
              </a:rPr>
              <a:pPr algn="ctr"/>
              <a:t>1</a:t>
            </a:fld>
            <a:endParaRPr kumimoji="1" lang="ja-JP" altLang="en-US" sz="2400" dirty="0">
              <a:solidFill>
                <a:schemeClr val="bg1"/>
              </a:solidFill>
            </a:endParaRPr>
          </a:p>
        </p:txBody>
      </p:sp>
    </p:spTree>
    <p:extLst>
      <p:ext uri="{BB962C8B-B14F-4D97-AF65-F5344CB8AC3E}">
        <p14:creationId xmlns:p14="http://schemas.microsoft.com/office/powerpoint/2010/main" val="8335324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0" y="6516052"/>
            <a:ext cx="10980712" cy="646331"/>
            <a:chOff x="0" y="6516052"/>
            <a:chExt cx="10980712" cy="646331"/>
          </a:xfrm>
        </p:grpSpPr>
        <p:sp>
          <p:nvSpPr>
            <p:cNvPr id="13" name="正方形/長方形 12"/>
            <p:cNvSpPr/>
            <p:nvPr/>
          </p:nvSpPr>
          <p:spPr>
            <a:xfrm>
              <a:off x="0" y="6561588"/>
              <a:ext cx="9144000" cy="323796"/>
            </a:xfrm>
            <a:prstGeom prst="rect">
              <a:avLst/>
            </a:prstGeom>
            <a:gradFill flip="none" rotWithShape="1">
              <a:gsLst>
                <a:gs pos="92500">
                  <a:srgbClr val="F1E6F7"/>
                </a:gs>
                <a:gs pos="85000">
                  <a:srgbClr val="E2E1F3"/>
                </a:gs>
                <a:gs pos="44000">
                  <a:srgbClr val="0070C0"/>
                </a:gs>
                <a:gs pos="100000">
                  <a:srgbClr val="FFEBFA"/>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p:cNvSpPr txBox="1"/>
            <p:nvPr/>
          </p:nvSpPr>
          <p:spPr>
            <a:xfrm>
              <a:off x="5868144" y="6516052"/>
              <a:ext cx="5112568" cy="646331"/>
            </a:xfrm>
            <a:prstGeom prst="rect">
              <a:avLst/>
            </a:prstGeom>
            <a:noFill/>
          </p:spPr>
          <p:txBody>
            <a:bodyPr wrap="square" rtlCol="0">
              <a:spAutoFit/>
            </a:bodyPr>
            <a:lstStyle/>
            <a:p>
              <a:r>
                <a:rPr lang="ja-JP" altLang="en-US"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n-ea"/>
                </a:rPr>
                <a:t>　</a:t>
              </a:r>
              <a:r>
                <a:rPr lang="ja-JP" alt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n-ea"/>
                </a:rPr>
                <a:t>　　　</a:t>
              </a:r>
              <a:r>
                <a:rPr lang="en-US" altLang="ja-JP"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n-ea"/>
                </a:rPr>
                <a:t>|</a:t>
              </a:r>
              <a:r>
                <a:rPr lang="ja-JP" alt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n-ea"/>
                </a:rPr>
                <a:t>　</a:t>
              </a:r>
              <a:r>
                <a:rPr lang="en-US" altLang="ja-JP"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n-ea"/>
                </a:rPr>
                <a:t>Morioka City</a:t>
              </a:r>
              <a:r>
                <a:rPr lang="ja-JP" alt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n-ea"/>
                </a:rPr>
                <a:t>　盛岡市 </a:t>
              </a:r>
              <a:r>
                <a:rPr lang="en-US" altLang="ja-JP"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n-ea"/>
                </a:rPr>
                <a:t>|</a:t>
              </a:r>
              <a:endParaRPr lang="ja-JP" altLang="en-US"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n-ea"/>
              </a:endParaRPr>
            </a:p>
            <a:p>
              <a:endParaRPr kumimoji="1" lang="ja-JP" altLang="en-US"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Impact" pitchFamily="34" charset="0"/>
              </a:endParaRPr>
            </a:p>
          </p:txBody>
        </p:sp>
      </p:grpSp>
      <p:sp>
        <p:nvSpPr>
          <p:cNvPr id="15" name="スライド番号プレースホルダー 5"/>
          <p:cNvSpPr txBox="1">
            <a:spLocks/>
          </p:cNvSpPr>
          <p:nvPr/>
        </p:nvSpPr>
        <p:spPr>
          <a:xfrm>
            <a:off x="3716288" y="6624736"/>
            <a:ext cx="2133600" cy="260648"/>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bg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2D8002D-B5B0-4BAC-B1F6-782DDCCE6D9C}" type="slidenum">
              <a:rPr lang="ja-JP" altLang="en-US" smtClean="0"/>
              <a:pPr/>
              <a:t>2</a:t>
            </a:fld>
            <a:endParaRPr lang="ja-JP" altLang="en-US" dirty="0"/>
          </a:p>
        </p:txBody>
      </p:sp>
      <p:sp>
        <p:nvSpPr>
          <p:cNvPr id="9" name="正方形/長方形 8"/>
          <p:cNvSpPr/>
          <p:nvPr/>
        </p:nvSpPr>
        <p:spPr>
          <a:xfrm>
            <a:off x="0" y="-27384"/>
            <a:ext cx="9144000" cy="667828"/>
          </a:xfrm>
          <a:prstGeom prst="rect">
            <a:avLst/>
          </a:prstGeom>
          <a:gradFill flip="none" rotWithShape="1">
            <a:gsLst>
              <a:gs pos="417">
                <a:schemeClr val="bg1">
                  <a:lumMod val="85000"/>
                </a:schemeClr>
              </a:gs>
              <a:gs pos="9000">
                <a:schemeClr val="bg1"/>
              </a:gs>
              <a:gs pos="100000">
                <a:srgbClr val="E2E1F3"/>
              </a:gs>
              <a:gs pos="100000">
                <a:schemeClr val="bg1">
                  <a:lumMod val="75000"/>
                </a:schemeClr>
              </a:gs>
              <a:gs pos="100000">
                <a:srgbClr val="FFEBFA"/>
              </a:gs>
            </a:gsLst>
            <a:lin ang="16200000" scaled="1"/>
            <a:tileRect/>
          </a:gradFill>
          <a:ln w="3175">
            <a:no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タイトル 3"/>
          <p:cNvSpPr txBox="1">
            <a:spLocks/>
          </p:cNvSpPr>
          <p:nvPr/>
        </p:nvSpPr>
        <p:spPr>
          <a:xfrm>
            <a:off x="72008" y="-27384"/>
            <a:ext cx="9252520" cy="667828"/>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dirty="0" smtClean="0">
                <a:solidFill>
                  <a:schemeClr val="tx2">
                    <a:lumMod val="75000"/>
                  </a:schemeClr>
                </a:solidFill>
                <a:latin typeface="ＭＳ Ｐゴシック" panose="020B0600070205080204" pitchFamily="50" charset="-128"/>
                <a:ea typeface="ＭＳ Ｐゴシック" panose="020B0600070205080204" pitchFamily="50" charset="-128"/>
              </a:rPr>
              <a:t>　</a:t>
            </a:r>
            <a:r>
              <a:rPr lang="en-US" altLang="ja-JP" sz="3200" dirty="0" smtClean="0">
                <a:solidFill>
                  <a:schemeClr val="tx2">
                    <a:lumMod val="75000"/>
                  </a:schemeClr>
                </a:solidFill>
                <a:latin typeface="ＭＳ Ｐゴシック" panose="020B0600070205080204" pitchFamily="50" charset="-128"/>
                <a:ea typeface="ＭＳ Ｐゴシック" panose="020B0600070205080204" pitchFamily="50" charset="-128"/>
              </a:rPr>
              <a:t>H29</a:t>
            </a:r>
            <a:r>
              <a:rPr lang="ja-JP" altLang="en-US" sz="3200" dirty="0" smtClean="0">
                <a:solidFill>
                  <a:schemeClr val="tx2">
                    <a:lumMod val="75000"/>
                  </a:schemeClr>
                </a:solidFill>
                <a:latin typeface="ＭＳ Ｐゴシック" panose="020B0600070205080204" pitchFamily="50" charset="-128"/>
                <a:ea typeface="ＭＳ Ｐゴシック" panose="020B0600070205080204" pitchFamily="50" charset="-128"/>
              </a:rPr>
              <a:t>～　サウンディング型市場調査（</a:t>
            </a:r>
            <a:r>
              <a:rPr lang="ja-JP" altLang="en-US" sz="3200" dirty="0">
                <a:solidFill>
                  <a:schemeClr val="tx2">
                    <a:lumMod val="75000"/>
                  </a:schemeClr>
                </a:solidFill>
                <a:latin typeface="ＭＳ Ｐゴシック" panose="020B0600070205080204" pitchFamily="50" charset="-128"/>
                <a:ea typeface="ＭＳ Ｐゴシック" panose="020B0600070205080204" pitchFamily="50" charset="-128"/>
              </a:rPr>
              <a:t>個別対話</a:t>
            </a:r>
            <a:r>
              <a:rPr lang="ja-JP" altLang="en-US" sz="3200" dirty="0" smtClean="0">
                <a:solidFill>
                  <a:schemeClr val="tx2">
                    <a:lumMod val="75000"/>
                  </a:schemeClr>
                </a:solidFill>
                <a:latin typeface="ＭＳ Ｐゴシック" panose="020B0600070205080204" pitchFamily="50" charset="-128"/>
                <a:ea typeface="ＭＳ Ｐゴシック" panose="020B0600070205080204" pitchFamily="50" charset="-128"/>
              </a:rPr>
              <a:t>）　</a:t>
            </a:r>
            <a:endParaRPr lang="en-US" altLang="ja-JP" sz="3200" dirty="0">
              <a:solidFill>
                <a:schemeClr val="tx2">
                  <a:lumMod val="75000"/>
                </a:schemeClr>
              </a:solidFill>
              <a:latin typeface="ＭＳ Ｐゴシック" panose="020B0600070205080204" pitchFamily="50" charset="-128"/>
              <a:ea typeface="ＭＳ Ｐゴシック" panose="020B0600070205080204" pitchFamily="50" charset="-128"/>
            </a:endParaRPr>
          </a:p>
        </p:txBody>
      </p:sp>
      <p:sp>
        <p:nvSpPr>
          <p:cNvPr id="17" name="タイトル 1"/>
          <p:cNvSpPr txBox="1">
            <a:spLocks/>
          </p:cNvSpPr>
          <p:nvPr/>
        </p:nvSpPr>
        <p:spPr>
          <a:xfrm>
            <a:off x="179512" y="1062028"/>
            <a:ext cx="8820472" cy="5247292"/>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400" dirty="0" smtClean="0">
                <a:solidFill>
                  <a:schemeClr val="tx2">
                    <a:lumMod val="75000"/>
                  </a:schemeClr>
                </a:solidFill>
                <a:latin typeface="ＭＳ Ｐゴシック" panose="020B0600070205080204" pitchFamily="50" charset="-128"/>
                <a:ea typeface="ＭＳ Ｐゴシック" panose="020B0600070205080204" pitchFamily="50" charset="-128"/>
              </a:rPr>
              <a:t>　</a:t>
            </a:r>
            <a:endParaRPr lang="ja-JP" altLang="en-US" sz="2600" dirty="0">
              <a:solidFill>
                <a:schemeClr val="tx2">
                  <a:lumMod val="75000"/>
                </a:schemeClr>
              </a:solidFill>
              <a:latin typeface="ＭＳ Ｐゴシック" panose="020B0600070205080204" pitchFamily="50" charset="-128"/>
              <a:ea typeface="ＭＳ Ｐゴシック" panose="020B0600070205080204" pitchFamily="50" charset="-128"/>
            </a:endParaRPr>
          </a:p>
        </p:txBody>
      </p:sp>
      <p:sp>
        <p:nvSpPr>
          <p:cNvPr id="2" name="正方形/長方形 1"/>
          <p:cNvSpPr/>
          <p:nvPr/>
        </p:nvSpPr>
        <p:spPr>
          <a:xfrm>
            <a:off x="179512" y="908720"/>
            <a:ext cx="8820472" cy="5734903"/>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nSpc>
                <a:spcPts val="4000"/>
              </a:lnSpc>
            </a:pPr>
            <a:r>
              <a:rPr lang="ja-JP" altLang="en-US" dirty="0">
                <a:solidFill>
                  <a:schemeClr val="tx2">
                    <a:lumMod val="50000"/>
                  </a:schemeClr>
                </a:solidFill>
              </a:rPr>
              <a:t>１．サンライフ盛岡の大規模改修の実施に向けたサウンディング型市場</a:t>
            </a:r>
            <a:r>
              <a:rPr lang="ja-JP" altLang="en-US" dirty="0" smtClean="0">
                <a:solidFill>
                  <a:schemeClr val="tx2">
                    <a:lumMod val="50000"/>
                  </a:schemeClr>
                </a:solidFill>
              </a:rPr>
              <a:t>調査（</a:t>
            </a:r>
            <a:r>
              <a:rPr lang="en-US" altLang="ja-JP" dirty="0" err="1" smtClean="0">
                <a:solidFill>
                  <a:schemeClr val="tx2">
                    <a:lumMod val="50000"/>
                  </a:schemeClr>
                </a:solidFill>
              </a:rPr>
              <a:t>H29</a:t>
            </a:r>
            <a:r>
              <a:rPr lang="ja-JP" altLang="en-US" dirty="0" smtClean="0">
                <a:solidFill>
                  <a:schemeClr val="tx2">
                    <a:lumMod val="50000"/>
                  </a:schemeClr>
                </a:solidFill>
              </a:rPr>
              <a:t>）</a:t>
            </a:r>
            <a:endParaRPr lang="en-US" altLang="ja-JP" dirty="0" smtClean="0">
              <a:solidFill>
                <a:schemeClr val="tx2">
                  <a:lumMod val="50000"/>
                </a:schemeClr>
              </a:solidFill>
            </a:endParaRPr>
          </a:p>
          <a:p>
            <a:pPr>
              <a:lnSpc>
                <a:spcPts val="4000"/>
              </a:lnSpc>
            </a:pPr>
            <a:r>
              <a:rPr lang="ja-JP" altLang="en-US" dirty="0" smtClean="0">
                <a:solidFill>
                  <a:schemeClr val="tx2">
                    <a:lumMod val="50000"/>
                  </a:schemeClr>
                </a:solidFill>
              </a:rPr>
              <a:t>２</a:t>
            </a:r>
            <a:r>
              <a:rPr lang="ja-JP" altLang="en-US" dirty="0">
                <a:solidFill>
                  <a:schemeClr val="tx2">
                    <a:lumMod val="50000"/>
                  </a:schemeClr>
                </a:solidFill>
              </a:rPr>
              <a:t>．（仮称）新盛岡バスセンター整備事業の実施に向けたサウンディング型市場調査（</a:t>
            </a:r>
            <a:r>
              <a:rPr lang="en-US" altLang="ja-JP" dirty="0" err="1">
                <a:solidFill>
                  <a:schemeClr val="tx2">
                    <a:lumMod val="50000"/>
                  </a:schemeClr>
                </a:solidFill>
              </a:rPr>
              <a:t>H29</a:t>
            </a:r>
            <a:r>
              <a:rPr lang="ja-JP" altLang="en-US" dirty="0">
                <a:solidFill>
                  <a:schemeClr val="tx2">
                    <a:lumMod val="50000"/>
                  </a:schemeClr>
                </a:solidFill>
              </a:rPr>
              <a:t>）</a:t>
            </a:r>
            <a:endParaRPr lang="en-US" altLang="ja-JP" dirty="0">
              <a:solidFill>
                <a:schemeClr val="tx2">
                  <a:lumMod val="50000"/>
                </a:schemeClr>
              </a:solidFill>
            </a:endParaRPr>
          </a:p>
          <a:p>
            <a:pPr>
              <a:lnSpc>
                <a:spcPts val="4000"/>
              </a:lnSpc>
            </a:pPr>
            <a:r>
              <a:rPr lang="ja-JP" altLang="en-US" dirty="0" smtClean="0">
                <a:solidFill>
                  <a:schemeClr val="tx2">
                    <a:lumMod val="50000"/>
                  </a:schemeClr>
                </a:solidFill>
              </a:rPr>
              <a:t>３</a:t>
            </a:r>
            <a:r>
              <a:rPr lang="ja-JP" altLang="en-US" dirty="0">
                <a:solidFill>
                  <a:schemeClr val="tx2">
                    <a:lumMod val="50000"/>
                  </a:schemeClr>
                </a:solidFill>
              </a:rPr>
              <a:t>．盛岡市砂子沢生活改善センターの新築に向けたサウンディング型市場調査（</a:t>
            </a:r>
            <a:r>
              <a:rPr lang="en-US" altLang="ja-JP" dirty="0" err="1" smtClean="0">
                <a:solidFill>
                  <a:schemeClr val="tx2">
                    <a:lumMod val="50000"/>
                  </a:schemeClr>
                </a:solidFill>
              </a:rPr>
              <a:t>H30</a:t>
            </a:r>
            <a:r>
              <a:rPr lang="ja-JP" altLang="en-US" dirty="0" smtClean="0">
                <a:solidFill>
                  <a:schemeClr val="tx2">
                    <a:lumMod val="50000"/>
                  </a:schemeClr>
                </a:solidFill>
              </a:rPr>
              <a:t>）</a:t>
            </a:r>
            <a:endParaRPr lang="ja-JP" altLang="en-US" dirty="0">
              <a:solidFill>
                <a:schemeClr val="tx2">
                  <a:lumMod val="50000"/>
                </a:schemeClr>
              </a:solidFill>
            </a:endParaRPr>
          </a:p>
          <a:p>
            <a:pPr>
              <a:lnSpc>
                <a:spcPts val="4000"/>
              </a:lnSpc>
            </a:pPr>
            <a:r>
              <a:rPr lang="ja-JP" altLang="en-US" dirty="0" smtClean="0">
                <a:solidFill>
                  <a:schemeClr val="tx2">
                    <a:lumMod val="50000"/>
                  </a:schemeClr>
                </a:solidFill>
              </a:rPr>
              <a:t>４</a:t>
            </a:r>
            <a:r>
              <a:rPr lang="ja-JP" altLang="en-US" dirty="0">
                <a:solidFill>
                  <a:schemeClr val="tx2">
                    <a:lumMod val="50000"/>
                  </a:schemeClr>
                </a:solidFill>
              </a:rPr>
              <a:t>．中央公園整備事業の実施に向けたサウンディング型市場調査（</a:t>
            </a:r>
            <a:r>
              <a:rPr lang="en-US" altLang="ja-JP" dirty="0" err="1">
                <a:solidFill>
                  <a:schemeClr val="tx2">
                    <a:lumMod val="50000"/>
                  </a:schemeClr>
                </a:solidFill>
              </a:rPr>
              <a:t>H30</a:t>
            </a:r>
            <a:r>
              <a:rPr lang="ja-JP" altLang="en-US" dirty="0">
                <a:solidFill>
                  <a:schemeClr val="tx2">
                    <a:lumMod val="50000"/>
                  </a:schemeClr>
                </a:solidFill>
              </a:rPr>
              <a:t>）</a:t>
            </a:r>
          </a:p>
          <a:p>
            <a:pPr>
              <a:lnSpc>
                <a:spcPts val="4000"/>
              </a:lnSpc>
            </a:pPr>
            <a:r>
              <a:rPr lang="ja-JP" altLang="en-US" dirty="0" smtClean="0">
                <a:solidFill>
                  <a:schemeClr val="tx2">
                    <a:lumMod val="50000"/>
                  </a:schemeClr>
                </a:solidFill>
              </a:rPr>
              <a:t>５</a:t>
            </a:r>
            <a:r>
              <a:rPr lang="ja-JP" altLang="en-US" dirty="0">
                <a:solidFill>
                  <a:schemeClr val="tx2">
                    <a:lumMod val="50000"/>
                  </a:schemeClr>
                </a:solidFill>
              </a:rPr>
              <a:t>．盛岡城跡公園芝生広場整備事業の実施に向けたサウンディング型市場調査（</a:t>
            </a:r>
            <a:r>
              <a:rPr lang="en-US" altLang="ja-JP" dirty="0" err="1">
                <a:solidFill>
                  <a:schemeClr val="tx2">
                    <a:lumMod val="50000"/>
                  </a:schemeClr>
                </a:solidFill>
              </a:rPr>
              <a:t>H30</a:t>
            </a:r>
            <a:r>
              <a:rPr lang="ja-JP" altLang="en-US" dirty="0">
                <a:solidFill>
                  <a:schemeClr val="tx2">
                    <a:lumMod val="50000"/>
                  </a:schemeClr>
                </a:solidFill>
              </a:rPr>
              <a:t>）</a:t>
            </a:r>
          </a:p>
          <a:p>
            <a:pPr>
              <a:lnSpc>
                <a:spcPts val="4000"/>
              </a:lnSpc>
            </a:pPr>
            <a:r>
              <a:rPr lang="ja-JP" altLang="en-US" dirty="0" smtClean="0">
                <a:solidFill>
                  <a:schemeClr val="tx2">
                    <a:lumMod val="50000"/>
                  </a:schemeClr>
                </a:solidFill>
              </a:rPr>
              <a:t>６</a:t>
            </a:r>
            <a:r>
              <a:rPr lang="ja-JP" altLang="en-US" dirty="0">
                <a:solidFill>
                  <a:schemeClr val="tx2">
                    <a:lumMod val="50000"/>
                  </a:schemeClr>
                </a:solidFill>
              </a:rPr>
              <a:t>．盛岡市立小学校，中学校及び幼稚園空調設備整備事業の実施に向けた</a:t>
            </a:r>
            <a:r>
              <a:rPr lang="ja-JP" altLang="en-US" dirty="0" smtClean="0">
                <a:solidFill>
                  <a:schemeClr val="tx2">
                    <a:lumMod val="50000"/>
                  </a:schemeClr>
                </a:solidFill>
              </a:rPr>
              <a:t>サウン　</a:t>
            </a:r>
            <a:endParaRPr lang="en-US" altLang="ja-JP" dirty="0" smtClean="0">
              <a:solidFill>
                <a:schemeClr val="tx2">
                  <a:lumMod val="50000"/>
                </a:schemeClr>
              </a:solidFill>
            </a:endParaRPr>
          </a:p>
          <a:p>
            <a:pPr>
              <a:lnSpc>
                <a:spcPts val="4000"/>
              </a:lnSpc>
            </a:pPr>
            <a:r>
              <a:rPr lang="ja-JP" altLang="en-US" dirty="0">
                <a:solidFill>
                  <a:schemeClr val="tx2">
                    <a:lumMod val="50000"/>
                  </a:schemeClr>
                </a:solidFill>
              </a:rPr>
              <a:t>　 </a:t>
            </a:r>
            <a:r>
              <a:rPr lang="ja-JP" altLang="en-US" dirty="0" smtClean="0">
                <a:solidFill>
                  <a:schemeClr val="tx2">
                    <a:lumMod val="50000"/>
                  </a:schemeClr>
                </a:solidFill>
              </a:rPr>
              <a:t> ディング型</a:t>
            </a:r>
            <a:r>
              <a:rPr lang="ja-JP" altLang="en-US" dirty="0">
                <a:solidFill>
                  <a:schemeClr val="tx2">
                    <a:lumMod val="50000"/>
                  </a:schemeClr>
                </a:solidFill>
              </a:rPr>
              <a:t>市場調査（</a:t>
            </a:r>
            <a:r>
              <a:rPr lang="en-US" altLang="ja-JP" dirty="0" err="1">
                <a:solidFill>
                  <a:schemeClr val="tx2">
                    <a:lumMod val="50000"/>
                  </a:schemeClr>
                </a:solidFill>
              </a:rPr>
              <a:t>H30</a:t>
            </a:r>
            <a:r>
              <a:rPr lang="ja-JP" altLang="en-US" dirty="0">
                <a:solidFill>
                  <a:schemeClr val="tx2">
                    <a:lumMod val="50000"/>
                  </a:schemeClr>
                </a:solidFill>
              </a:rPr>
              <a:t>）</a:t>
            </a:r>
            <a:endParaRPr lang="en-US" altLang="ja-JP" dirty="0">
              <a:solidFill>
                <a:schemeClr val="tx2">
                  <a:lumMod val="50000"/>
                </a:schemeClr>
              </a:solidFill>
            </a:endParaRPr>
          </a:p>
          <a:p>
            <a:pPr>
              <a:lnSpc>
                <a:spcPts val="4000"/>
              </a:lnSpc>
            </a:pPr>
            <a:r>
              <a:rPr lang="ja-JP" altLang="en-US" dirty="0" smtClean="0">
                <a:solidFill>
                  <a:schemeClr val="tx2">
                    <a:lumMod val="50000"/>
                  </a:schemeClr>
                </a:solidFill>
              </a:rPr>
              <a:t>７．道の駅設置事業実施に向けたサウンディング型市場</a:t>
            </a:r>
            <a:r>
              <a:rPr lang="ja-JP" altLang="en-US" dirty="0">
                <a:solidFill>
                  <a:schemeClr val="tx2">
                    <a:lumMod val="50000"/>
                  </a:schemeClr>
                </a:solidFill>
              </a:rPr>
              <a:t>調査（</a:t>
            </a:r>
            <a:r>
              <a:rPr lang="en-US" altLang="ja-JP" dirty="0" err="1">
                <a:solidFill>
                  <a:schemeClr val="tx2">
                    <a:lumMod val="50000"/>
                  </a:schemeClr>
                </a:solidFill>
              </a:rPr>
              <a:t>H30</a:t>
            </a:r>
            <a:r>
              <a:rPr lang="ja-JP" altLang="en-US" dirty="0">
                <a:solidFill>
                  <a:schemeClr val="tx2">
                    <a:lumMod val="50000"/>
                  </a:schemeClr>
                </a:solidFill>
              </a:rPr>
              <a:t>）</a:t>
            </a:r>
            <a:endParaRPr lang="en-US" altLang="ja-JP" dirty="0" smtClean="0">
              <a:solidFill>
                <a:schemeClr val="tx2">
                  <a:lumMod val="50000"/>
                </a:schemeClr>
              </a:solidFill>
            </a:endParaRPr>
          </a:p>
          <a:p>
            <a:pPr>
              <a:lnSpc>
                <a:spcPts val="4000"/>
              </a:lnSpc>
            </a:pPr>
            <a:r>
              <a:rPr lang="ja-JP" altLang="en-US" dirty="0">
                <a:solidFill>
                  <a:schemeClr val="tx2">
                    <a:lumMod val="50000"/>
                  </a:schemeClr>
                </a:solidFill>
              </a:rPr>
              <a:t>８．</a:t>
            </a:r>
            <a:r>
              <a:rPr lang="ja-JP" altLang="en-US" dirty="0" smtClean="0">
                <a:solidFill>
                  <a:schemeClr val="tx2">
                    <a:lumMod val="50000"/>
                  </a:schemeClr>
                </a:solidFill>
              </a:rPr>
              <a:t>盛岡</a:t>
            </a:r>
            <a:r>
              <a:rPr lang="ja-JP" altLang="en-US" dirty="0">
                <a:solidFill>
                  <a:schemeClr val="tx2">
                    <a:lumMod val="50000"/>
                  </a:schemeClr>
                </a:solidFill>
              </a:rPr>
              <a:t>市立図書館の大規模改修の実施に向けたサウンディング型市場</a:t>
            </a:r>
            <a:r>
              <a:rPr lang="ja-JP" altLang="en-US" dirty="0" smtClean="0">
                <a:solidFill>
                  <a:schemeClr val="tx2">
                    <a:lumMod val="50000"/>
                  </a:schemeClr>
                </a:solidFill>
              </a:rPr>
              <a:t>調査</a:t>
            </a:r>
            <a:r>
              <a:rPr lang="ja-JP" altLang="en-US" dirty="0">
                <a:solidFill>
                  <a:schemeClr val="tx2">
                    <a:lumMod val="50000"/>
                  </a:schemeClr>
                </a:solidFill>
              </a:rPr>
              <a:t>（</a:t>
            </a:r>
            <a:r>
              <a:rPr lang="en-US" altLang="ja-JP" dirty="0">
                <a:solidFill>
                  <a:schemeClr val="tx2">
                    <a:lumMod val="50000"/>
                  </a:schemeClr>
                </a:solidFill>
              </a:rPr>
              <a:t>H30</a:t>
            </a:r>
            <a:r>
              <a:rPr lang="ja-JP" altLang="en-US" dirty="0" smtClean="0">
                <a:solidFill>
                  <a:schemeClr val="tx2">
                    <a:lumMod val="50000"/>
                  </a:schemeClr>
                </a:solidFill>
              </a:rPr>
              <a:t>）</a:t>
            </a:r>
            <a:endParaRPr lang="en-US" altLang="ja-JP" dirty="0" smtClean="0">
              <a:solidFill>
                <a:schemeClr val="tx2">
                  <a:lumMod val="50000"/>
                </a:schemeClr>
              </a:solidFill>
            </a:endParaRPr>
          </a:p>
          <a:p>
            <a:pPr>
              <a:lnSpc>
                <a:spcPts val="4000"/>
              </a:lnSpc>
            </a:pPr>
            <a:r>
              <a:rPr lang="ja-JP" altLang="en-US" dirty="0">
                <a:solidFill>
                  <a:schemeClr val="tx2">
                    <a:lumMod val="50000"/>
                  </a:schemeClr>
                </a:solidFill>
              </a:rPr>
              <a:t>９</a:t>
            </a:r>
            <a:r>
              <a:rPr lang="en-US" altLang="ja-JP" dirty="0" smtClean="0">
                <a:solidFill>
                  <a:schemeClr val="tx2">
                    <a:lumMod val="50000"/>
                  </a:schemeClr>
                </a:solidFill>
              </a:rPr>
              <a:t>.</a:t>
            </a:r>
            <a:r>
              <a:rPr lang="ja-JP" altLang="en-US" dirty="0">
                <a:solidFill>
                  <a:schemeClr val="tx2">
                    <a:lumMod val="50000"/>
                  </a:schemeClr>
                </a:solidFill>
              </a:rPr>
              <a:t> （仮称）道の駅もりおか運営候補者の募集に係るサウンディング型市場</a:t>
            </a:r>
            <a:r>
              <a:rPr lang="ja-JP" altLang="en-US" dirty="0" smtClean="0">
                <a:solidFill>
                  <a:schemeClr val="tx2">
                    <a:lumMod val="50000"/>
                  </a:schemeClr>
                </a:solidFill>
              </a:rPr>
              <a:t>調査（</a:t>
            </a:r>
            <a:r>
              <a:rPr lang="en-US" altLang="ja-JP" dirty="0" smtClean="0">
                <a:solidFill>
                  <a:schemeClr val="tx2">
                    <a:lumMod val="50000"/>
                  </a:schemeClr>
                </a:solidFill>
              </a:rPr>
              <a:t>R</a:t>
            </a:r>
            <a:r>
              <a:rPr lang="ja-JP" altLang="en-US" dirty="0" smtClean="0">
                <a:solidFill>
                  <a:schemeClr val="tx2">
                    <a:lumMod val="50000"/>
                  </a:schemeClr>
                </a:solidFill>
              </a:rPr>
              <a:t>１）</a:t>
            </a:r>
            <a:endParaRPr lang="en-US" altLang="ja-JP" dirty="0" smtClean="0">
              <a:solidFill>
                <a:schemeClr val="tx2">
                  <a:lumMod val="50000"/>
                </a:schemeClr>
              </a:solidFill>
            </a:endParaRPr>
          </a:p>
          <a:p>
            <a:pPr>
              <a:lnSpc>
                <a:spcPts val="4000"/>
              </a:lnSpc>
            </a:pPr>
            <a:r>
              <a:rPr lang="ja-JP" altLang="en-US" dirty="0">
                <a:solidFill>
                  <a:schemeClr val="tx2">
                    <a:lumMod val="50000"/>
                  </a:schemeClr>
                </a:solidFill>
              </a:rPr>
              <a:t>１０．旧漆芸美術館再生事業の実施に向けたマーケットサウンディング調査実施（</a:t>
            </a:r>
            <a:r>
              <a:rPr lang="en-US" altLang="ja-JP" dirty="0">
                <a:solidFill>
                  <a:schemeClr val="tx2">
                    <a:lumMod val="50000"/>
                  </a:schemeClr>
                </a:solidFill>
              </a:rPr>
              <a:t>R1</a:t>
            </a:r>
            <a:r>
              <a:rPr lang="ja-JP" altLang="en-US" dirty="0" smtClean="0">
                <a:solidFill>
                  <a:schemeClr val="tx2">
                    <a:lumMod val="50000"/>
                  </a:schemeClr>
                </a:solidFill>
              </a:rPr>
              <a:t>）</a:t>
            </a:r>
            <a:endParaRPr lang="en-US" altLang="ja-JP" dirty="0">
              <a:solidFill>
                <a:schemeClr val="tx2">
                  <a:lumMod val="50000"/>
                </a:schemeClr>
              </a:solidFill>
            </a:endParaRPr>
          </a:p>
        </p:txBody>
      </p:sp>
    </p:spTree>
    <p:extLst>
      <p:ext uri="{BB962C8B-B14F-4D97-AF65-F5344CB8AC3E}">
        <p14:creationId xmlns:p14="http://schemas.microsoft.com/office/powerpoint/2010/main" val="6233697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0" y="6534834"/>
            <a:ext cx="10980712" cy="646331"/>
            <a:chOff x="0" y="6516052"/>
            <a:chExt cx="10980712" cy="646331"/>
          </a:xfrm>
        </p:grpSpPr>
        <p:sp>
          <p:nvSpPr>
            <p:cNvPr id="13" name="正方形/長方形 12"/>
            <p:cNvSpPr/>
            <p:nvPr/>
          </p:nvSpPr>
          <p:spPr>
            <a:xfrm>
              <a:off x="0" y="6561588"/>
              <a:ext cx="9144000" cy="323796"/>
            </a:xfrm>
            <a:prstGeom prst="rect">
              <a:avLst/>
            </a:prstGeom>
            <a:gradFill flip="none" rotWithShape="1">
              <a:gsLst>
                <a:gs pos="92500">
                  <a:srgbClr val="F1E6F7"/>
                </a:gs>
                <a:gs pos="85000">
                  <a:srgbClr val="E2E1F3"/>
                </a:gs>
                <a:gs pos="44000">
                  <a:srgbClr val="0070C0"/>
                </a:gs>
                <a:gs pos="100000">
                  <a:srgbClr val="FFEBFA"/>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p:cNvSpPr txBox="1"/>
            <p:nvPr/>
          </p:nvSpPr>
          <p:spPr>
            <a:xfrm>
              <a:off x="5868144" y="6516052"/>
              <a:ext cx="5112568" cy="646331"/>
            </a:xfrm>
            <a:prstGeom prst="rect">
              <a:avLst/>
            </a:prstGeom>
            <a:noFill/>
          </p:spPr>
          <p:txBody>
            <a:bodyPr wrap="square" rtlCol="0">
              <a:spAutoFit/>
            </a:bodyPr>
            <a:lstStyle/>
            <a:p>
              <a:r>
                <a:rPr lang="ja-JP" altLang="en-US"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n-ea"/>
                </a:rPr>
                <a:t>　</a:t>
              </a:r>
              <a:r>
                <a:rPr lang="ja-JP" alt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n-ea"/>
                </a:rPr>
                <a:t>　　　</a:t>
              </a:r>
              <a:r>
                <a:rPr lang="en-US" altLang="ja-JP"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n-ea"/>
                </a:rPr>
                <a:t>|</a:t>
              </a:r>
              <a:r>
                <a:rPr lang="ja-JP" alt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n-ea"/>
                </a:rPr>
                <a:t>　</a:t>
              </a:r>
              <a:r>
                <a:rPr lang="en-US" altLang="ja-JP"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n-ea"/>
                </a:rPr>
                <a:t>Morioka City</a:t>
              </a:r>
              <a:r>
                <a:rPr lang="ja-JP" alt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n-ea"/>
                </a:rPr>
                <a:t>　盛岡市 </a:t>
              </a:r>
              <a:r>
                <a:rPr lang="en-US" altLang="ja-JP"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n-ea"/>
                </a:rPr>
                <a:t>|</a:t>
              </a:r>
              <a:endParaRPr lang="ja-JP" altLang="en-US"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n-ea"/>
              </a:endParaRPr>
            </a:p>
            <a:p>
              <a:endParaRPr kumimoji="1" lang="ja-JP" altLang="en-US"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Impact" pitchFamily="34" charset="0"/>
              </a:endParaRPr>
            </a:p>
          </p:txBody>
        </p:sp>
      </p:grpSp>
      <p:sp>
        <p:nvSpPr>
          <p:cNvPr id="15" name="スライド番号プレースホルダー 5"/>
          <p:cNvSpPr txBox="1">
            <a:spLocks/>
          </p:cNvSpPr>
          <p:nvPr/>
        </p:nvSpPr>
        <p:spPr>
          <a:xfrm>
            <a:off x="3716288" y="6624736"/>
            <a:ext cx="2133600" cy="260648"/>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bg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2D8002D-B5B0-4BAC-B1F6-782DDCCE6D9C}" type="slidenum">
              <a:rPr lang="ja-JP" altLang="en-US" smtClean="0"/>
              <a:pPr/>
              <a:t>3</a:t>
            </a:fld>
            <a:endParaRPr lang="ja-JP" altLang="en-US" dirty="0"/>
          </a:p>
        </p:txBody>
      </p:sp>
      <p:sp>
        <p:nvSpPr>
          <p:cNvPr id="9" name="正方形/長方形 8"/>
          <p:cNvSpPr/>
          <p:nvPr/>
        </p:nvSpPr>
        <p:spPr>
          <a:xfrm>
            <a:off x="0" y="-27384"/>
            <a:ext cx="9144000" cy="667828"/>
          </a:xfrm>
          <a:prstGeom prst="rect">
            <a:avLst/>
          </a:prstGeom>
          <a:gradFill flip="none" rotWithShape="1">
            <a:gsLst>
              <a:gs pos="417">
                <a:schemeClr val="bg1">
                  <a:lumMod val="85000"/>
                </a:schemeClr>
              </a:gs>
              <a:gs pos="9000">
                <a:schemeClr val="bg1"/>
              </a:gs>
              <a:gs pos="100000">
                <a:srgbClr val="E2E1F3"/>
              </a:gs>
              <a:gs pos="100000">
                <a:schemeClr val="bg1">
                  <a:lumMod val="75000"/>
                </a:schemeClr>
              </a:gs>
              <a:gs pos="100000">
                <a:srgbClr val="FFEBFA"/>
              </a:gs>
            </a:gsLst>
            <a:lin ang="16200000" scaled="1"/>
            <a:tileRect/>
          </a:gradFill>
          <a:ln w="3175">
            <a:no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タイトル 3"/>
          <p:cNvSpPr txBox="1">
            <a:spLocks/>
          </p:cNvSpPr>
          <p:nvPr/>
        </p:nvSpPr>
        <p:spPr>
          <a:xfrm>
            <a:off x="72008" y="-27384"/>
            <a:ext cx="9252520" cy="667828"/>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3200" dirty="0" smtClean="0">
                <a:solidFill>
                  <a:schemeClr val="tx2">
                    <a:lumMod val="75000"/>
                  </a:schemeClr>
                </a:solidFill>
                <a:latin typeface="ＭＳ Ｐゴシック" panose="020B0600070205080204" pitchFamily="50" charset="-128"/>
                <a:ea typeface="ＭＳ Ｐゴシック" panose="020B0600070205080204" pitchFamily="50" charset="-128"/>
              </a:rPr>
              <a:t>　</a:t>
            </a:r>
            <a:r>
              <a:rPr lang="en-US" altLang="ja-JP" sz="3200" dirty="0" smtClean="0">
                <a:solidFill>
                  <a:schemeClr val="tx2">
                    <a:lumMod val="75000"/>
                  </a:schemeClr>
                </a:solidFill>
                <a:latin typeface="ＭＳ Ｐゴシック" panose="020B0600070205080204" pitchFamily="50" charset="-128"/>
                <a:ea typeface="ＭＳ Ｐゴシック" panose="020B0600070205080204" pitchFamily="50" charset="-128"/>
              </a:rPr>
              <a:t>H29</a:t>
            </a:r>
            <a:r>
              <a:rPr lang="ja-JP" altLang="en-US" sz="3200" dirty="0" smtClean="0">
                <a:solidFill>
                  <a:schemeClr val="tx2">
                    <a:lumMod val="75000"/>
                  </a:schemeClr>
                </a:solidFill>
                <a:latin typeface="ＭＳ Ｐゴシック" panose="020B0600070205080204" pitchFamily="50" charset="-128"/>
                <a:ea typeface="ＭＳ Ｐゴシック" panose="020B0600070205080204" pitchFamily="50" charset="-128"/>
              </a:rPr>
              <a:t>～　サウンディング型市場調査（</a:t>
            </a:r>
            <a:r>
              <a:rPr lang="ja-JP" altLang="en-US" sz="3200" dirty="0">
                <a:solidFill>
                  <a:schemeClr val="tx2">
                    <a:lumMod val="75000"/>
                  </a:schemeClr>
                </a:solidFill>
                <a:latin typeface="ＭＳ Ｐゴシック" panose="020B0600070205080204" pitchFamily="50" charset="-128"/>
                <a:ea typeface="ＭＳ Ｐゴシック" panose="020B0600070205080204" pitchFamily="50" charset="-128"/>
              </a:rPr>
              <a:t>個別対話</a:t>
            </a:r>
            <a:r>
              <a:rPr lang="ja-JP" altLang="en-US" sz="3200" dirty="0" smtClean="0">
                <a:solidFill>
                  <a:schemeClr val="tx2">
                    <a:lumMod val="75000"/>
                  </a:schemeClr>
                </a:solidFill>
                <a:latin typeface="ＭＳ Ｐゴシック" panose="020B0600070205080204" pitchFamily="50" charset="-128"/>
                <a:ea typeface="ＭＳ Ｐゴシック" panose="020B0600070205080204" pitchFamily="50" charset="-128"/>
              </a:rPr>
              <a:t>）　</a:t>
            </a:r>
            <a:endParaRPr lang="en-US" altLang="ja-JP" sz="3200" dirty="0">
              <a:solidFill>
                <a:schemeClr val="tx2">
                  <a:lumMod val="75000"/>
                </a:schemeClr>
              </a:solidFill>
              <a:latin typeface="ＭＳ Ｐゴシック" panose="020B0600070205080204" pitchFamily="50" charset="-128"/>
              <a:ea typeface="ＭＳ Ｐゴシック" panose="020B0600070205080204" pitchFamily="50" charset="-128"/>
            </a:endParaRPr>
          </a:p>
        </p:txBody>
      </p:sp>
      <p:sp>
        <p:nvSpPr>
          <p:cNvPr id="17" name="タイトル 1"/>
          <p:cNvSpPr txBox="1">
            <a:spLocks/>
          </p:cNvSpPr>
          <p:nvPr/>
        </p:nvSpPr>
        <p:spPr>
          <a:xfrm>
            <a:off x="179512" y="1062028"/>
            <a:ext cx="8820472" cy="5247292"/>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400" dirty="0" smtClean="0">
                <a:solidFill>
                  <a:schemeClr val="tx2">
                    <a:lumMod val="75000"/>
                  </a:schemeClr>
                </a:solidFill>
                <a:latin typeface="ＭＳ Ｐゴシック" panose="020B0600070205080204" pitchFamily="50" charset="-128"/>
                <a:ea typeface="ＭＳ Ｐゴシック" panose="020B0600070205080204" pitchFamily="50" charset="-128"/>
              </a:rPr>
              <a:t>　</a:t>
            </a:r>
            <a:endParaRPr lang="ja-JP" altLang="en-US" sz="2600" dirty="0">
              <a:solidFill>
                <a:schemeClr val="tx2">
                  <a:lumMod val="75000"/>
                </a:schemeClr>
              </a:solidFill>
              <a:latin typeface="ＭＳ Ｐゴシック" panose="020B0600070205080204" pitchFamily="50" charset="-128"/>
              <a:ea typeface="ＭＳ Ｐゴシック" panose="020B0600070205080204" pitchFamily="50" charset="-128"/>
            </a:endParaRPr>
          </a:p>
        </p:txBody>
      </p:sp>
      <p:sp>
        <p:nvSpPr>
          <p:cNvPr id="2" name="正方形/長方形 1"/>
          <p:cNvSpPr/>
          <p:nvPr/>
        </p:nvSpPr>
        <p:spPr>
          <a:xfrm>
            <a:off x="179512" y="908720"/>
            <a:ext cx="8820472" cy="368306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nSpc>
                <a:spcPts val="4000"/>
              </a:lnSpc>
            </a:pPr>
            <a:r>
              <a:rPr lang="ja-JP" altLang="en-US" dirty="0" smtClean="0">
                <a:solidFill>
                  <a:schemeClr val="tx2">
                    <a:lumMod val="50000"/>
                  </a:schemeClr>
                </a:solidFill>
              </a:rPr>
              <a:t>１１．</a:t>
            </a:r>
            <a:r>
              <a:rPr lang="ja-JP" altLang="en-US" dirty="0">
                <a:solidFill>
                  <a:schemeClr val="tx2">
                    <a:lumMod val="50000"/>
                  </a:schemeClr>
                </a:solidFill>
              </a:rPr>
              <a:t>盛岡市立愛宕山老人福祉センターの活用方法の検討に向けたサウンディング型市場　　</a:t>
            </a:r>
            <a:endParaRPr lang="en-US" altLang="ja-JP" dirty="0">
              <a:solidFill>
                <a:schemeClr val="tx2">
                  <a:lumMod val="50000"/>
                </a:schemeClr>
              </a:solidFill>
            </a:endParaRPr>
          </a:p>
          <a:p>
            <a:pPr>
              <a:lnSpc>
                <a:spcPts val="4000"/>
              </a:lnSpc>
            </a:pPr>
            <a:r>
              <a:rPr lang="ja-JP" altLang="en-US" dirty="0">
                <a:solidFill>
                  <a:schemeClr val="tx2">
                    <a:lumMod val="50000"/>
                  </a:schemeClr>
                </a:solidFill>
              </a:rPr>
              <a:t>　　　</a:t>
            </a:r>
            <a:r>
              <a:rPr lang="ja-JP" altLang="en-US" dirty="0" smtClean="0">
                <a:solidFill>
                  <a:schemeClr val="tx2">
                    <a:lumMod val="50000"/>
                  </a:schemeClr>
                </a:solidFill>
              </a:rPr>
              <a:t>調査（</a:t>
            </a:r>
            <a:r>
              <a:rPr lang="en-US" altLang="ja-JP" dirty="0">
                <a:solidFill>
                  <a:schemeClr val="tx2">
                    <a:lumMod val="50000"/>
                  </a:schemeClr>
                </a:solidFill>
              </a:rPr>
              <a:t>R1</a:t>
            </a:r>
            <a:r>
              <a:rPr lang="ja-JP" altLang="en-US" dirty="0">
                <a:solidFill>
                  <a:schemeClr val="tx2">
                    <a:lumMod val="50000"/>
                  </a:schemeClr>
                </a:solidFill>
              </a:rPr>
              <a:t>）</a:t>
            </a:r>
            <a:endParaRPr lang="en-US" altLang="ja-JP" dirty="0">
              <a:solidFill>
                <a:schemeClr val="tx2">
                  <a:lumMod val="50000"/>
                </a:schemeClr>
              </a:solidFill>
            </a:endParaRPr>
          </a:p>
          <a:p>
            <a:pPr>
              <a:lnSpc>
                <a:spcPts val="4000"/>
              </a:lnSpc>
            </a:pPr>
            <a:r>
              <a:rPr lang="ja-JP" altLang="en-US" dirty="0" smtClean="0">
                <a:solidFill>
                  <a:schemeClr val="tx2">
                    <a:lumMod val="50000"/>
                  </a:schemeClr>
                </a:solidFill>
              </a:rPr>
              <a:t>１２．</a:t>
            </a:r>
            <a:r>
              <a:rPr lang="ja-JP" altLang="en-US" dirty="0">
                <a:solidFill>
                  <a:schemeClr val="tx2">
                    <a:lumMod val="50000"/>
                  </a:schemeClr>
                </a:solidFill>
              </a:rPr>
              <a:t>（旧）みたけ保育園敷地を活用した青山地区活動センター等利用者用駐車場整備</a:t>
            </a:r>
            <a:r>
              <a:rPr lang="ja-JP" altLang="en-US" dirty="0" smtClean="0">
                <a:solidFill>
                  <a:schemeClr val="tx2">
                    <a:lumMod val="50000"/>
                  </a:schemeClr>
                </a:solidFill>
              </a:rPr>
              <a:t>に　　</a:t>
            </a:r>
            <a:endParaRPr lang="en-US" altLang="ja-JP" dirty="0" smtClean="0">
              <a:solidFill>
                <a:schemeClr val="tx2">
                  <a:lumMod val="50000"/>
                </a:schemeClr>
              </a:solidFill>
            </a:endParaRPr>
          </a:p>
          <a:p>
            <a:pPr>
              <a:lnSpc>
                <a:spcPts val="4000"/>
              </a:lnSpc>
            </a:pPr>
            <a:r>
              <a:rPr lang="ja-JP" altLang="en-US" dirty="0">
                <a:solidFill>
                  <a:schemeClr val="tx2">
                    <a:lumMod val="50000"/>
                  </a:schemeClr>
                </a:solidFill>
              </a:rPr>
              <a:t>　</a:t>
            </a:r>
            <a:r>
              <a:rPr lang="ja-JP" altLang="en-US" dirty="0" smtClean="0">
                <a:solidFill>
                  <a:schemeClr val="tx2">
                    <a:lumMod val="50000"/>
                  </a:schemeClr>
                </a:solidFill>
              </a:rPr>
              <a:t>　　向けた</a:t>
            </a:r>
            <a:r>
              <a:rPr lang="ja-JP" altLang="en-US" dirty="0">
                <a:solidFill>
                  <a:schemeClr val="tx2">
                    <a:lumMod val="50000"/>
                  </a:schemeClr>
                </a:solidFill>
              </a:rPr>
              <a:t>サウンディング市場</a:t>
            </a:r>
            <a:r>
              <a:rPr lang="ja-JP" altLang="en-US" dirty="0" smtClean="0">
                <a:solidFill>
                  <a:schemeClr val="tx2">
                    <a:lumMod val="50000"/>
                  </a:schemeClr>
                </a:solidFill>
              </a:rPr>
              <a:t>調査（</a:t>
            </a:r>
            <a:r>
              <a:rPr lang="en-US" altLang="ja-JP" dirty="0" smtClean="0">
                <a:solidFill>
                  <a:schemeClr val="tx2">
                    <a:lumMod val="50000"/>
                  </a:schemeClr>
                </a:solidFill>
              </a:rPr>
              <a:t>R1</a:t>
            </a:r>
            <a:r>
              <a:rPr lang="ja-JP" altLang="en-US" dirty="0" smtClean="0">
                <a:solidFill>
                  <a:schemeClr val="tx2">
                    <a:lumMod val="50000"/>
                  </a:schemeClr>
                </a:solidFill>
              </a:rPr>
              <a:t>）</a:t>
            </a:r>
            <a:endParaRPr lang="en-US" altLang="ja-JP" dirty="0">
              <a:solidFill>
                <a:schemeClr val="tx2">
                  <a:lumMod val="50000"/>
                </a:schemeClr>
              </a:solidFill>
            </a:endParaRPr>
          </a:p>
          <a:p>
            <a:pPr>
              <a:lnSpc>
                <a:spcPts val="4000"/>
              </a:lnSpc>
            </a:pPr>
            <a:r>
              <a:rPr lang="en-US" altLang="ja-JP" dirty="0" smtClean="0">
                <a:solidFill>
                  <a:schemeClr val="tx2">
                    <a:lumMod val="50000"/>
                  </a:schemeClr>
                </a:solidFill>
              </a:rPr>
              <a:t>※</a:t>
            </a:r>
            <a:r>
              <a:rPr lang="en-US" altLang="ja-JP" dirty="0">
                <a:solidFill>
                  <a:schemeClr val="tx2">
                    <a:lumMod val="50000"/>
                  </a:schemeClr>
                </a:solidFill>
              </a:rPr>
              <a:t>R1</a:t>
            </a:r>
            <a:r>
              <a:rPr lang="ja-JP" altLang="en-US" dirty="0">
                <a:solidFill>
                  <a:schemeClr val="tx2">
                    <a:lumMod val="50000"/>
                  </a:schemeClr>
                </a:solidFill>
              </a:rPr>
              <a:t>年度は，公的不動産の利</a:t>
            </a:r>
            <a:r>
              <a:rPr lang="ja-JP" altLang="en-US" dirty="0" smtClean="0">
                <a:solidFill>
                  <a:schemeClr val="tx2">
                    <a:lumMod val="50000"/>
                  </a:schemeClr>
                </a:solidFill>
              </a:rPr>
              <a:t>活用（肴町分庁舎ほか，上飯岡児童センター飯岡分室），</a:t>
            </a:r>
            <a:r>
              <a:rPr lang="ja-JP" altLang="en-US" dirty="0">
                <a:solidFill>
                  <a:schemeClr val="tx2">
                    <a:lumMod val="50000"/>
                  </a:schemeClr>
                </a:solidFill>
              </a:rPr>
              <a:t>大規模</a:t>
            </a:r>
            <a:r>
              <a:rPr lang="ja-JP" altLang="en-US" dirty="0" smtClean="0">
                <a:solidFill>
                  <a:schemeClr val="tx2">
                    <a:lumMod val="50000"/>
                  </a:schemeClr>
                </a:solidFill>
              </a:rPr>
              <a:t>改修（就業改善センター（</a:t>
            </a:r>
            <a:r>
              <a:rPr lang="en-US" altLang="ja-JP" dirty="0" smtClean="0">
                <a:solidFill>
                  <a:schemeClr val="tx2">
                    <a:lumMod val="50000"/>
                  </a:schemeClr>
                </a:solidFill>
              </a:rPr>
              <a:t>PPP</a:t>
            </a:r>
            <a:r>
              <a:rPr lang="ja-JP" altLang="en-US" dirty="0" smtClean="0">
                <a:solidFill>
                  <a:schemeClr val="tx2">
                    <a:lumMod val="50000"/>
                  </a:schemeClr>
                </a:solidFill>
              </a:rPr>
              <a:t>プラットフォームでの内容如何）），</a:t>
            </a:r>
            <a:r>
              <a:rPr lang="ja-JP" altLang="en-US" dirty="0">
                <a:solidFill>
                  <a:schemeClr val="tx2">
                    <a:lumMod val="50000"/>
                  </a:schemeClr>
                </a:solidFill>
              </a:rPr>
              <a:t>新規施設</a:t>
            </a:r>
            <a:r>
              <a:rPr lang="ja-JP" altLang="en-US" dirty="0" smtClean="0">
                <a:solidFill>
                  <a:schemeClr val="tx2">
                    <a:lumMod val="50000"/>
                  </a:schemeClr>
                </a:solidFill>
              </a:rPr>
              <a:t>整備（（仮称）南部公民館整備事業</a:t>
            </a:r>
            <a:r>
              <a:rPr lang="en-US" altLang="ja-JP" dirty="0" smtClean="0">
                <a:solidFill>
                  <a:schemeClr val="tx2">
                    <a:lumMod val="50000"/>
                  </a:schemeClr>
                </a:solidFill>
              </a:rPr>
              <a:t>【</a:t>
            </a:r>
            <a:r>
              <a:rPr lang="ja-JP" altLang="en-US" dirty="0" smtClean="0">
                <a:solidFill>
                  <a:schemeClr val="tx2">
                    <a:lumMod val="50000"/>
                  </a:schemeClr>
                </a:solidFill>
              </a:rPr>
              <a:t>東北ブロックプラット</a:t>
            </a:r>
            <a:r>
              <a:rPr lang="ja-JP" altLang="en-US" dirty="0">
                <a:solidFill>
                  <a:schemeClr val="tx2">
                    <a:lumMod val="50000"/>
                  </a:schemeClr>
                </a:solidFill>
              </a:rPr>
              <a:t>フォーム</a:t>
            </a:r>
            <a:r>
              <a:rPr lang="en-US" altLang="ja-JP" dirty="0" smtClean="0">
                <a:solidFill>
                  <a:schemeClr val="tx2">
                    <a:lumMod val="50000"/>
                  </a:schemeClr>
                </a:solidFill>
              </a:rPr>
              <a:t>】</a:t>
            </a:r>
            <a:r>
              <a:rPr lang="ja-JP" altLang="en-US" dirty="0" smtClean="0">
                <a:solidFill>
                  <a:schemeClr val="tx2">
                    <a:lumMod val="50000"/>
                  </a:schemeClr>
                </a:solidFill>
              </a:rPr>
              <a:t>）で実施</a:t>
            </a:r>
            <a:r>
              <a:rPr lang="ja-JP" altLang="en-US" dirty="0">
                <a:solidFill>
                  <a:schemeClr val="tx2">
                    <a:lumMod val="50000"/>
                  </a:schemeClr>
                </a:solidFill>
              </a:rPr>
              <a:t>予定</a:t>
            </a:r>
            <a:endParaRPr lang="en-US" altLang="ja-JP" dirty="0">
              <a:solidFill>
                <a:schemeClr val="tx2">
                  <a:lumMod val="50000"/>
                </a:schemeClr>
              </a:solidFill>
            </a:endParaRPr>
          </a:p>
        </p:txBody>
      </p:sp>
    </p:spTree>
    <p:extLst>
      <p:ext uri="{BB962C8B-B14F-4D97-AF65-F5344CB8AC3E}">
        <p14:creationId xmlns:p14="http://schemas.microsoft.com/office/powerpoint/2010/main" val="12406202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7691" r="4489"/>
          <a:stretch/>
        </p:blipFill>
        <p:spPr bwMode="auto">
          <a:xfrm>
            <a:off x="251520" y="1790818"/>
            <a:ext cx="8821989" cy="2934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descr="C:\Users\m00004133\AppData\Local\Microsoft\Windows\Temporary Internet Files\Content.Outlook\AL6XOHXD\IMG_20181008_09454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65" y="4552356"/>
            <a:ext cx="2744797" cy="226102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m00004133\AppData\Local\Microsoft\Windows\Temporary Internet Files\Content.Outlook\AL6XOHXD\IMG_20181008_094638.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9094" t="24506" b="17602"/>
          <a:stretch/>
        </p:blipFill>
        <p:spPr bwMode="auto">
          <a:xfrm>
            <a:off x="2904093" y="4552356"/>
            <a:ext cx="3693184" cy="2175424"/>
          </a:xfrm>
          <a:prstGeom prst="rect">
            <a:avLst/>
          </a:prstGeom>
          <a:noFill/>
          <a:extLst>
            <a:ext uri="{909E8E84-426E-40DD-AFC4-6F175D3DCCD1}">
              <a14:hiddenFill xmlns:a14="http://schemas.microsoft.com/office/drawing/2010/main">
                <a:solidFill>
                  <a:srgbClr val="FFFFFF"/>
                </a:solidFill>
              </a14:hiddenFill>
            </a:ext>
          </a:extLst>
        </p:spPr>
      </p:pic>
      <p:pic>
        <p:nvPicPr>
          <p:cNvPr id="21" name="図 20"/>
          <p:cNvPicPr>
            <a:picLocks/>
          </p:cNvPicPr>
          <p:nvPr/>
        </p:nvPicPr>
        <p:blipFill rotWithShape="1">
          <a:blip r:embed="rId6" cstate="print">
            <a:extLst>
              <a:ext uri="{28A0092B-C50C-407E-A947-70E740481C1C}">
                <a14:useLocalDpi xmlns:a14="http://schemas.microsoft.com/office/drawing/2010/main" val="0"/>
              </a:ext>
            </a:extLst>
          </a:blip>
          <a:srcRect r="14569"/>
          <a:stretch/>
        </p:blipFill>
        <p:spPr>
          <a:xfrm>
            <a:off x="6695401" y="4552356"/>
            <a:ext cx="2377764" cy="2175424"/>
          </a:xfrm>
          <a:prstGeom prst="rect">
            <a:avLst/>
          </a:prstGeom>
        </p:spPr>
      </p:pic>
      <p:sp>
        <p:nvSpPr>
          <p:cNvPr id="16" name="タイトル 1"/>
          <p:cNvSpPr>
            <a:spLocks noGrp="1"/>
          </p:cNvSpPr>
          <p:nvPr>
            <p:ph type="ctrTitle"/>
          </p:nvPr>
        </p:nvSpPr>
        <p:spPr>
          <a:xfrm>
            <a:off x="323528" y="918012"/>
            <a:ext cx="8352928" cy="3447092"/>
          </a:xfrm>
        </p:spPr>
        <p:txBody>
          <a:bodyPr anchor="t">
            <a:noAutofit/>
          </a:bodyPr>
          <a:lstStyle/>
          <a:p>
            <a:pPr algn="l"/>
            <a:r>
              <a:rPr lang="en-US" altLang="ja-JP" sz="2600" dirty="0" smtClean="0">
                <a:solidFill>
                  <a:schemeClr val="tx2">
                    <a:lumMod val="75000"/>
                  </a:schemeClr>
                </a:solidFill>
                <a:latin typeface="ＭＳ Ｐゴシック" panose="020B0600070205080204" pitchFamily="50" charset="-128"/>
                <a:ea typeface="ＭＳ Ｐゴシック" panose="020B0600070205080204" pitchFamily="50" charset="-128"/>
              </a:rPr>
              <a:t/>
            </a:r>
            <a:br>
              <a:rPr lang="en-US" altLang="ja-JP" sz="2600" dirty="0" smtClean="0">
                <a:solidFill>
                  <a:schemeClr val="tx2">
                    <a:lumMod val="75000"/>
                  </a:schemeClr>
                </a:solidFill>
                <a:latin typeface="ＭＳ Ｐゴシック" panose="020B0600070205080204" pitchFamily="50" charset="-128"/>
                <a:ea typeface="ＭＳ Ｐゴシック" panose="020B0600070205080204" pitchFamily="50" charset="-128"/>
              </a:rPr>
            </a:br>
            <a:r>
              <a:rPr lang="en-US" altLang="ja-JP" sz="2600" dirty="0" smtClean="0">
                <a:solidFill>
                  <a:schemeClr val="tx2">
                    <a:lumMod val="75000"/>
                  </a:schemeClr>
                </a:solidFill>
                <a:latin typeface="ＭＳ Ｐゴシック" panose="020B0600070205080204" pitchFamily="50" charset="-128"/>
                <a:ea typeface="ＭＳ Ｐゴシック" panose="020B0600070205080204" pitchFamily="50" charset="-128"/>
              </a:rPr>
              <a:t/>
            </a:r>
            <a:br>
              <a:rPr lang="en-US" altLang="ja-JP" sz="2600" dirty="0" smtClean="0">
                <a:solidFill>
                  <a:schemeClr val="tx2">
                    <a:lumMod val="75000"/>
                  </a:schemeClr>
                </a:solidFill>
                <a:latin typeface="ＭＳ Ｐゴシック" panose="020B0600070205080204" pitchFamily="50" charset="-128"/>
                <a:ea typeface="ＭＳ Ｐゴシック" panose="020B0600070205080204" pitchFamily="50" charset="-128"/>
              </a:rPr>
            </a:br>
            <a:r>
              <a:rPr lang="en-US" altLang="ja-JP" sz="2600" dirty="0" smtClean="0">
                <a:solidFill>
                  <a:schemeClr val="tx2">
                    <a:lumMod val="75000"/>
                  </a:schemeClr>
                </a:solidFill>
                <a:latin typeface="ＭＳ Ｐゴシック" panose="020B0600070205080204" pitchFamily="50" charset="-128"/>
                <a:ea typeface="ＭＳ Ｐゴシック" panose="020B0600070205080204" pitchFamily="50" charset="-128"/>
              </a:rPr>
              <a:t/>
            </a:r>
            <a:br>
              <a:rPr lang="en-US" altLang="ja-JP" sz="2600" dirty="0" smtClean="0">
                <a:solidFill>
                  <a:schemeClr val="tx2">
                    <a:lumMod val="75000"/>
                  </a:schemeClr>
                </a:solidFill>
                <a:latin typeface="ＭＳ Ｐゴシック" panose="020B0600070205080204" pitchFamily="50" charset="-128"/>
                <a:ea typeface="ＭＳ Ｐゴシック" panose="020B0600070205080204" pitchFamily="50" charset="-128"/>
              </a:rPr>
            </a:br>
            <a:r>
              <a:rPr lang="en-US" altLang="ja-JP" sz="2600" dirty="0" smtClean="0">
                <a:solidFill>
                  <a:schemeClr val="tx2">
                    <a:lumMod val="75000"/>
                  </a:schemeClr>
                </a:solidFill>
                <a:latin typeface="ＭＳ Ｐゴシック" panose="020B0600070205080204" pitchFamily="50" charset="-128"/>
                <a:ea typeface="ＭＳ Ｐゴシック" panose="020B0600070205080204" pitchFamily="50" charset="-128"/>
              </a:rPr>
              <a:t/>
            </a:r>
            <a:br>
              <a:rPr lang="en-US" altLang="ja-JP" sz="2600" dirty="0" smtClean="0">
                <a:solidFill>
                  <a:schemeClr val="tx2">
                    <a:lumMod val="75000"/>
                  </a:schemeClr>
                </a:solidFill>
                <a:latin typeface="ＭＳ Ｐゴシック" panose="020B0600070205080204" pitchFamily="50" charset="-128"/>
                <a:ea typeface="ＭＳ Ｐゴシック" panose="020B0600070205080204" pitchFamily="50" charset="-128"/>
              </a:rPr>
            </a:br>
            <a:r>
              <a:rPr lang="en-US" altLang="ja-JP" sz="2600" dirty="0" smtClean="0">
                <a:solidFill>
                  <a:schemeClr val="tx2">
                    <a:lumMod val="75000"/>
                  </a:schemeClr>
                </a:solidFill>
                <a:latin typeface="ＭＳ Ｐゴシック" panose="020B0600070205080204" pitchFamily="50" charset="-128"/>
                <a:ea typeface="ＭＳ Ｐゴシック" panose="020B0600070205080204" pitchFamily="50" charset="-128"/>
              </a:rPr>
              <a:t/>
            </a:r>
            <a:br>
              <a:rPr lang="en-US" altLang="ja-JP" sz="2600" dirty="0" smtClean="0">
                <a:solidFill>
                  <a:schemeClr val="tx2">
                    <a:lumMod val="75000"/>
                  </a:schemeClr>
                </a:solidFill>
                <a:latin typeface="ＭＳ Ｐゴシック" panose="020B0600070205080204" pitchFamily="50" charset="-128"/>
                <a:ea typeface="ＭＳ Ｐゴシック" panose="020B0600070205080204" pitchFamily="50" charset="-128"/>
              </a:rPr>
            </a:br>
            <a:r>
              <a:rPr lang="en-US" altLang="ja-JP" sz="2600" dirty="0" smtClean="0">
                <a:solidFill>
                  <a:schemeClr val="tx2">
                    <a:lumMod val="75000"/>
                  </a:schemeClr>
                </a:solidFill>
                <a:latin typeface="ＭＳ Ｐゴシック" panose="020B0600070205080204" pitchFamily="50" charset="-128"/>
                <a:ea typeface="ＭＳ Ｐゴシック" panose="020B0600070205080204" pitchFamily="50" charset="-128"/>
              </a:rPr>
              <a:t/>
            </a:r>
            <a:br>
              <a:rPr lang="en-US" altLang="ja-JP" sz="2600" dirty="0" smtClean="0">
                <a:solidFill>
                  <a:schemeClr val="tx2">
                    <a:lumMod val="75000"/>
                  </a:schemeClr>
                </a:solidFill>
                <a:latin typeface="ＭＳ Ｐゴシック" panose="020B0600070205080204" pitchFamily="50" charset="-128"/>
                <a:ea typeface="ＭＳ Ｐゴシック" panose="020B0600070205080204" pitchFamily="50" charset="-128"/>
              </a:rPr>
            </a:br>
            <a:r>
              <a:rPr lang="en-US" altLang="ja-JP" sz="2600" dirty="0" smtClean="0">
                <a:solidFill>
                  <a:schemeClr val="tx2">
                    <a:lumMod val="75000"/>
                  </a:schemeClr>
                </a:solidFill>
                <a:latin typeface="ＭＳ Ｐゴシック" panose="020B0600070205080204" pitchFamily="50" charset="-128"/>
                <a:ea typeface="ＭＳ Ｐゴシック" panose="020B0600070205080204" pitchFamily="50" charset="-128"/>
              </a:rPr>
              <a:t/>
            </a:r>
            <a:br>
              <a:rPr lang="en-US" altLang="ja-JP" sz="2600" dirty="0" smtClean="0">
                <a:solidFill>
                  <a:schemeClr val="tx2">
                    <a:lumMod val="75000"/>
                  </a:schemeClr>
                </a:solidFill>
                <a:latin typeface="ＭＳ Ｐゴシック" panose="020B0600070205080204" pitchFamily="50" charset="-128"/>
                <a:ea typeface="ＭＳ Ｐゴシック" panose="020B0600070205080204" pitchFamily="50" charset="-128"/>
              </a:rPr>
            </a:br>
            <a:r>
              <a:rPr lang="en-US" altLang="ja-JP" sz="2000" dirty="0" smtClean="0">
                <a:solidFill>
                  <a:schemeClr val="tx2">
                    <a:lumMod val="75000"/>
                  </a:schemeClr>
                </a:solidFill>
                <a:latin typeface="ＭＳ Ｐゴシック" panose="020B0600070205080204" pitchFamily="50" charset="-128"/>
                <a:ea typeface="ＭＳ Ｐゴシック" panose="020B0600070205080204" pitchFamily="50" charset="-128"/>
              </a:rPr>
              <a:t/>
            </a:r>
            <a:br>
              <a:rPr lang="en-US" altLang="ja-JP" sz="2000" dirty="0" smtClean="0">
                <a:solidFill>
                  <a:schemeClr val="tx2">
                    <a:lumMod val="75000"/>
                  </a:schemeClr>
                </a:solidFill>
                <a:latin typeface="ＭＳ Ｐゴシック" panose="020B0600070205080204" pitchFamily="50" charset="-128"/>
                <a:ea typeface="ＭＳ Ｐゴシック" panose="020B0600070205080204" pitchFamily="50" charset="-128"/>
              </a:rPr>
            </a:br>
            <a:endParaRPr kumimoji="1" lang="ja-JP" altLang="en-US" sz="1600" b="1" u="sng" dirty="0">
              <a:solidFill>
                <a:schemeClr val="tx2">
                  <a:lumMod val="75000"/>
                </a:schemeClr>
              </a:solidFill>
              <a:latin typeface="ＭＳ Ｐゴシック" panose="020B0600070205080204" pitchFamily="50" charset="-128"/>
              <a:ea typeface="ＭＳ Ｐゴシック" panose="020B0600070205080204" pitchFamily="50" charset="-128"/>
            </a:endParaRPr>
          </a:p>
        </p:txBody>
      </p:sp>
      <p:grpSp>
        <p:nvGrpSpPr>
          <p:cNvPr id="10" name="グループ化 9"/>
          <p:cNvGrpSpPr/>
          <p:nvPr/>
        </p:nvGrpSpPr>
        <p:grpSpPr>
          <a:xfrm>
            <a:off x="0" y="6516052"/>
            <a:ext cx="10980712" cy="646331"/>
            <a:chOff x="0" y="6516052"/>
            <a:chExt cx="10980712" cy="646331"/>
          </a:xfrm>
        </p:grpSpPr>
        <p:sp>
          <p:nvSpPr>
            <p:cNvPr id="13" name="正方形/長方形 12"/>
            <p:cNvSpPr/>
            <p:nvPr/>
          </p:nvSpPr>
          <p:spPr>
            <a:xfrm>
              <a:off x="0" y="6561588"/>
              <a:ext cx="9144000" cy="323796"/>
            </a:xfrm>
            <a:prstGeom prst="rect">
              <a:avLst/>
            </a:prstGeom>
            <a:gradFill flip="none" rotWithShape="1">
              <a:gsLst>
                <a:gs pos="92500">
                  <a:srgbClr val="F1E6F7"/>
                </a:gs>
                <a:gs pos="85000">
                  <a:srgbClr val="E2E1F3"/>
                </a:gs>
                <a:gs pos="44000">
                  <a:srgbClr val="0070C0"/>
                </a:gs>
                <a:gs pos="100000">
                  <a:srgbClr val="FFEBFA"/>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p:cNvSpPr txBox="1"/>
            <p:nvPr/>
          </p:nvSpPr>
          <p:spPr>
            <a:xfrm>
              <a:off x="5868144" y="6516052"/>
              <a:ext cx="5112568" cy="646331"/>
            </a:xfrm>
            <a:prstGeom prst="rect">
              <a:avLst/>
            </a:prstGeom>
            <a:noFill/>
          </p:spPr>
          <p:txBody>
            <a:bodyPr wrap="square" rtlCol="0">
              <a:spAutoFit/>
            </a:bodyPr>
            <a:lstStyle/>
            <a:p>
              <a:r>
                <a:rPr lang="ja-JP" altLang="en-US"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n-ea"/>
                </a:rPr>
                <a:t>　</a:t>
              </a:r>
              <a:r>
                <a:rPr lang="ja-JP" alt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n-ea"/>
                </a:rPr>
                <a:t>　　　</a:t>
              </a:r>
              <a:r>
                <a:rPr lang="en-US" altLang="ja-JP"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n-ea"/>
                </a:rPr>
                <a:t>|</a:t>
              </a:r>
              <a:r>
                <a:rPr lang="ja-JP" alt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n-ea"/>
                </a:rPr>
                <a:t>　</a:t>
              </a:r>
              <a:r>
                <a:rPr lang="en-US" altLang="ja-JP"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n-ea"/>
                </a:rPr>
                <a:t>Morioka City</a:t>
              </a:r>
              <a:r>
                <a:rPr lang="ja-JP" alt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n-ea"/>
                </a:rPr>
                <a:t>　盛岡市 </a:t>
              </a:r>
              <a:r>
                <a:rPr lang="en-US" altLang="ja-JP"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n-ea"/>
                </a:rPr>
                <a:t>|</a:t>
              </a:r>
              <a:endParaRPr lang="ja-JP" altLang="en-US"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n-ea"/>
              </a:endParaRPr>
            </a:p>
            <a:p>
              <a:endParaRPr kumimoji="1" lang="ja-JP" altLang="en-US"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Impact" pitchFamily="34" charset="0"/>
              </a:endParaRPr>
            </a:p>
          </p:txBody>
        </p:sp>
      </p:grpSp>
      <p:sp>
        <p:nvSpPr>
          <p:cNvPr id="15" name="スライド番号プレースホルダー 5"/>
          <p:cNvSpPr txBox="1">
            <a:spLocks/>
          </p:cNvSpPr>
          <p:nvPr/>
        </p:nvSpPr>
        <p:spPr>
          <a:xfrm>
            <a:off x="3716288" y="6624736"/>
            <a:ext cx="2133600" cy="260648"/>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bg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2D8002D-B5B0-4BAC-B1F6-782DDCCE6D9C}" type="slidenum">
              <a:rPr lang="ja-JP" altLang="en-US" smtClean="0"/>
              <a:pPr/>
              <a:t>4</a:t>
            </a:fld>
            <a:endParaRPr lang="ja-JP" altLang="en-US" dirty="0"/>
          </a:p>
        </p:txBody>
      </p:sp>
      <p:sp>
        <p:nvSpPr>
          <p:cNvPr id="9" name="正方形/長方形 8"/>
          <p:cNvSpPr/>
          <p:nvPr/>
        </p:nvSpPr>
        <p:spPr>
          <a:xfrm>
            <a:off x="0" y="-27384"/>
            <a:ext cx="9144000" cy="792088"/>
          </a:xfrm>
          <a:prstGeom prst="rect">
            <a:avLst/>
          </a:prstGeom>
          <a:gradFill flip="none" rotWithShape="1">
            <a:gsLst>
              <a:gs pos="417">
                <a:schemeClr val="bg1">
                  <a:lumMod val="85000"/>
                </a:schemeClr>
              </a:gs>
              <a:gs pos="9000">
                <a:schemeClr val="bg1"/>
              </a:gs>
              <a:gs pos="100000">
                <a:srgbClr val="E2E1F3"/>
              </a:gs>
              <a:gs pos="100000">
                <a:schemeClr val="bg1">
                  <a:lumMod val="75000"/>
                </a:schemeClr>
              </a:gs>
              <a:gs pos="100000">
                <a:srgbClr val="FFEBFA"/>
              </a:gs>
            </a:gsLst>
            <a:lin ang="16200000" scaled="1"/>
            <a:tileRect/>
          </a:gradFill>
          <a:ln w="3175">
            <a:no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タイトル 3"/>
          <p:cNvSpPr txBox="1">
            <a:spLocks/>
          </p:cNvSpPr>
          <p:nvPr/>
        </p:nvSpPr>
        <p:spPr>
          <a:xfrm>
            <a:off x="72008" y="96876"/>
            <a:ext cx="9252520" cy="667828"/>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3200" dirty="0" smtClean="0">
                <a:solidFill>
                  <a:schemeClr val="tx2">
                    <a:lumMod val="75000"/>
                  </a:schemeClr>
                </a:solidFill>
                <a:latin typeface="ＭＳ Ｐゴシック" panose="020B0600070205080204" pitchFamily="50" charset="-128"/>
                <a:ea typeface="ＭＳ Ｐゴシック" panose="020B0600070205080204" pitchFamily="50" charset="-128"/>
              </a:rPr>
              <a:t>【</a:t>
            </a:r>
            <a:r>
              <a:rPr lang="ja-JP" altLang="en-US" sz="3200" dirty="0" smtClean="0">
                <a:solidFill>
                  <a:schemeClr val="tx2">
                    <a:lumMod val="75000"/>
                  </a:schemeClr>
                </a:solidFill>
                <a:latin typeface="ＭＳ Ｐゴシック" panose="020B0600070205080204" pitchFamily="50" charset="-128"/>
                <a:ea typeface="ＭＳ Ｐゴシック" panose="020B0600070205080204" pitchFamily="50" charset="-128"/>
              </a:rPr>
              <a:t>事例１</a:t>
            </a:r>
            <a:r>
              <a:rPr lang="en-US" altLang="ja-JP" sz="3200" dirty="0" smtClean="0">
                <a:solidFill>
                  <a:schemeClr val="tx2">
                    <a:lumMod val="75000"/>
                  </a:schemeClr>
                </a:solidFill>
                <a:latin typeface="ＭＳ Ｐゴシック" panose="020B0600070205080204" pitchFamily="50" charset="-128"/>
                <a:ea typeface="ＭＳ Ｐゴシック" panose="020B0600070205080204" pitchFamily="50" charset="-128"/>
              </a:rPr>
              <a:t>】</a:t>
            </a:r>
            <a:r>
              <a:rPr lang="ja-JP" altLang="en-US" sz="3200" dirty="0" smtClean="0">
                <a:solidFill>
                  <a:schemeClr val="tx2">
                    <a:lumMod val="75000"/>
                  </a:schemeClr>
                </a:solidFill>
                <a:latin typeface="ＭＳ Ｐゴシック" panose="020B0600070205080204" pitchFamily="50" charset="-128"/>
                <a:ea typeface="ＭＳ Ｐゴシック" panose="020B0600070205080204" pitchFamily="50" charset="-128"/>
              </a:rPr>
              <a:t>サンライフ盛岡等の工事の現状　</a:t>
            </a:r>
            <a:endParaRPr lang="en-US" altLang="ja-JP" sz="3200" dirty="0">
              <a:solidFill>
                <a:schemeClr val="tx2">
                  <a:lumMod val="75000"/>
                </a:schemeClr>
              </a:solidFill>
              <a:latin typeface="ＭＳ Ｐゴシック" panose="020B0600070205080204" pitchFamily="50" charset="-128"/>
              <a:ea typeface="ＭＳ Ｐゴシック" panose="020B0600070205080204" pitchFamily="50" charset="-128"/>
            </a:endParaRPr>
          </a:p>
        </p:txBody>
      </p:sp>
      <p:sp>
        <p:nvSpPr>
          <p:cNvPr id="17" name="タイトル 1"/>
          <p:cNvSpPr txBox="1">
            <a:spLocks/>
          </p:cNvSpPr>
          <p:nvPr/>
        </p:nvSpPr>
        <p:spPr>
          <a:xfrm>
            <a:off x="179512" y="836712"/>
            <a:ext cx="8820472" cy="5247292"/>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ja-JP" altLang="en-US" sz="2600" dirty="0">
              <a:solidFill>
                <a:schemeClr val="tx2">
                  <a:lumMod val="75000"/>
                </a:schemeClr>
              </a:solidFill>
              <a:latin typeface="ＭＳ Ｐゴシック" panose="020B0600070205080204" pitchFamily="50" charset="-128"/>
              <a:ea typeface="ＭＳ Ｐゴシック" panose="020B0600070205080204" pitchFamily="50" charset="-128"/>
            </a:endParaRPr>
          </a:p>
        </p:txBody>
      </p:sp>
      <p:sp>
        <p:nvSpPr>
          <p:cNvPr id="2" name="テキスト ボックス 1"/>
          <p:cNvSpPr txBox="1"/>
          <p:nvPr/>
        </p:nvSpPr>
        <p:spPr>
          <a:xfrm>
            <a:off x="179513" y="839614"/>
            <a:ext cx="3456383" cy="951204"/>
          </a:xfrm>
          <a:prstGeom prst="rect">
            <a:avLst/>
          </a:prstGeom>
          <a:solidFill>
            <a:schemeClr val="accent6">
              <a:lumMod val="20000"/>
              <a:lumOff val="80000"/>
            </a:schemeClr>
          </a:solidFill>
        </p:spPr>
        <p:txBody>
          <a:bodyPr wrap="square" rtlCol="0">
            <a:spAutoFit/>
          </a:bodyPr>
          <a:lstStyle/>
          <a:p>
            <a:r>
              <a:rPr lang="en-US" altLang="ja-JP" sz="1400" dirty="0" smtClean="0"/>
              <a:t>【</a:t>
            </a:r>
            <a:r>
              <a:rPr lang="ja-JP" altLang="en-US" sz="1400" dirty="0" smtClean="0"/>
              <a:t>中期計画</a:t>
            </a:r>
            <a:r>
              <a:rPr lang="en-US" altLang="ja-JP" sz="1400" dirty="0" smtClean="0"/>
              <a:t>】</a:t>
            </a:r>
            <a:r>
              <a:rPr lang="ja-JP" altLang="en-US" sz="1400" dirty="0" smtClean="0"/>
              <a:t>大規模</a:t>
            </a:r>
            <a:r>
              <a:rPr lang="ja-JP" altLang="en-US" sz="1400" dirty="0"/>
              <a:t>改修する仙北地区活動センター</a:t>
            </a:r>
            <a:r>
              <a:rPr lang="ja-JP" altLang="en-US" sz="1400" dirty="0" smtClean="0"/>
              <a:t>とサンライフ盛岡と</a:t>
            </a:r>
            <a:r>
              <a:rPr lang="ja-JP" altLang="en-US" sz="1400" dirty="0"/>
              <a:t>の複合化による施設での中央通</a:t>
            </a:r>
            <a:r>
              <a:rPr lang="ja-JP" altLang="en-US" sz="1400" dirty="0" smtClean="0"/>
              <a:t>勤労青少年</a:t>
            </a:r>
            <a:r>
              <a:rPr lang="ja-JP" altLang="en-US" sz="1400" dirty="0"/>
              <a:t>ホームの機能の受入れに取り組みます。</a:t>
            </a:r>
          </a:p>
        </p:txBody>
      </p:sp>
      <p:graphicFrame>
        <p:nvGraphicFramePr>
          <p:cNvPr id="5" name="表 4"/>
          <p:cNvGraphicFramePr>
            <a:graphicFrameLocks noGrp="1"/>
          </p:cNvGraphicFramePr>
          <p:nvPr>
            <p:extLst>
              <p:ext uri="{D42A27DB-BD31-4B8C-83A1-F6EECF244321}">
                <p14:modId xmlns:p14="http://schemas.microsoft.com/office/powerpoint/2010/main" val="3874940385"/>
              </p:ext>
            </p:extLst>
          </p:nvPr>
        </p:nvGraphicFramePr>
        <p:xfrm>
          <a:off x="3752798" y="839614"/>
          <a:ext cx="5247186" cy="1520150"/>
        </p:xfrm>
        <a:graphic>
          <a:graphicData uri="http://schemas.openxmlformats.org/drawingml/2006/table">
            <a:tbl>
              <a:tblPr firstRow="1" bandRow="1">
                <a:tableStyleId>{93296810-A885-4BE3-A3E7-6D5BEEA58F35}</a:tableStyleId>
              </a:tblPr>
              <a:tblGrid>
                <a:gridCol w="1971330"/>
                <a:gridCol w="1080120"/>
                <a:gridCol w="1080120"/>
                <a:gridCol w="1115616"/>
              </a:tblGrid>
              <a:tr h="258861">
                <a:tc>
                  <a:txBody>
                    <a:bodyPr/>
                    <a:lstStyle/>
                    <a:p>
                      <a:pPr algn="ctr"/>
                      <a:r>
                        <a:rPr kumimoji="1" lang="en-US" altLang="ja-JP" sz="1500" b="0" dirty="0" smtClean="0">
                          <a:solidFill>
                            <a:sysClr val="windowText" lastClr="000000"/>
                          </a:solidFill>
                        </a:rPr>
                        <a:t>【</a:t>
                      </a:r>
                      <a:r>
                        <a:rPr kumimoji="1" lang="ja-JP" altLang="en-US" sz="1500" b="0" dirty="0" smtClean="0">
                          <a:solidFill>
                            <a:sysClr val="windowText" lastClr="000000"/>
                          </a:solidFill>
                        </a:rPr>
                        <a:t>実施計画</a:t>
                      </a:r>
                      <a:r>
                        <a:rPr kumimoji="1" lang="en-US" altLang="ja-JP" sz="1500" b="0" dirty="0" smtClean="0">
                          <a:solidFill>
                            <a:sysClr val="windowText" lastClr="000000"/>
                          </a:solidFill>
                        </a:rPr>
                        <a:t>】</a:t>
                      </a:r>
                      <a:endParaRPr kumimoji="1" lang="ja-JP" altLang="en-US" sz="1500" b="0" dirty="0">
                        <a:solidFill>
                          <a:sysClr val="windowText" lastClr="000000"/>
                        </a:solidFill>
                      </a:endParaRPr>
                    </a:p>
                  </a:txBody>
                  <a:tcPr marL="75431" marR="75431" marT="37715" marB="37715"/>
                </a:tc>
                <a:tc>
                  <a:txBody>
                    <a:bodyPr/>
                    <a:lstStyle/>
                    <a:p>
                      <a:pPr algn="ctr"/>
                      <a:r>
                        <a:rPr kumimoji="1" lang="en-US" altLang="ja-JP" sz="1500" b="0" dirty="0" err="1" smtClean="0">
                          <a:solidFill>
                            <a:sysClr val="windowText" lastClr="000000"/>
                          </a:solidFill>
                        </a:rPr>
                        <a:t>H29</a:t>
                      </a:r>
                      <a:endParaRPr kumimoji="1" lang="ja-JP" altLang="en-US" sz="1500" b="0" dirty="0">
                        <a:solidFill>
                          <a:sysClr val="windowText" lastClr="000000"/>
                        </a:solidFill>
                      </a:endParaRPr>
                    </a:p>
                  </a:txBody>
                  <a:tcPr marL="75431" marR="75431" marT="37715" marB="37715"/>
                </a:tc>
                <a:tc>
                  <a:txBody>
                    <a:bodyPr/>
                    <a:lstStyle/>
                    <a:p>
                      <a:pPr algn="ctr"/>
                      <a:r>
                        <a:rPr kumimoji="1" lang="en-US" altLang="ja-JP" sz="1500" b="0" dirty="0" err="1" smtClean="0">
                          <a:solidFill>
                            <a:sysClr val="windowText" lastClr="000000"/>
                          </a:solidFill>
                        </a:rPr>
                        <a:t>H30</a:t>
                      </a:r>
                      <a:endParaRPr kumimoji="1" lang="ja-JP" altLang="en-US" sz="1500" b="0" dirty="0">
                        <a:solidFill>
                          <a:sysClr val="windowText" lastClr="000000"/>
                        </a:solidFill>
                      </a:endParaRPr>
                    </a:p>
                  </a:txBody>
                  <a:tcPr marL="75431" marR="75431" marT="37715" marB="37715"/>
                </a:tc>
                <a:tc>
                  <a:txBody>
                    <a:bodyPr/>
                    <a:lstStyle/>
                    <a:p>
                      <a:pPr algn="ctr"/>
                      <a:r>
                        <a:rPr kumimoji="1" lang="en-US" altLang="ja-JP" sz="1500" b="0" dirty="0" smtClean="0">
                          <a:solidFill>
                            <a:sysClr val="windowText" lastClr="000000"/>
                          </a:solidFill>
                        </a:rPr>
                        <a:t>H31</a:t>
                      </a:r>
                      <a:r>
                        <a:rPr kumimoji="1" lang="ja-JP" altLang="en-US" sz="1500" b="0" dirty="0" smtClean="0">
                          <a:solidFill>
                            <a:sysClr val="windowText" lastClr="000000"/>
                          </a:solidFill>
                        </a:rPr>
                        <a:t>（</a:t>
                      </a:r>
                      <a:r>
                        <a:rPr kumimoji="1" lang="en-US" altLang="ja-JP" sz="1500" b="0" dirty="0" smtClean="0">
                          <a:solidFill>
                            <a:sysClr val="windowText" lastClr="000000"/>
                          </a:solidFill>
                        </a:rPr>
                        <a:t>R1</a:t>
                      </a:r>
                      <a:r>
                        <a:rPr kumimoji="1" lang="ja-JP" altLang="en-US" sz="1500" b="0" dirty="0" smtClean="0">
                          <a:solidFill>
                            <a:sysClr val="windowText" lastClr="000000"/>
                          </a:solidFill>
                        </a:rPr>
                        <a:t>）</a:t>
                      </a:r>
                      <a:endParaRPr kumimoji="1" lang="ja-JP" altLang="en-US" sz="1500" b="0" dirty="0">
                        <a:solidFill>
                          <a:sysClr val="windowText" lastClr="000000"/>
                        </a:solidFill>
                      </a:endParaRPr>
                    </a:p>
                  </a:txBody>
                  <a:tcPr marL="75431" marR="75431" marT="37715" marB="37715"/>
                </a:tc>
              </a:tr>
              <a:tr h="260465">
                <a:tc>
                  <a:txBody>
                    <a:bodyPr/>
                    <a:lstStyle/>
                    <a:p>
                      <a:r>
                        <a:rPr lang="ja-JP" altLang="en-US" sz="1400" dirty="0" smtClean="0"/>
                        <a:t>仙北地区活動ｾﾝﾀｰ</a:t>
                      </a:r>
                      <a:endParaRPr kumimoji="1" lang="ja-JP" altLang="en-US" sz="1500" dirty="0"/>
                    </a:p>
                  </a:txBody>
                  <a:tcPr marL="75431" marR="75431" marT="37715" marB="37715"/>
                </a:tc>
                <a:tc>
                  <a:txBody>
                    <a:bodyPr/>
                    <a:lstStyle/>
                    <a:p>
                      <a:r>
                        <a:rPr lang="ja-JP" altLang="en-US" sz="1400" dirty="0" smtClean="0"/>
                        <a:t>実施設計</a:t>
                      </a:r>
                      <a:endParaRPr kumimoji="1" lang="ja-JP" altLang="en-US" sz="1500" dirty="0"/>
                    </a:p>
                  </a:txBody>
                  <a:tcPr marL="75431" marR="75431" marT="37715" marB="377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t>大規模改修</a:t>
                      </a:r>
                      <a:endParaRPr kumimoji="1" lang="ja-JP" altLang="en-US" sz="1500" dirty="0"/>
                    </a:p>
                  </a:txBody>
                  <a:tcPr marL="75431" marR="75431" marT="37715" marB="37715"/>
                </a:tc>
                <a:tc>
                  <a:txBody>
                    <a:bodyPr/>
                    <a:lstStyle/>
                    <a:p>
                      <a:endParaRPr kumimoji="1" lang="ja-JP" altLang="en-US" sz="1500" dirty="0"/>
                    </a:p>
                  </a:txBody>
                  <a:tcPr marL="75431" marR="75431" marT="37715" marB="37715"/>
                </a:tc>
              </a:tr>
              <a:tr h="260465">
                <a:tc>
                  <a:txBody>
                    <a:bodyPr/>
                    <a:lstStyle/>
                    <a:p>
                      <a:r>
                        <a:rPr lang="ja-JP" altLang="en-US" sz="1400" dirty="0" smtClean="0"/>
                        <a:t>市営仙北プール</a:t>
                      </a:r>
                      <a:endParaRPr kumimoji="1" lang="ja-JP" altLang="en-US" sz="1500" dirty="0"/>
                    </a:p>
                  </a:txBody>
                  <a:tcPr marL="75431" marR="75431" marT="37715" marB="37715"/>
                </a:tc>
                <a:tc>
                  <a:txBody>
                    <a:bodyPr/>
                    <a:lstStyle/>
                    <a:p>
                      <a:r>
                        <a:rPr lang="ja-JP" altLang="en-US" sz="1400" dirty="0" smtClean="0"/>
                        <a:t>解体設計</a:t>
                      </a:r>
                      <a:endParaRPr kumimoji="1" lang="ja-JP" altLang="en-US" sz="1500" dirty="0"/>
                    </a:p>
                  </a:txBody>
                  <a:tcPr marL="75431" marR="75431" marT="37715" marB="377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t>解体</a:t>
                      </a:r>
                      <a:endParaRPr lang="en-US" altLang="ja-JP" sz="1400" dirty="0" smtClean="0"/>
                    </a:p>
                  </a:txBody>
                  <a:tcPr marL="75431" marR="75431" marT="37715" marB="37715"/>
                </a:tc>
                <a:tc>
                  <a:txBody>
                    <a:bodyPr/>
                    <a:lstStyle/>
                    <a:p>
                      <a:endParaRPr kumimoji="1" lang="ja-JP" altLang="en-US" sz="1500"/>
                    </a:p>
                  </a:txBody>
                  <a:tcPr marL="75431" marR="75431" marT="37715" marB="37715"/>
                </a:tc>
              </a:tr>
              <a:tr h="260465">
                <a:tc>
                  <a:txBody>
                    <a:bodyPr/>
                    <a:lstStyle/>
                    <a:p>
                      <a:r>
                        <a:rPr lang="ja-JP" altLang="en-US" sz="1400" dirty="0" smtClean="0"/>
                        <a:t>サンライフ盛岡</a:t>
                      </a:r>
                      <a:endParaRPr kumimoji="1" lang="ja-JP" altLang="en-US" sz="1500" dirty="0"/>
                    </a:p>
                  </a:txBody>
                  <a:tcPr marL="75431" marR="75431" marT="37715" marB="37715"/>
                </a:tc>
                <a:tc>
                  <a:txBody>
                    <a:bodyPr/>
                    <a:lstStyle/>
                    <a:p>
                      <a:endParaRPr kumimoji="1" lang="ja-JP" altLang="en-US" sz="1500"/>
                    </a:p>
                  </a:txBody>
                  <a:tcPr marL="75431" marR="75431" marT="37715" marB="37715"/>
                </a:tc>
                <a:tc>
                  <a:txBody>
                    <a:bodyPr/>
                    <a:lstStyle/>
                    <a:p>
                      <a:r>
                        <a:rPr lang="ja-JP" altLang="en-US" sz="1400" dirty="0" smtClean="0"/>
                        <a:t>設計・施工</a:t>
                      </a:r>
                      <a:endParaRPr kumimoji="1" lang="ja-JP" altLang="en-US" sz="1500" dirty="0"/>
                    </a:p>
                  </a:txBody>
                  <a:tcPr marL="75431" marR="75431" marT="37715" marB="3771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ja-JP" altLang="en-US" sz="1400" dirty="0" smtClean="0"/>
                        <a:t>大規模改修</a:t>
                      </a:r>
                      <a:endParaRPr lang="en-US" altLang="ja-JP" sz="1400" dirty="0" smtClean="0"/>
                    </a:p>
                  </a:txBody>
                  <a:tcPr marL="75431" marR="75431" marT="37715" marB="37715"/>
                </a:tc>
              </a:tr>
              <a:tr h="260465">
                <a:tc>
                  <a:txBody>
                    <a:bodyPr/>
                    <a:lstStyle/>
                    <a:p>
                      <a:r>
                        <a:rPr lang="ja-JP" altLang="en-US" sz="1400" dirty="0" smtClean="0"/>
                        <a:t>中央通勤労青少年ﾎｰﾑ</a:t>
                      </a:r>
                      <a:endParaRPr kumimoji="1" lang="ja-JP" altLang="en-US" sz="1500" dirty="0"/>
                    </a:p>
                  </a:txBody>
                  <a:tcPr marL="75431" marR="75431" marT="37715" marB="37715"/>
                </a:tc>
                <a:tc>
                  <a:txBody>
                    <a:bodyPr/>
                    <a:lstStyle/>
                    <a:p>
                      <a:endParaRPr kumimoji="1" lang="ja-JP" altLang="en-US" sz="1500"/>
                    </a:p>
                  </a:txBody>
                  <a:tcPr marL="75431" marR="75431" marT="37715" marB="37715"/>
                </a:tc>
                <a:tc>
                  <a:txBody>
                    <a:bodyPr/>
                    <a:lstStyle/>
                    <a:p>
                      <a:r>
                        <a:rPr lang="ja-JP" altLang="en-US" sz="1400" dirty="0" smtClean="0"/>
                        <a:t>解体設計</a:t>
                      </a:r>
                      <a:endParaRPr kumimoji="1" lang="ja-JP" altLang="en-US" sz="1500" dirty="0"/>
                    </a:p>
                  </a:txBody>
                  <a:tcPr marL="75431" marR="75431" marT="37715" marB="37715"/>
                </a:tc>
                <a:tc>
                  <a:txBody>
                    <a:bodyPr/>
                    <a:lstStyle/>
                    <a:p>
                      <a:r>
                        <a:rPr lang="ja-JP" altLang="en-US" sz="1400" dirty="0" smtClean="0"/>
                        <a:t>解体（予定）</a:t>
                      </a:r>
                      <a:endParaRPr kumimoji="1" lang="ja-JP" altLang="en-US" sz="1500" dirty="0"/>
                    </a:p>
                  </a:txBody>
                  <a:tcPr marL="75431" marR="75431" marT="37715" marB="37715"/>
                </a:tc>
              </a:tr>
            </a:tbl>
          </a:graphicData>
        </a:graphic>
      </p:graphicFrame>
      <p:sp>
        <p:nvSpPr>
          <p:cNvPr id="6" name="テキスト ボックス 5"/>
          <p:cNvSpPr txBox="1"/>
          <p:nvPr/>
        </p:nvSpPr>
        <p:spPr>
          <a:xfrm>
            <a:off x="539552" y="6289575"/>
            <a:ext cx="8640960" cy="307777"/>
          </a:xfrm>
          <a:prstGeom prst="rect">
            <a:avLst/>
          </a:prstGeom>
          <a:noFill/>
        </p:spPr>
        <p:txBody>
          <a:bodyPr wrap="square" rtlCol="0">
            <a:spAutoFit/>
          </a:bodyPr>
          <a:lstStyle/>
          <a:p>
            <a:r>
              <a:rPr kumimoji="1" lang="ja-JP" altLang="en-US" sz="1400" b="1" dirty="0" smtClean="0">
                <a:solidFill>
                  <a:schemeClr val="bg1"/>
                </a:solidFill>
              </a:rPr>
              <a:t>仙北地区活動センター　　　　　　　　　　　　　　　サンライフ盛岡　　　　　　　　　　　　　　中央通勤労青少年ホーム</a:t>
            </a:r>
            <a:endParaRPr kumimoji="1" lang="ja-JP" altLang="en-US" sz="1400" b="1" dirty="0">
              <a:solidFill>
                <a:schemeClr val="bg1"/>
              </a:solidFill>
            </a:endParaRPr>
          </a:p>
        </p:txBody>
      </p:sp>
      <p:sp>
        <p:nvSpPr>
          <p:cNvPr id="7" name="角丸四角形 6"/>
          <p:cNvSpPr/>
          <p:nvPr/>
        </p:nvSpPr>
        <p:spPr>
          <a:xfrm>
            <a:off x="6804248" y="1772816"/>
            <a:ext cx="2195736" cy="27003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コネクタ 21"/>
          <p:cNvCxnSpPr/>
          <p:nvPr/>
        </p:nvCxnSpPr>
        <p:spPr>
          <a:xfrm flipV="1">
            <a:off x="7596336" y="620688"/>
            <a:ext cx="648072" cy="115212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7343643" y="368660"/>
            <a:ext cx="1836869" cy="307777"/>
          </a:xfrm>
          <a:prstGeom prst="rect">
            <a:avLst/>
          </a:prstGeom>
          <a:noFill/>
        </p:spPr>
        <p:txBody>
          <a:bodyPr wrap="square" rtlCol="0">
            <a:spAutoFit/>
          </a:bodyPr>
          <a:lstStyle/>
          <a:p>
            <a:r>
              <a:rPr lang="ja-JP" altLang="en-US" sz="1400" dirty="0">
                <a:solidFill>
                  <a:srgbClr val="FF0000"/>
                </a:solidFill>
              </a:rPr>
              <a:t>設計</a:t>
            </a:r>
            <a:r>
              <a:rPr lang="ja-JP" altLang="en-US" sz="1400" dirty="0" smtClean="0">
                <a:solidFill>
                  <a:srgbClr val="FF0000"/>
                </a:solidFill>
              </a:rPr>
              <a:t>施工者一括選定</a:t>
            </a:r>
            <a:endParaRPr kumimoji="1" lang="ja-JP" altLang="en-US" sz="1400" dirty="0">
              <a:solidFill>
                <a:srgbClr val="FF0000"/>
              </a:solidFill>
            </a:endParaRPr>
          </a:p>
        </p:txBody>
      </p:sp>
      <p:sp>
        <p:nvSpPr>
          <p:cNvPr id="32" name="テキスト ボックス 31"/>
          <p:cNvSpPr txBox="1"/>
          <p:nvPr/>
        </p:nvSpPr>
        <p:spPr>
          <a:xfrm>
            <a:off x="7271177" y="2325433"/>
            <a:ext cx="1836869" cy="307777"/>
          </a:xfrm>
          <a:prstGeom prst="rect">
            <a:avLst/>
          </a:prstGeom>
          <a:noFill/>
        </p:spPr>
        <p:txBody>
          <a:bodyPr wrap="square" rtlCol="0">
            <a:spAutoFit/>
          </a:bodyPr>
          <a:lstStyle/>
          <a:p>
            <a:r>
              <a:rPr kumimoji="1" lang="ja-JP" altLang="en-US" sz="1400" dirty="0" smtClean="0">
                <a:solidFill>
                  <a:srgbClr val="FF0000"/>
                </a:solidFill>
              </a:rPr>
              <a:t>譲渡希望調査</a:t>
            </a:r>
            <a:endParaRPr kumimoji="1" lang="ja-JP" altLang="en-US" sz="1400" dirty="0">
              <a:solidFill>
                <a:srgbClr val="FF0000"/>
              </a:solidFill>
            </a:endParaRPr>
          </a:p>
        </p:txBody>
      </p:sp>
      <p:cxnSp>
        <p:nvCxnSpPr>
          <p:cNvPr id="33" name="直線コネクタ 32"/>
          <p:cNvCxnSpPr/>
          <p:nvPr/>
        </p:nvCxnSpPr>
        <p:spPr>
          <a:xfrm>
            <a:off x="6876256" y="2337157"/>
            <a:ext cx="194421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1043608" y="2708920"/>
            <a:ext cx="1080119" cy="307777"/>
          </a:xfrm>
          <a:prstGeom prst="rect">
            <a:avLst/>
          </a:prstGeom>
          <a:noFill/>
        </p:spPr>
        <p:txBody>
          <a:bodyPr wrap="square" rtlCol="0">
            <a:spAutoFit/>
          </a:bodyPr>
          <a:lstStyle/>
          <a:p>
            <a:r>
              <a:rPr kumimoji="1" lang="ja-JP" altLang="en-US" sz="1400" b="1" dirty="0" smtClean="0">
                <a:solidFill>
                  <a:srgbClr val="FF0000"/>
                </a:solidFill>
              </a:rPr>
              <a:t>（</a:t>
            </a:r>
            <a:r>
              <a:rPr kumimoji="1" lang="en-US" altLang="ja-JP" sz="1400" dirty="0" err="1" smtClean="0">
                <a:solidFill>
                  <a:srgbClr val="FF0000"/>
                </a:solidFill>
              </a:rPr>
              <a:t>H30</a:t>
            </a:r>
            <a:r>
              <a:rPr kumimoji="1" lang="ja-JP" altLang="en-US" sz="1400" b="1" dirty="0" smtClean="0">
                <a:solidFill>
                  <a:srgbClr val="FF0000"/>
                </a:solidFill>
              </a:rPr>
              <a:t>解体）</a:t>
            </a:r>
            <a:endParaRPr kumimoji="1" lang="ja-JP" altLang="en-US" sz="1400" b="1" dirty="0">
              <a:solidFill>
                <a:srgbClr val="FF0000"/>
              </a:solidFill>
            </a:endParaRPr>
          </a:p>
        </p:txBody>
      </p:sp>
      <p:sp>
        <p:nvSpPr>
          <p:cNvPr id="24" name="テキスト ボックス 23"/>
          <p:cNvSpPr txBox="1"/>
          <p:nvPr/>
        </p:nvSpPr>
        <p:spPr>
          <a:xfrm>
            <a:off x="2699792" y="3501008"/>
            <a:ext cx="1584176" cy="307777"/>
          </a:xfrm>
          <a:prstGeom prst="rect">
            <a:avLst/>
          </a:prstGeom>
          <a:noFill/>
        </p:spPr>
        <p:txBody>
          <a:bodyPr wrap="square" rtlCol="0">
            <a:spAutoFit/>
          </a:bodyPr>
          <a:lstStyle/>
          <a:p>
            <a:r>
              <a:rPr kumimoji="1" lang="ja-JP" altLang="en-US" sz="1400" b="1" dirty="0" smtClean="0">
                <a:solidFill>
                  <a:srgbClr val="FF0000"/>
                </a:solidFill>
              </a:rPr>
              <a:t>（</a:t>
            </a:r>
            <a:r>
              <a:rPr kumimoji="1" lang="en-US" altLang="ja-JP" sz="1400" dirty="0" err="1" smtClean="0">
                <a:solidFill>
                  <a:srgbClr val="FF0000"/>
                </a:solidFill>
              </a:rPr>
              <a:t>H30</a:t>
            </a:r>
            <a:r>
              <a:rPr kumimoji="1" lang="ja-JP" altLang="en-US" sz="1400" b="1" dirty="0" smtClean="0">
                <a:solidFill>
                  <a:srgbClr val="FF0000"/>
                </a:solidFill>
              </a:rPr>
              <a:t>大規模改修）</a:t>
            </a:r>
            <a:endParaRPr kumimoji="1" lang="ja-JP" altLang="en-US" sz="1400" b="1" dirty="0">
              <a:solidFill>
                <a:srgbClr val="FF0000"/>
              </a:solidFill>
            </a:endParaRPr>
          </a:p>
        </p:txBody>
      </p:sp>
      <p:sp>
        <p:nvSpPr>
          <p:cNvPr id="26" name="テキスト ボックス 25"/>
          <p:cNvSpPr txBox="1"/>
          <p:nvPr/>
        </p:nvSpPr>
        <p:spPr>
          <a:xfrm>
            <a:off x="5687001" y="3654896"/>
            <a:ext cx="1584176" cy="307777"/>
          </a:xfrm>
          <a:prstGeom prst="rect">
            <a:avLst/>
          </a:prstGeom>
          <a:noFill/>
        </p:spPr>
        <p:txBody>
          <a:bodyPr wrap="square" rtlCol="0">
            <a:spAutoFit/>
          </a:bodyPr>
          <a:lstStyle/>
          <a:p>
            <a:r>
              <a:rPr kumimoji="1" lang="ja-JP" altLang="en-US" sz="1400" b="1" dirty="0" smtClean="0">
                <a:solidFill>
                  <a:srgbClr val="FF0000"/>
                </a:solidFill>
              </a:rPr>
              <a:t>（</a:t>
            </a:r>
            <a:r>
              <a:rPr lang="en-US" altLang="ja-JP" sz="1400" dirty="0">
                <a:solidFill>
                  <a:srgbClr val="FF0000"/>
                </a:solidFill>
              </a:rPr>
              <a:t>R1</a:t>
            </a:r>
            <a:r>
              <a:rPr kumimoji="1" lang="ja-JP" altLang="en-US" sz="1400" b="1" dirty="0" smtClean="0">
                <a:solidFill>
                  <a:srgbClr val="FF0000"/>
                </a:solidFill>
              </a:rPr>
              <a:t>大規模改修）</a:t>
            </a:r>
            <a:endParaRPr kumimoji="1" lang="ja-JP" altLang="en-US" sz="1400" b="1" dirty="0">
              <a:solidFill>
                <a:srgbClr val="FF0000"/>
              </a:solidFill>
            </a:endParaRPr>
          </a:p>
        </p:txBody>
      </p:sp>
      <p:sp>
        <p:nvSpPr>
          <p:cNvPr id="27" name="テキスト ボックス 26"/>
          <p:cNvSpPr txBox="1"/>
          <p:nvPr/>
        </p:nvSpPr>
        <p:spPr>
          <a:xfrm>
            <a:off x="7740352" y="6073551"/>
            <a:ext cx="1332813" cy="276999"/>
          </a:xfrm>
          <a:prstGeom prst="rect">
            <a:avLst/>
          </a:prstGeom>
          <a:noFill/>
        </p:spPr>
        <p:txBody>
          <a:bodyPr wrap="square" rtlCol="0">
            <a:spAutoFit/>
          </a:bodyPr>
          <a:lstStyle/>
          <a:p>
            <a:r>
              <a:rPr kumimoji="1" lang="ja-JP" altLang="en-US" sz="1200" b="1" dirty="0" smtClean="0">
                <a:solidFill>
                  <a:schemeClr val="bg1"/>
                </a:solidFill>
              </a:rPr>
              <a:t>（</a:t>
            </a:r>
            <a:r>
              <a:rPr kumimoji="1" lang="en-US" altLang="ja-JP" sz="1200" b="1" dirty="0" err="1" smtClean="0">
                <a:solidFill>
                  <a:schemeClr val="bg1"/>
                </a:solidFill>
              </a:rPr>
              <a:t>H31</a:t>
            </a:r>
            <a:r>
              <a:rPr kumimoji="1" lang="ja-JP" altLang="en-US" sz="1200" b="1" dirty="0" smtClean="0">
                <a:solidFill>
                  <a:schemeClr val="bg1"/>
                </a:solidFill>
              </a:rPr>
              <a:t>売却予定）</a:t>
            </a:r>
            <a:endParaRPr kumimoji="1" lang="ja-JP" altLang="en-US" sz="1200" b="1" dirty="0">
              <a:solidFill>
                <a:schemeClr val="bg1"/>
              </a:solidFill>
            </a:endParaRPr>
          </a:p>
        </p:txBody>
      </p:sp>
    </p:spTree>
    <p:extLst>
      <p:ext uri="{BB962C8B-B14F-4D97-AF65-F5344CB8AC3E}">
        <p14:creationId xmlns:p14="http://schemas.microsoft.com/office/powerpoint/2010/main" val="38827005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タイトル 1"/>
          <p:cNvSpPr>
            <a:spLocks noGrp="1"/>
          </p:cNvSpPr>
          <p:nvPr>
            <p:ph type="ctrTitle"/>
          </p:nvPr>
        </p:nvSpPr>
        <p:spPr>
          <a:xfrm>
            <a:off x="323528" y="918012"/>
            <a:ext cx="8352928" cy="3447092"/>
          </a:xfrm>
        </p:spPr>
        <p:txBody>
          <a:bodyPr anchor="t">
            <a:noAutofit/>
          </a:bodyPr>
          <a:lstStyle/>
          <a:p>
            <a:pPr algn="l"/>
            <a:r>
              <a:rPr lang="en-US" altLang="ja-JP" sz="2600" dirty="0" smtClean="0">
                <a:solidFill>
                  <a:schemeClr val="tx2">
                    <a:lumMod val="75000"/>
                  </a:schemeClr>
                </a:solidFill>
                <a:latin typeface="ＭＳ Ｐゴシック" panose="020B0600070205080204" pitchFamily="50" charset="-128"/>
                <a:ea typeface="ＭＳ Ｐゴシック" panose="020B0600070205080204" pitchFamily="50" charset="-128"/>
              </a:rPr>
              <a:t/>
            </a:r>
            <a:br>
              <a:rPr lang="en-US" altLang="ja-JP" sz="2600" dirty="0" smtClean="0">
                <a:solidFill>
                  <a:schemeClr val="tx2">
                    <a:lumMod val="75000"/>
                  </a:schemeClr>
                </a:solidFill>
                <a:latin typeface="ＭＳ Ｐゴシック" panose="020B0600070205080204" pitchFamily="50" charset="-128"/>
                <a:ea typeface="ＭＳ Ｐゴシック" panose="020B0600070205080204" pitchFamily="50" charset="-128"/>
              </a:rPr>
            </a:br>
            <a:r>
              <a:rPr lang="en-US" altLang="ja-JP" sz="2600" dirty="0" smtClean="0">
                <a:solidFill>
                  <a:schemeClr val="tx2">
                    <a:lumMod val="75000"/>
                  </a:schemeClr>
                </a:solidFill>
                <a:latin typeface="ＭＳ Ｐゴシック" panose="020B0600070205080204" pitchFamily="50" charset="-128"/>
                <a:ea typeface="ＭＳ Ｐゴシック" panose="020B0600070205080204" pitchFamily="50" charset="-128"/>
              </a:rPr>
              <a:t/>
            </a:r>
            <a:br>
              <a:rPr lang="en-US" altLang="ja-JP" sz="2600" dirty="0" smtClean="0">
                <a:solidFill>
                  <a:schemeClr val="tx2">
                    <a:lumMod val="75000"/>
                  </a:schemeClr>
                </a:solidFill>
                <a:latin typeface="ＭＳ Ｐゴシック" panose="020B0600070205080204" pitchFamily="50" charset="-128"/>
                <a:ea typeface="ＭＳ Ｐゴシック" panose="020B0600070205080204" pitchFamily="50" charset="-128"/>
              </a:rPr>
            </a:br>
            <a:r>
              <a:rPr lang="en-US" altLang="ja-JP" sz="2600" dirty="0" smtClean="0">
                <a:solidFill>
                  <a:schemeClr val="tx2">
                    <a:lumMod val="75000"/>
                  </a:schemeClr>
                </a:solidFill>
                <a:latin typeface="ＭＳ Ｐゴシック" panose="020B0600070205080204" pitchFamily="50" charset="-128"/>
                <a:ea typeface="ＭＳ Ｐゴシック" panose="020B0600070205080204" pitchFamily="50" charset="-128"/>
              </a:rPr>
              <a:t/>
            </a:r>
            <a:br>
              <a:rPr lang="en-US" altLang="ja-JP" sz="2600" dirty="0" smtClean="0">
                <a:solidFill>
                  <a:schemeClr val="tx2">
                    <a:lumMod val="75000"/>
                  </a:schemeClr>
                </a:solidFill>
                <a:latin typeface="ＭＳ Ｐゴシック" panose="020B0600070205080204" pitchFamily="50" charset="-128"/>
                <a:ea typeface="ＭＳ Ｐゴシック" panose="020B0600070205080204" pitchFamily="50" charset="-128"/>
              </a:rPr>
            </a:br>
            <a:r>
              <a:rPr lang="en-US" altLang="ja-JP" sz="2600" dirty="0" smtClean="0">
                <a:solidFill>
                  <a:schemeClr val="tx2">
                    <a:lumMod val="75000"/>
                  </a:schemeClr>
                </a:solidFill>
                <a:latin typeface="ＭＳ Ｐゴシック" panose="020B0600070205080204" pitchFamily="50" charset="-128"/>
                <a:ea typeface="ＭＳ Ｐゴシック" panose="020B0600070205080204" pitchFamily="50" charset="-128"/>
              </a:rPr>
              <a:t/>
            </a:r>
            <a:br>
              <a:rPr lang="en-US" altLang="ja-JP" sz="2600" dirty="0" smtClean="0">
                <a:solidFill>
                  <a:schemeClr val="tx2">
                    <a:lumMod val="75000"/>
                  </a:schemeClr>
                </a:solidFill>
                <a:latin typeface="ＭＳ Ｐゴシック" panose="020B0600070205080204" pitchFamily="50" charset="-128"/>
                <a:ea typeface="ＭＳ Ｐゴシック" panose="020B0600070205080204" pitchFamily="50" charset="-128"/>
              </a:rPr>
            </a:br>
            <a:r>
              <a:rPr lang="en-US" altLang="ja-JP" sz="2600" dirty="0" smtClean="0">
                <a:solidFill>
                  <a:schemeClr val="tx2">
                    <a:lumMod val="75000"/>
                  </a:schemeClr>
                </a:solidFill>
                <a:latin typeface="ＭＳ Ｐゴシック" panose="020B0600070205080204" pitchFamily="50" charset="-128"/>
                <a:ea typeface="ＭＳ Ｐゴシック" panose="020B0600070205080204" pitchFamily="50" charset="-128"/>
              </a:rPr>
              <a:t/>
            </a:r>
            <a:br>
              <a:rPr lang="en-US" altLang="ja-JP" sz="2600" dirty="0" smtClean="0">
                <a:solidFill>
                  <a:schemeClr val="tx2">
                    <a:lumMod val="75000"/>
                  </a:schemeClr>
                </a:solidFill>
                <a:latin typeface="ＭＳ Ｐゴシック" panose="020B0600070205080204" pitchFamily="50" charset="-128"/>
                <a:ea typeface="ＭＳ Ｐゴシック" panose="020B0600070205080204" pitchFamily="50" charset="-128"/>
              </a:rPr>
            </a:br>
            <a:r>
              <a:rPr lang="en-US" altLang="ja-JP" sz="2600" dirty="0" smtClean="0">
                <a:solidFill>
                  <a:schemeClr val="tx2">
                    <a:lumMod val="75000"/>
                  </a:schemeClr>
                </a:solidFill>
                <a:latin typeface="ＭＳ Ｐゴシック" panose="020B0600070205080204" pitchFamily="50" charset="-128"/>
                <a:ea typeface="ＭＳ Ｐゴシック" panose="020B0600070205080204" pitchFamily="50" charset="-128"/>
              </a:rPr>
              <a:t/>
            </a:r>
            <a:br>
              <a:rPr lang="en-US" altLang="ja-JP" sz="2600" dirty="0" smtClean="0">
                <a:solidFill>
                  <a:schemeClr val="tx2">
                    <a:lumMod val="75000"/>
                  </a:schemeClr>
                </a:solidFill>
                <a:latin typeface="ＭＳ Ｐゴシック" panose="020B0600070205080204" pitchFamily="50" charset="-128"/>
                <a:ea typeface="ＭＳ Ｐゴシック" panose="020B0600070205080204" pitchFamily="50" charset="-128"/>
              </a:rPr>
            </a:br>
            <a:r>
              <a:rPr lang="en-US" altLang="ja-JP" sz="2600" dirty="0" smtClean="0">
                <a:solidFill>
                  <a:schemeClr val="tx2">
                    <a:lumMod val="75000"/>
                  </a:schemeClr>
                </a:solidFill>
                <a:latin typeface="ＭＳ Ｐゴシック" panose="020B0600070205080204" pitchFamily="50" charset="-128"/>
                <a:ea typeface="ＭＳ Ｐゴシック" panose="020B0600070205080204" pitchFamily="50" charset="-128"/>
              </a:rPr>
              <a:t/>
            </a:r>
            <a:br>
              <a:rPr lang="en-US" altLang="ja-JP" sz="2600" dirty="0" smtClean="0">
                <a:solidFill>
                  <a:schemeClr val="tx2">
                    <a:lumMod val="75000"/>
                  </a:schemeClr>
                </a:solidFill>
                <a:latin typeface="ＭＳ Ｐゴシック" panose="020B0600070205080204" pitchFamily="50" charset="-128"/>
                <a:ea typeface="ＭＳ Ｐゴシック" panose="020B0600070205080204" pitchFamily="50" charset="-128"/>
              </a:rPr>
            </a:br>
            <a:r>
              <a:rPr lang="en-US" altLang="ja-JP" sz="2000" dirty="0" smtClean="0">
                <a:solidFill>
                  <a:schemeClr val="tx2">
                    <a:lumMod val="75000"/>
                  </a:schemeClr>
                </a:solidFill>
                <a:latin typeface="ＭＳ Ｐゴシック" panose="020B0600070205080204" pitchFamily="50" charset="-128"/>
                <a:ea typeface="ＭＳ Ｐゴシック" panose="020B0600070205080204" pitchFamily="50" charset="-128"/>
              </a:rPr>
              <a:t/>
            </a:r>
            <a:br>
              <a:rPr lang="en-US" altLang="ja-JP" sz="2000" dirty="0" smtClean="0">
                <a:solidFill>
                  <a:schemeClr val="tx2">
                    <a:lumMod val="75000"/>
                  </a:schemeClr>
                </a:solidFill>
                <a:latin typeface="ＭＳ Ｐゴシック" panose="020B0600070205080204" pitchFamily="50" charset="-128"/>
                <a:ea typeface="ＭＳ Ｐゴシック" panose="020B0600070205080204" pitchFamily="50" charset="-128"/>
              </a:rPr>
            </a:br>
            <a:endParaRPr kumimoji="1" lang="ja-JP" altLang="en-US" sz="1600" b="1" u="sng" dirty="0">
              <a:solidFill>
                <a:schemeClr val="tx2">
                  <a:lumMod val="75000"/>
                </a:schemeClr>
              </a:solidFill>
              <a:latin typeface="ＭＳ Ｐゴシック" panose="020B0600070205080204" pitchFamily="50" charset="-128"/>
              <a:ea typeface="ＭＳ Ｐゴシック" panose="020B0600070205080204" pitchFamily="50" charset="-128"/>
            </a:endParaRPr>
          </a:p>
        </p:txBody>
      </p:sp>
      <p:grpSp>
        <p:nvGrpSpPr>
          <p:cNvPr id="10" name="グループ化 9"/>
          <p:cNvGrpSpPr/>
          <p:nvPr/>
        </p:nvGrpSpPr>
        <p:grpSpPr>
          <a:xfrm>
            <a:off x="0" y="6516052"/>
            <a:ext cx="10980712" cy="646331"/>
            <a:chOff x="0" y="6516052"/>
            <a:chExt cx="10980712" cy="646331"/>
          </a:xfrm>
        </p:grpSpPr>
        <p:sp>
          <p:nvSpPr>
            <p:cNvPr id="13" name="正方形/長方形 12"/>
            <p:cNvSpPr/>
            <p:nvPr/>
          </p:nvSpPr>
          <p:spPr>
            <a:xfrm>
              <a:off x="0" y="6561588"/>
              <a:ext cx="9144000" cy="323796"/>
            </a:xfrm>
            <a:prstGeom prst="rect">
              <a:avLst/>
            </a:prstGeom>
            <a:gradFill flip="none" rotWithShape="1">
              <a:gsLst>
                <a:gs pos="92500">
                  <a:srgbClr val="F1E6F7"/>
                </a:gs>
                <a:gs pos="85000">
                  <a:srgbClr val="E2E1F3"/>
                </a:gs>
                <a:gs pos="44000">
                  <a:srgbClr val="0070C0"/>
                </a:gs>
                <a:gs pos="100000">
                  <a:srgbClr val="FFEBFA"/>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p:cNvSpPr txBox="1"/>
            <p:nvPr/>
          </p:nvSpPr>
          <p:spPr>
            <a:xfrm>
              <a:off x="5868144" y="6516052"/>
              <a:ext cx="5112568" cy="646331"/>
            </a:xfrm>
            <a:prstGeom prst="rect">
              <a:avLst/>
            </a:prstGeom>
            <a:noFill/>
          </p:spPr>
          <p:txBody>
            <a:bodyPr wrap="square" rtlCol="0">
              <a:spAutoFit/>
            </a:bodyPr>
            <a:lstStyle/>
            <a:p>
              <a:r>
                <a:rPr lang="ja-JP" altLang="en-US"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n-ea"/>
                </a:rPr>
                <a:t>　</a:t>
              </a:r>
              <a:r>
                <a:rPr lang="ja-JP" alt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n-ea"/>
                </a:rPr>
                <a:t>　　　</a:t>
              </a:r>
              <a:r>
                <a:rPr lang="en-US" altLang="ja-JP"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n-ea"/>
                </a:rPr>
                <a:t>|</a:t>
              </a:r>
              <a:r>
                <a:rPr lang="ja-JP" alt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n-ea"/>
                </a:rPr>
                <a:t>　</a:t>
              </a:r>
              <a:r>
                <a:rPr lang="en-US" altLang="ja-JP"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n-ea"/>
                </a:rPr>
                <a:t>Morioka City</a:t>
              </a:r>
              <a:r>
                <a:rPr lang="ja-JP" alt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n-ea"/>
                </a:rPr>
                <a:t>　盛岡市 </a:t>
              </a:r>
              <a:r>
                <a:rPr lang="en-US" altLang="ja-JP"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n-ea"/>
                </a:rPr>
                <a:t>|</a:t>
              </a:r>
              <a:endParaRPr lang="ja-JP" altLang="en-US"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n-ea"/>
              </a:endParaRPr>
            </a:p>
            <a:p>
              <a:endParaRPr kumimoji="1" lang="ja-JP" altLang="en-US"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Impact" pitchFamily="34" charset="0"/>
              </a:endParaRPr>
            </a:p>
          </p:txBody>
        </p:sp>
      </p:grpSp>
      <p:sp>
        <p:nvSpPr>
          <p:cNvPr id="15" name="スライド番号プレースホルダー 5"/>
          <p:cNvSpPr txBox="1">
            <a:spLocks/>
          </p:cNvSpPr>
          <p:nvPr/>
        </p:nvSpPr>
        <p:spPr>
          <a:xfrm>
            <a:off x="3716288" y="6624736"/>
            <a:ext cx="2133600" cy="260648"/>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bg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2D8002D-B5B0-4BAC-B1F6-782DDCCE6D9C}" type="slidenum">
              <a:rPr lang="ja-JP" altLang="en-US" smtClean="0"/>
              <a:pPr/>
              <a:t>5</a:t>
            </a:fld>
            <a:endParaRPr lang="ja-JP" altLang="en-US" dirty="0"/>
          </a:p>
        </p:txBody>
      </p:sp>
      <p:sp>
        <p:nvSpPr>
          <p:cNvPr id="9" name="正方形/長方形 8"/>
          <p:cNvSpPr/>
          <p:nvPr/>
        </p:nvSpPr>
        <p:spPr>
          <a:xfrm>
            <a:off x="0" y="-27384"/>
            <a:ext cx="9144000" cy="1080120"/>
          </a:xfrm>
          <a:prstGeom prst="rect">
            <a:avLst/>
          </a:prstGeom>
          <a:gradFill flip="none" rotWithShape="1">
            <a:gsLst>
              <a:gs pos="417">
                <a:schemeClr val="bg1">
                  <a:lumMod val="85000"/>
                </a:schemeClr>
              </a:gs>
              <a:gs pos="9000">
                <a:schemeClr val="bg1"/>
              </a:gs>
              <a:gs pos="100000">
                <a:srgbClr val="E2E1F3"/>
              </a:gs>
              <a:gs pos="100000">
                <a:schemeClr val="bg1">
                  <a:lumMod val="75000"/>
                </a:schemeClr>
              </a:gs>
              <a:gs pos="100000">
                <a:srgbClr val="FFEBFA"/>
              </a:gs>
            </a:gsLst>
            <a:lin ang="16200000" scaled="1"/>
            <a:tileRect/>
          </a:gradFill>
          <a:ln w="3175">
            <a:noFill/>
          </a:ln>
          <a:scene3d>
            <a:camera prst="orthographicFront">
              <a:rot lat="0" lon="0" rev="107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タイトル 3"/>
          <p:cNvSpPr txBox="1">
            <a:spLocks/>
          </p:cNvSpPr>
          <p:nvPr/>
        </p:nvSpPr>
        <p:spPr>
          <a:xfrm>
            <a:off x="72008" y="-27384"/>
            <a:ext cx="9252520" cy="667828"/>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3200" dirty="0" smtClean="0">
                <a:solidFill>
                  <a:schemeClr val="tx2">
                    <a:lumMod val="75000"/>
                  </a:schemeClr>
                </a:solidFill>
                <a:latin typeface="ＭＳ Ｐゴシック" panose="020B0600070205080204" pitchFamily="50" charset="-128"/>
                <a:ea typeface="ＭＳ Ｐゴシック" panose="020B0600070205080204" pitchFamily="50" charset="-128"/>
              </a:rPr>
              <a:t>【</a:t>
            </a:r>
            <a:r>
              <a:rPr lang="ja-JP" altLang="en-US" sz="3200" dirty="0" smtClean="0">
                <a:solidFill>
                  <a:schemeClr val="tx2">
                    <a:lumMod val="75000"/>
                  </a:schemeClr>
                </a:solidFill>
                <a:latin typeface="ＭＳ Ｐゴシック" panose="020B0600070205080204" pitchFamily="50" charset="-128"/>
                <a:ea typeface="ＭＳ Ｐゴシック" panose="020B0600070205080204" pitchFamily="50" charset="-128"/>
              </a:rPr>
              <a:t>事例１</a:t>
            </a:r>
            <a:r>
              <a:rPr lang="en-US" altLang="ja-JP" sz="3200" dirty="0" smtClean="0">
                <a:solidFill>
                  <a:schemeClr val="tx2">
                    <a:lumMod val="75000"/>
                  </a:schemeClr>
                </a:solidFill>
                <a:latin typeface="ＭＳ Ｐゴシック" panose="020B0600070205080204" pitchFamily="50" charset="-128"/>
                <a:ea typeface="ＭＳ Ｐゴシック" panose="020B0600070205080204" pitchFamily="50" charset="-128"/>
              </a:rPr>
              <a:t>】</a:t>
            </a:r>
            <a:r>
              <a:rPr lang="ja-JP" altLang="en-US" sz="3200" dirty="0" smtClean="0">
                <a:solidFill>
                  <a:schemeClr val="tx2">
                    <a:lumMod val="75000"/>
                  </a:schemeClr>
                </a:solidFill>
                <a:latin typeface="ＭＳ Ｐゴシック" panose="020B0600070205080204" pitchFamily="50" charset="-128"/>
                <a:ea typeface="ＭＳ Ｐゴシック" panose="020B0600070205080204" pitchFamily="50" charset="-128"/>
              </a:rPr>
              <a:t>サンライフ</a:t>
            </a:r>
            <a:r>
              <a:rPr lang="ja-JP" altLang="en-US" sz="3200" dirty="0">
                <a:solidFill>
                  <a:schemeClr val="tx2">
                    <a:lumMod val="75000"/>
                  </a:schemeClr>
                </a:solidFill>
                <a:latin typeface="ＭＳ Ｐゴシック" panose="020B0600070205080204" pitchFamily="50" charset="-128"/>
                <a:ea typeface="ＭＳ Ｐゴシック" panose="020B0600070205080204" pitchFamily="50" charset="-128"/>
              </a:rPr>
              <a:t>盛岡の大規模改修に関する</a:t>
            </a:r>
            <a:br>
              <a:rPr lang="ja-JP" altLang="en-US" sz="3200" dirty="0">
                <a:solidFill>
                  <a:schemeClr val="tx2">
                    <a:lumMod val="75000"/>
                  </a:schemeClr>
                </a:solidFill>
                <a:latin typeface="ＭＳ Ｐゴシック" panose="020B0600070205080204" pitchFamily="50" charset="-128"/>
                <a:ea typeface="ＭＳ Ｐゴシック" panose="020B0600070205080204" pitchFamily="50" charset="-128"/>
              </a:rPr>
            </a:br>
            <a:r>
              <a:rPr lang="ja-JP" altLang="en-US" sz="3200" dirty="0">
                <a:solidFill>
                  <a:schemeClr val="tx2">
                    <a:lumMod val="75000"/>
                  </a:schemeClr>
                </a:solidFill>
                <a:latin typeface="ＭＳ Ｐゴシック" panose="020B0600070205080204" pitchFamily="50" charset="-128"/>
                <a:ea typeface="ＭＳ Ｐゴシック" panose="020B0600070205080204" pitchFamily="50" charset="-128"/>
              </a:rPr>
              <a:t>  </a:t>
            </a:r>
            <a:r>
              <a:rPr lang="ja-JP" altLang="en-US" sz="3200" dirty="0" smtClean="0">
                <a:solidFill>
                  <a:schemeClr val="tx2">
                    <a:lumMod val="75000"/>
                  </a:schemeClr>
                </a:solidFill>
                <a:latin typeface="ＭＳ Ｐゴシック" panose="020B0600070205080204" pitchFamily="50" charset="-128"/>
                <a:ea typeface="ＭＳ Ｐゴシック" panose="020B0600070205080204" pitchFamily="50" charset="-128"/>
              </a:rPr>
              <a:t>サウンディング型市場調査（</a:t>
            </a:r>
            <a:r>
              <a:rPr lang="ja-JP" altLang="en-US" sz="3200" dirty="0">
                <a:solidFill>
                  <a:schemeClr val="tx2">
                    <a:lumMod val="75000"/>
                  </a:schemeClr>
                </a:solidFill>
                <a:latin typeface="ＭＳ Ｐゴシック" panose="020B0600070205080204" pitchFamily="50" charset="-128"/>
                <a:ea typeface="ＭＳ Ｐゴシック" panose="020B0600070205080204" pitchFamily="50" charset="-128"/>
              </a:rPr>
              <a:t>個別対話）の</a:t>
            </a:r>
            <a:r>
              <a:rPr lang="ja-JP" altLang="en-US" sz="3200" dirty="0" smtClean="0">
                <a:solidFill>
                  <a:schemeClr val="tx2">
                    <a:lumMod val="75000"/>
                  </a:schemeClr>
                </a:solidFill>
                <a:latin typeface="ＭＳ Ｐゴシック" panose="020B0600070205080204" pitchFamily="50" charset="-128"/>
                <a:ea typeface="ＭＳ Ｐゴシック" panose="020B0600070205080204" pitchFamily="50" charset="-128"/>
              </a:rPr>
              <a:t>実施　</a:t>
            </a:r>
            <a:endParaRPr lang="en-US" altLang="ja-JP" sz="3200" dirty="0">
              <a:solidFill>
                <a:schemeClr val="tx2">
                  <a:lumMod val="75000"/>
                </a:schemeClr>
              </a:solidFill>
              <a:latin typeface="ＭＳ Ｐゴシック" panose="020B0600070205080204" pitchFamily="50" charset="-128"/>
              <a:ea typeface="ＭＳ Ｐゴシック" panose="020B0600070205080204" pitchFamily="50" charset="-128"/>
            </a:endParaRPr>
          </a:p>
        </p:txBody>
      </p:sp>
      <p:sp>
        <p:nvSpPr>
          <p:cNvPr id="17" name="タイトル 1"/>
          <p:cNvSpPr txBox="1">
            <a:spLocks/>
          </p:cNvSpPr>
          <p:nvPr/>
        </p:nvSpPr>
        <p:spPr>
          <a:xfrm>
            <a:off x="179512" y="1052736"/>
            <a:ext cx="8820472" cy="5247292"/>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400" dirty="0" smtClean="0">
                <a:solidFill>
                  <a:schemeClr val="tx2">
                    <a:lumMod val="75000"/>
                  </a:schemeClr>
                </a:solidFill>
                <a:latin typeface="ＭＳ Ｐゴシック" panose="020B0600070205080204" pitchFamily="50" charset="-128"/>
                <a:ea typeface="ＭＳ Ｐゴシック" panose="020B0600070205080204" pitchFamily="50" charset="-128"/>
              </a:rPr>
              <a:t>　民間事業者のノウハウを最大限生かした効率的かつ効果的な工法等を目指し、工事内容をはじめとし性能発注や設計施工一括発注など様々な発注方法を検討するため、サウンディング型市場調査を実施。</a:t>
            </a:r>
            <a:endParaRPr lang="en-US" altLang="ja-JP" sz="1400" dirty="0" smtClean="0">
              <a:solidFill>
                <a:schemeClr val="tx2">
                  <a:lumMod val="75000"/>
                </a:schemeClr>
              </a:solidFill>
              <a:latin typeface="ＭＳ Ｐゴシック" panose="020B0600070205080204" pitchFamily="50" charset="-128"/>
              <a:ea typeface="ＭＳ Ｐゴシック" panose="020B0600070205080204" pitchFamily="50" charset="-128"/>
            </a:endParaRPr>
          </a:p>
          <a:p>
            <a:pPr algn="l"/>
            <a:endParaRPr lang="ja-JP" altLang="en-US" sz="2600" dirty="0">
              <a:solidFill>
                <a:schemeClr val="tx2">
                  <a:lumMod val="75000"/>
                </a:schemeClr>
              </a:solidFill>
              <a:latin typeface="ＭＳ Ｐゴシック" panose="020B0600070205080204" pitchFamily="50" charset="-128"/>
              <a:ea typeface="ＭＳ Ｐゴシック" panose="020B0600070205080204" pitchFamily="50" charset="-128"/>
            </a:endParaRPr>
          </a:p>
        </p:txBody>
      </p:sp>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26091"/>
          <a:stretch/>
        </p:blipFill>
        <p:spPr bwMode="auto">
          <a:xfrm>
            <a:off x="899592" y="2348880"/>
            <a:ext cx="7268211" cy="85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3"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7385" y="1628800"/>
            <a:ext cx="7153007" cy="691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表 2"/>
          <p:cNvGraphicFramePr>
            <a:graphicFrameLocks noGrp="1"/>
          </p:cNvGraphicFramePr>
          <p:nvPr>
            <p:extLst>
              <p:ext uri="{D42A27DB-BD31-4B8C-83A1-F6EECF244321}">
                <p14:modId xmlns:p14="http://schemas.microsoft.com/office/powerpoint/2010/main" val="1918971186"/>
              </p:ext>
            </p:extLst>
          </p:nvPr>
        </p:nvGraphicFramePr>
        <p:xfrm>
          <a:off x="323528" y="3501008"/>
          <a:ext cx="3024336" cy="1833736"/>
        </p:xfrm>
        <a:graphic>
          <a:graphicData uri="http://schemas.openxmlformats.org/drawingml/2006/table">
            <a:tbl>
              <a:tblPr firstRow="1" bandRow="1">
                <a:tableStyleId>{5940675A-B579-460E-94D1-54222C63F5DA}</a:tableStyleId>
              </a:tblPr>
              <a:tblGrid>
                <a:gridCol w="1285343"/>
                <a:gridCol w="1738993"/>
              </a:tblGrid>
              <a:tr h="288032">
                <a:tc>
                  <a:txBody>
                    <a:bodyPr/>
                    <a:lstStyle/>
                    <a:p>
                      <a:pPr algn="ctr"/>
                      <a:r>
                        <a:rPr kumimoji="1" lang="ja-JP" altLang="en-US" sz="1400" dirty="0" smtClean="0"/>
                        <a:t>取組</a:t>
                      </a:r>
                    </a:p>
                  </a:txBody>
                  <a:tcPr>
                    <a:solidFill>
                      <a:schemeClr val="tx2">
                        <a:lumMod val="20000"/>
                        <a:lumOff val="80000"/>
                      </a:schemeClr>
                    </a:solidFill>
                  </a:tcPr>
                </a:tc>
                <a:tc>
                  <a:txBody>
                    <a:bodyPr/>
                    <a:lstStyle/>
                    <a:p>
                      <a:pPr algn="ctr"/>
                      <a:r>
                        <a:rPr kumimoji="1" lang="ja-JP" altLang="en-US" sz="1400" dirty="0" smtClean="0"/>
                        <a:t>日程</a:t>
                      </a:r>
                      <a:endParaRPr kumimoji="1" lang="ja-JP" altLang="en-US" sz="1400" dirty="0"/>
                    </a:p>
                  </a:txBody>
                  <a:tcPr>
                    <a:solidFill>
                      <a:schemeClr val="tx2">
                        <a:lumMod val="20000"/>
                        <a:lumOff val="80000"/>
                      </a:schemeClr>
                    </a:solidFill>
                  </a:tcPr>
                </a:tc>
              </a:tr>
              <a:tr h="288032">
                <a:tc>
                  <a:txBody>
                    <a:bodyPr/>
                    <a:lstStyle/>
                    <a:p>
                      <a:pPr algn="ctr"/>
                      <a:r>
                        <a:rPr kumimoji="1" lang="ja-JP" altLang="en-US" sz="1400" dirty="0" smtClean="0"/>
                        <a:t>調査開始周知</a:t>
                      </a:r>
                    </a:p>
                  </a:txBody>
                  <a:tcPr/>
                </a:tc>
                <a:tc>
                  <a:txBody>
                    <a:bodyPr/>
                    <a:lstStyle/>
                    <a:p>
                      <a:pPr algn="l"/>
                      <a:r>
                        <a:rPr kumimoji="1" lang="ja-JP" altLang="en-US" sz="1400" dirty="0" smtClean="0"/>
                        <a:t>平成</a:t>
                      </a:r>
                      <a:r>
                        <a:rPr kumimoji="1" lang="en-US" altLang="ja-JP" sz="1400" dirty="0" smtClean="0"/>
                        <a:t>29</a:t>
                      </a:r>
                      <a:r>
                        <a:rPr kumimoji="1" lang="ja-JP" altLang="en-US" sz="1400" dirty="0" smtClean="0"/>
                        <a:t>年</a:t>
                      </a:r>
                      <a:r>
                        <a:rPr kumimoji="1" lang="en-US" altLang="ja-JP" sz="1400" dirty="0" smtClean="0"/>
                        <a:t>11</a:t>
                      </a:r>
                      <a:r>
                        <a:rPr kumimoji="1" lang="ja-JP" altLang="en-US" sz="1400" dirty="0" smtClean="0"/>
                        <a:t>月</a:t>
                      </a:r>
                      <a:r>
                        <a:rPr kumimoji="1" lang="en-US" altLang="ja-JP" sz="1400" dirty="0" smtClean="0"/>
                        <a:t>1</a:t>
                      </a:r>
                      <a:r>
                        <a:rPr kumimoji="1" lang="ja-JP" altLang="en-US" sz="1400" dirty="0" smtClean="0"/>
                        <a:t>日</a:t>
                      </a:r>
                      <a:endParaRPr kumimoji="1" lang="ja-JP" altLang="en-US" sz="1400" dirty="0"/>
                    </a:p>
                  </a:txBody>
                  <a:tcPr/>
                </a:tc>
              </a:tr>
              <a:tr h="271264">
                <a:tc>
                  <a:txBody>
                    <a:bodyPr/>
                    <a:lstStyle/>
                    <a:p>
                      <a:pPr algn="ctr"/>
                      <a:r>
                        <a:rPr kumimoji="1" lang="ja-JP" altLang="en-US" sz="1400" dirty="0" smtClean="0"/>
                        <a:t>エントリー</a:t>
                      </a:r>
                    </a:p>
                  </a:txBody>
                  <a:tcPr/>
                </a:tc>
                <a:tc>
                  <a:txBody>
                    <a:bodyPr/>
                    <a:lstStyle/>
                    <a:p>
                      <a:pPr algn="l"/>
                      <a:r>
                        <a:rPr kumimoji="1" lang="ja-JP" altLang="en-US" sz="1400" dirty="0" smtClean="0"/>
                        <a:t>　　　</a:t>
                      </a:r>
                      <a:r>
                        <a:rPr kumimoji="1" lang="en-US" altLang="ja-JP" sz="1400" dirty="0" smtClean="0"/>
                        <a:t>11</a:t>
                      </a:r>
                      <a:r>
                        <a:rPr kumimoji="1" lang="ja-JP" altLang="en-US" sz="1400" dirty="0" smtClean="0"/>
                        <a:t>月</a:t>
                      </a:r>
                      <a:r>
                        <a:rPr kumimoji="1" lang="en-US" altLang="ja-JP" sz="1400" dirty="0" smtClean="0"/>
                        <a:t>1</a:t>
                      </a:r>
                      <a:r>
                        <a:rPr kumimoji="1" lang="ja-JP" altLang="en-US" sz="1400" dirty="0" smtClean="0"/>
                        <a:t>～</a:t>
                      </a:r>
                      <a:r>
                        <a:rPr kumimoji="1" lang="en-US" altLang="ja-JP" sz="1400" dirty="0" smtClean="0"/>
                        <a:t>7</a:t>
                      </a:r>
                      <a:r>
                        <a:rPr kumimoji="1" lang="ja-JP" altLang="en-US" sz="1400" dirty="0" smtClean="0"/>
                        <a:t>日</a:t>
                      </a:r>
                      <a:endParaRPr kumimoji="1" lang="ja-JP" altLang="en-US" sz="1400" dirty="0"/>
                    </a:p>
                  </a:txBody>
                  <a:tcPr/>
                </a:tc>
              </a:tr>
              <a:tr h="254496">
                <a:tc>
                  <a:txBody>
                    <a:bodyPr/>
                    <a:lstStyle/>
                    <a:p>
                      <a:pPr algn="ctr"/>
                      <a:r>
                        <a:rPr kumimoji="1" lang="ja-JP" altLang="en-US" sz="1400" dirty="0" smtClean="0"/>
                        <a:t>現地見学会</a:t>
                      </a:r>
                    </a:p>
                  </a:txBody>
                  <a:tcPr/>
                </a:tc>
                <a:tc>
                  <a:txBody>
                    <a:bodyPr/>
                    <a:lstStyle/>
                    <a:p>
                      <a:pPr algn="l"/>
                      <a:r>
                        <a:rPr kumimoji="1" lang="ja-JP" altLang="en-US" sz="1400" dirty="0" smtClean="0"/>
                        <a:t>　　　</a:t>
                      </a:r>
                      <a:r>
                        <a:rPr kumimoji="1" lang="en-US" altLang="ja-JP" sz="1400" dirty="0" smtClean="0"/>
                        <a:t>11</a:t>
                      </a:r>
                      <a:r>
                        <a:rPr kumimoji="1" lang="ja-JP" altLang="en-US" sz="1400" dirty="0" smtClean="0"/>
                        <a:t>月</a:t>
                      </a:r>
                      <a:r>
                        <a:rPr kumimoji="1" lang="en-US" altLang="ja-JP" sz="1400" dirty="0" smtClean="0"/>
                        <a:t>13</a:t>
                      </a:r>
                      <a:r>
                        <a:rPr kumimoji="1" lang="ja-JP" altLang="en-US" sz="1400" dirty="0" smtClean="0"/>
                        <a:t>日</a:t>
                      </a:r>
                      <a:endParaRPr kumimoji="1" lang="ja-JP" altLang="en-US" sz="1400" dirty="0"/>
                    </a:p>
                  </a:txBody>
                  <a:tcPr/>
                </a:tc>
              </a:tr>
              <a:tr h="309736">
                <a:tc>
                  <a:txBody>
                    <a:bodyPr/>
                    <a:lstStyle/>
                    <a:p>
                      <a:pPr algn="ctr"/>
                      <a:r>
                        <a:rPr kumimoji="1" lang="ja-JP" altLang="en-US" sz="1400" dirty="0" smtClean="0"/>
                        <a:t>個別対話</a:t>
                      </a:r>
                      <a:endParaRPr kumimoji="1" lang="ja-JP" altLang="en-US" sz="1400" dirty="0"/>
                    </a:p>
                  </a:txBody>
                  <a:tcPr/>
                </a:tc>
                <a:tc>
                  <a:txBody>
                    <a:bodyPr/>
                    <a:lstStyle/>
                    <a:p>
                      <a:pPr algn="l"/>
                      <a:r>
                        <a:rPr kumimoji="1" lang="ja-JP" altLang="en-US" sz="1400" dirty="0" smtClean="0"/>
                        <a:t>　　　</a:t>
                      </a:r>
                      <a:r>
                        <a:rPr kumimoji="1" lang="en-US" altLang="ja-JP" sz="1400" dirty="0" smtClean="0"/>
                        <a:t>11</a:t>
                      </a:r>
                      <a:r>
                        <a:rPr kumimoji="1" lang="ja-JP" altLang="en-US" sz="1400" dirty="0" smtClean="0"/>
                        <a:t>月</a:t>
                      </a:r>
                      <a:r>
                        <a:rPr kumimoji="1" lang="en-US" altLang="ja-JP" sz="1400" dirty="0" smtClean="0"/>
                        <a:t>15</a:t>
                      </a:r>
                      <a:r>
                        <a:rPr kumimoji="1" lang="ja-JP" altLang="en-US" sz="1400" dirty="0" smtClean="0"/>
                        <a:t>～</a:t>
                      </a:r>
                      <a:r>
                        <a:rPr kumimoji="1" lang="en-US" altLang="ja-JP" sz="1400" dirty="0" smtClean="0"/>
                        <a:t>21</a:t>
                      </a:r>
                      <a:r>
                        <a:rPr kumimoji="1" lang="ja-JP" altLang="en-US" sz="1400" dirty="0" smtClean="0"/>
                        <a:t>日</a:t>
                      </a:r>
                    </a:p>
                  </a:txBody>
                  <a:tcPr/>
                </a:tc>
              </a:tr>
              <a:tr h="288032">
                <a:tc>
                  <a:txBody>
                    <a:bodyPr/>
                    <a:lstStyle/>
                    <a:p>
                      <a:pPr algn="ctr"/>
                      <a:r>
                        <a:rPr kumimoji="1" lang="ja-JP" altLang="en-US" sz="1400" dirty="0" smtClean="0"/>
                        <a:t>結果の公表</a:t>
                      </a:r>
                    </a:p>
                  </a:txBody>
                  <a:tcPr/>
                </a:tc>
                <a:tc>
                  <a:txBody>
                    <a:bodyPr/>
                    <a:lstStyle/>
                    <a:p>
                      <a:pPr algn="l"/>
                      <a:r>
                        <a:rPr kumimoji="1" lang="ja-JP" altLang="en-US" sz="1400" dirty="0" smtClean="0"/>
                        <a:t>　　　</a:t>
                      </a:r>
                      <a:r>
                        <a:rPr kumimoji="1" lang="en-US" altLang="ja-JP" sz="1400" dirty="0" smtClean="0"/>
                        <a:t>12</a:t>
                      </a:r>
                      <a:r>
                        <a:rPr kumimoji="1" lang="ja-JP" altLang="en-US" sz="1400" dirty="0" smtClean="0"/>
                        <a:t>月</a:t>
                      </a:r>
                      <a:endParaRPr kumimoji="1" lang="ja-JP" altLang="en-US" sz="1400" dirty="0"/>
                    </a:p>
                  </a:txBody>
                  <a:tcPr/>
                </a:tc>
              </a:tr>
            </a:tbl>
          </a:graphicData>
        </a:graphic>
      </p:graphicFrame>
      <p:sp>
        <p:nvSpPr>
          <p:cNvPr id="18" name="タイトル 1"/>
          <p:cNvSpPr txBox="1">
            <a:spLocks/>
          </p:cNvSpPr>
          <p:nvPr/>
        </p:nvSpPr>
        <p:spPr>
          <a:xfrm>
            <a:off x="3419872" y="3200400"/>
            <a:ext cx="6480720" cy="2268270"/>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1400" b="1" dirty="0" smtClean="0">
                <a:solidFill>
                  <a:schemeClr val="tx2">
                    <a:lumMod val="75000"/>
                  </a:schemeClr>
                </a:solidFill>
                <a:latin typeface="+mj-ea"/>
              </a:rPr>
              <a:t>　＜サウンディング事項＞</a:t>
            </a:r>
            <a:endParaRPr lang="en-US" altLang="ja-JP" sz="1400" b="1" dirty="0" smtClean="0">
              <a:solidFill>
                <a:schemeClr val="tx2">
                  <a:lumMod val="75000"/>
                </a:schemeClr>
              </a:solidFill>
              <a:latin typeface="+mj-ea"/>
            </a:endParaRPr>
          </a:p>
          <a:p>
            <a:pPr algn="l"/>
            <a:r>
              <a:rPr lang="ja-JP" altLang="en-US" sz="1400" b="1" dirty="0" smtClean="0">
                <a:solidFill>
                  <a:schemeClr val="tx2">
                    <a:lumMod val="75000"/>
                  </a:schemeClr>
                </a:solidFill>
                <a:latin typeface="+mj-ea"/>
              </a:rPr>
              <a:t>　</a:t>
            </a:r>
            <a:r>
              <a:rPr lang="ja-JP" altLang="en-US" sz="1400" dirty="0" smtClean="0">
                <a:solidFill>
                  <a:schemeClr val="tx2">
                    <a:lumMod val="75000"/>
                  </a:schemeClr>
                </a:solidFill>
                <a:latin typeface="+mj-ea"/>
              </a:rPr>
              <a:t>ア　効率的かつ効果的な工事手法（屋根，外壁，配管更新等）</a:t>
            </a:r>
            <a:br>
              <a:rPr lang="ja-JP" altLang="en-US" sz="1400" dirty="0" smtClean="0">
                <a:solidFill>
                  <a:schemeClr val="tx2">
                    <a:lumMod val="75000"/>
                  </a:schemeClr>
                </a:solidFill>
                <a:latin typeface="+mj-ea"/>
              </a:rPr>
            </a:br>
            <a:r>
              <a:rPr lang="ja-JP" altLang="en-US" sz="1400" dirty="0" smtClean="0">
                <a:solidFill>
                  <a:schemeClr val="tx2">
                    <a:lumMod val="75000"/>
                  </a:schemeClr>
                </a:solidFill>
                <a:latin typeface="+mj-ea"/>
              </a:rPr>
              <a:t>　イ　個別空調や一括管理など最適な空調機器の使用に対する考え</a:t>
            </a:r>
            <a:br>
              <a:rPr lang="ja-JP" altLang="en-US" sz="1400" dirty="0" smtClean="0">
                <a:solidFill>
                  <a:schemeClr val="tx2">
                    <a:lumMod val="75000"/>
                  </a:schemeClr>
                </a:solidFill>
                <a:latin typeface="+mj-ea"/>
              </a:rPr>
            </a:br>
            <a:r>
              <a:rPr lang="ja-JP" altLang="en-US" sz="1400" dirty="0" smtClean="0">
                <a:solidFill>
                  <a:schemeClr val="tx2">
                    <a:lumMod val="75000"/>
                  </a:schemeClr>
                </a:solidFill>
                <a:latin typeface="+mj-ea"/>
              </a:rPr>
              <a:t>　ウ　性能発注や設計施工一括発注などの発注方法に対する考え</a:t>
            </a:r>
            <a:br>
              <a:rPr lang="ja-JP" altLang="en-US" sz="1400" dirty="0" smtClean="0">
                <a:solidFill>
                  <a:schemeClr val="tx2">
                    <a:lumMod val="75000"/>
                  </a:schemeClr>
                </a:solidFill>
                <a:latin typeface="+mj-ea"/>
              </a:rPr>
            </a:br>
            <a:r>
              <a:rPr lang="ja-JP" altLang="en-US" sz="1400" dirty="0" smtClean="0">
                <a:solidFill>
                  <a:schemeClr val="tx2">
                    <a:lumMod val="75000"/>
                  </a:schemeClr>
                </a:solidFill>
                <a:latin typeface="+mj-ea"/>
              </a:rPr>
              <a:t>　エ　現在未利用スペースとなっている箇所の活用方法に対する考え</a:t>
            </a:r>
            <a:br>
              <a:rPr lang="ja-JP" altLang="en-US" sz="1400" dirty="0" smtClean="0">
                <a:solidFill>
                  <a:schemeClr val="tx2">
                    <a:lumMod val="75000"/>
                  </a:schemeClr>
                </a:solidFill>
                <a:latin typeface="+mj-ea"/>
              </a:rPr>
            </a:br>
            <a:r>
              <a:rPr lang="ja-JP" altLang="en-US" sz="1400" dirty="0" smtClean="0">
                <a:solidFill>
                  <a:schemeClr val="tx2">
                    <a:lumMod val="75000"/>
                  </a:schemeClr>
                </a:solidFill>
                <a:latin typeface="+mj-ea"/>
              </a:rPr>
              <a:t>　オ　大規模改修に併せて実施しておくべき工事</a:t>
            </a:r>
            <a:br>
              <a:rPr lang="ja-JP" altLang="en-US" sz="1400" dirty="0" smtClean="0">
                <a:solidFill>
                  <a:schemeClr val="tx2">
                    <a:lumMod val="75000"/>
                  </a:schemeClr>
                </a:solidFill>
                <a:latin typeface="+mj-ea"/>
              </a:rPr>
            </a:br>
            <a:r>
              <a:rPr lang="ja-JP" altLang="en-US" sz="1400" dirty="0" smtClean="0">
                <a:solidFill>
                  <a:schemeClr val="tx2">
                    <a:lumMod val="75000"/>
                  </a:schemeClr>
                </a:solidFill>
                <a:latin typeface="+mj-ea"/>
              </a:rPr>
              <a:t>　カ　上記ア～オに対する</a:t>
            </a:r>
            <a:r>
              <a:rPr lang="ja-JP" altLang="en-US" sz="1400" u="sng" dirty="0" smtClean="0">
                <a:solidFill>
                  <a:schemeClr val="tx2">
                    <a:lumMod val="75000"/>
                  </a:schemeClr>
                </a:solidFill>
                <a:latin typeface="+mj-ea"/>
              </a:rPr>
              <a:t>概算見積金額</a:t>
            </a:r>
            <a:r>
              <a:rPr lang="ja-JP" altLang="en-US" sz="1400" dirty="0" smtClean="0">
                <a:solidFill>
                  <a:schemeClr val="tx2">
                    <a:lumMod val="75000"/>
                  </a:schemeClr>
                </a:solidFill>
                <a:latin typeface="+mj-ea"/>
              </a:rPr>
              <a:t>（全体のボリューム感を口頭確認）</a:t>
            </a:r>
            <a:br>
              <a:rPr lang="ja-JP" altLang="en-US" sz="1400" dirty="0" smtClean="0">
                <a:solidFill>
                  <a:schemeClr val="tx2">
                    <a:lumMod val="75000"/>
                  </a:schemeClr>
                </a:solidFill>
                <a:latin typeface="+mj-ea"/>
              </a:rPr>
            </a:br>
            <a:r>
              <a:rPr lang="ja-JP" altLang="en-US" sz="1400" dirty="0" smtClean="0">
                <a:solidFill>
                  <a:schemeClr val="tx2">
                    <a:lumMod val="75000"/>
                  </a:schemeClr>
                </a:solidFill>
                <a:latin typeface="+mj-ea"/>
              </a:rPr>
              <a:t>　キ　工事期間の短縮等利用者への影響を最小限にするための考え</a:t>
            </a:r>
            <a:br>
              <a:rPr lang="ja-JP" altLang="en-US" sz="1400" dirty="0" smtClean="0">
                <a:solidFill>
                  <a:schemeClr val="tx2">
                    <a:lumMod val="75000"/>
                  </a:schemeClr>
                </a:solidFill>
                <a:latin typeface="+mj-ea"/>
              </a:rPr>
            </a:br>
            <a:r>
              <a:rPr lang="ja-JP" altLang="en-US" sz="1400" dirty="0" smtClean="0">
                <a:solidFill>
                  <a:schemeClr val="tx2">
                    <a:lumMod val="75000"/>
                  </a:schemeClr>
                </a:solidFill>
                <a:latin typeface="+mj-ea"/>
              </a:rPr>
              <a:t>　ク　工事後の維持管理も含めた改修効果を最大限にするための考え</a:t>
            </a:r>
            <a:br>
              <a:rPr lang="ja-JP" altLang="en-US" sz="1400" dirty="0" smtClean="0">
                <a:solidFill>
                  <a:schemeClr val="tx2">
                    <a:lumMod val="75000"/>
                  </a:schemeClr>
                </a:solidFill>
                <a:latin typeface="+mj-ea"/>
              </a:rPr>
            </a:br>
            <a:r>
              <a:rPr lang="ja-JP" altLang="en-US" sz="1400" dirty="0" smtClean="0">
                <a:solidFill>
                  <a:schemeClr val="tx2">
                    <a:lumMod val="75000"/>
                  </a:schemeClr>
                </a:solidFill>
                <a:latin typeface="+mj-ea"/>
              </a:rPr>
              <a:t>　ケ　その他（その他の創意工夫や、市への要望等）</a:t>
            </a:r>
            <a:r>
              <a:rPr lang="en-US" altLang="ja-JP" sz="1600" dirty="0" smtClean="0">
                <a:solidFill>
                  <a:schemeClr val="tx2">
                    <a:lumMod val="75000"/>
                  </a:schemeClr>
                </a:solidFill>
                <a:latin typeface="+mj-ea"/>
              </a:rPr>
              <a:t/>
            </a:r>
            <a:br>
              <a:rPr lang="en-US" altLang="ja-JP" sz="1600" dirty="0" smtClean="0">
                <a:solidFill>
                  <a:schemeClr val="tx2">
                    <a:lumMod val="75000"/>
                  </a:schemeClr>
                </a:solidFill>
                <a:latin typeface="+mj-ea"/>
              </a:rPr>
            </a:br>
            <a:r>
              <a:rPr lang="en-US" altLang="ja-JP" sz="800" b="1" dirty="0" smtClean="0">
                <a:solidFill>
                  <a:schemeClr val="tx2">
                    <a:lumMod val="75000"/>
                  </a:schemeClr>
                </a:solidFill>
                <a:latin typeface="+mj-ea"/>
              </a:rPr>
              <a:t/>
            </a:r>
            <a:br>
              <a:rPr lang="en-US" altLang="ja-JP" sz="800" b="1" dirty="0" smtClean="0">
                <a:solidFill>
                  <a:schemeClr val="tx2">
                    <a:lumMod val="75000"/>
                  </a:schemeClr>
                </a:solidFill>
                <a:latin typeface="+mj-ea"/>
              </a:rPr>
            </a:br>
            <a:endParaRPr lang="ja-JP" altLang="en-US" sz="1400" u="sng" dirty="0">
              <a:latin typeface="+mj-ea"/>
            </a:endParaRPr>
          </a:p>
        </p:txBody>
      </p:sp>
      <p:sp>
        <p:nvSpPr>
          <p:cNvPr id="4" name="正方形/長方形 3"/>
          <p:cNvSpPr/>
          <p:nvPr/>
        </p:nvSpPr>
        <p:spPr>
          <a:xfrm>
            <a:off x="323528" y="5734997"/>
            <a:ext cx="6737315" cy="646331"/>
          </a:xfrm>
          <a:prstGeom prst="rect">
            <a:avLst/>
          </a:prstGeom>
          <a:solidFill>
            <a:srgbClr val="FFFF66"/>
          </a:solidFill>
          <a:ln w="25400">
            <a:solidFill>
              <a:schemeClr val="accent1"/>
            </a:solidFill>
          </a:ln>
        </p:spPr>
        <p:txBody>
          <a:bodyPr wrap="square">
            <a:spAutoFit/>
          </a:bodyPr>
          <a:lstStyle/>
          <a:p>
            <a:r>
              <a:rPr lang="ja-JP" altLang="en-US" dirty="0" smtClean="0">
                <a:solidFill>
                  <a:srgbClr val="002060"/>
                </a:solidFill>
                <a:latin typeface="ＭＳ Ｐゴシック" panose="020B0600070205080204" pitchFamily="50" charset="-128"/>
                <a:ea typeface="ＭＳ Ｐゴシック" panose="020B0600070205080204" pitchFamily="50" charset="-128"/>
              </a:rPr>
              <a:t>　サウンディングの結果、設計・施工事業者一括選定方式を用いた</a:t>
            </a:r>
            <a:endParaRPr lang="en-US" altLang="ja-JP" dirty="0" smtClean="0">
              <a:solidFill>
                <a:srgbClr val="002060"/>
              </a:solidFill>
              <a:latin typeface="ＭＳ Ｐゴシック" panose="020B0600070205080204" pitchFamily="50" charset="-128"/>
              <a:ea typeface="ＭＳ Ｐゴシック" panose="020B0600070205080204" pitchFamily="50" charset="-128"/>
            </a:endParaRPr>
          </a:p>
          <a:p>
            <a:r>
              <a:rPr lang="ja-JP" altLang="en-US" dirty="0" smtClean="0">
                <a:solidFill>
                  <a:srgbClr val="002060"/>
                </a:solidFill>
                <a:latin typeface="ＭＳ Ｐゴシック" panose="020B0600070205080204" pitchFamily="50" charset="-128"/>
                <a:ea typeface="ＭＳ Ｐゴシック" panose="020B0600070205080204" pitchFamily="50" charset="-128"/>
              </a:rPr>
              <a:t>　性能発注による大規模改修の実施へ（</a:t>
            </a:r>
            <a:r>
              <a:rPr lang="en-US" altLang="ja-JP" dirty="0" err="1" smtClean="0">
                <a:solidFill>
                  <a:srgbClr val="002060"/>
                </a:solidFill>
                <a:latin typeface="ＭＳ Ｐゴシック" panose="020B0600070205080204" pitchFamily="50" charset="-128"/>
                <a:ea typeface="ＭＳ Ｐゴシック" panose="020B0600070205080204" pitchFamily="50" charset="-128"/>
              </a:rPr>
              <a:t>H30</a:t>
            </a:r>
            <a:r>
              <a:rPr lang="ja-JP" altLang="en-US" dirty="0" smtClean="0">
                <a:solidFill>
                  <a:srgbClr val="002060"/>
                </a:solidFill>
                <a:latin typeface="ＭＳ Ｐゴシック" panose="020B0600070205080204" pitchFamily="50" charset="-128"/>
                <a:ea typeface="ＭＳ Ｐゴシック" panose="020B0600070205080204" pitchFamily="50" charset="-128"/>
              </a:rPr>
              <a:t>プロポーザル→契約）</a:t>
            </a:r>
            <a:endParaRPr lang="ja-JP" altLang="en-US" dirty="0"/>
          </a:p>
        </p:txBody>
      </p:sp>
      <p:pic>
        <p:nvPicPr>
          <p:cNvPr id="19" name="図 18" descr="Z:\03財政部\036000資産管理活用事務局\00-資産管理活用（公民連携）\F03-ＰＰＰＰＦＩ\【市】もりおかPPPプラットフォーム\171027_H29第２回プラットフォーム\04_サウンディング調査\サンライフ盛岡\サンライフ現場写真\DSCN0086.JPG"/>
          <p:cNvPicPr/>
          <p:nvPr/>
        </p:nvPicPr>
        <p:blipFill rotWithShape="1">
          <a:blip r:embed="rId5" cstate="print">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rcRect l="10877" t="17195" r="165"/>
          <a:stretch/>
        </p:blipFill>
        <p:spPr bwMode="auto">
          <a:xfrm>
            <a:off x="7150766" y="5468670"/>
            <a:ext cx="1849218" cy="1047382"/>
          </a:xfrm>
          <a:prstGeom prst="rect">
            <a:avLst/>
          </a:prstGeom>
          <a:noFill/>
          <a:ln>
            <a:solidFill>
              <a:sysClr val="window" lastClr="FFFFFF"/>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5095062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グループ化 9"/>
          <p:cNvGrpSpPr/>
          <p:nvPr/>
        </p:nvGrpSpPr>
        <p:grpSpPr>
          <a:xfrm>
            <a:off x="0" y="6516052"/>
            <a:ext cx="10980712" cy="369332"/>
            <a:chOff x="0" y="6516052"/>
            <a:chExt cx="10980712" cy="369332"/>
          </a:xfrm>
        </p:grpSpPr>
        <p:sp>
          <p:nvSpPr>
            <p:cNvPr id="13" name="正方形/長方形 12"/>
            <p:cNvSpPr/>
            <p:nvPr/>
          </p:nvSpPr>
          <p:spPr>
            <a:xfrm>
              <a:off x="0" y="6561588"/>
              <a:ext cx="9144000" cy="323796"/>
            </a:xfrm>
            <a:prstGeom prst="rect">
              <a:avLst/>
            </a:prstGeom>
            <a:gradFill flip="none" rotWithShape="1">
              <a:gsLst>
                <a:gs pos="92500">
                  <a:srgbClr val="F1E6F7"/>
                </a:gs>
                <a:gs pos="85000">
                  <a:srgbClr val="E2E1F3"/>
                </a:gs>
                <a:gs pos="44000">
                  <a:srgbClr val="0070C0"/>
                </a:gs>
                <a:gs pos="100000">
                  <a:srgbClr val="FFEBFA"/>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4" name="テキスト ボックス 13"/>
            <p:cNvSpPr txBox="1"/>
            <p:nvPr/>
          </p:nvSpPr>
          <p:spPr>
            <a:xfrm>
              <a:off x="5868144" y="6516052"/>
              <a:ext cx="5112568" cy="369332"/>
            </a:xfrm>
            <a:prstGeom prst="rect">
              <a:avLst/>
            </a:prstGeom>
            <a:noFill/>
          </p:spPr>
          <p:txBody>
            <a:bodyPr wrap="square" rtlCol="0">
              <a:spAutoFit/>
            </a:bodyPr>
            <a:lstStyle/>
            <a:p>
              <a:r>
                <a:rPr lang="ja-JP" altLang="en-US"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n-ea"/>
                </a:rPr>
                <a:t>　</a:t>
              </a:r>
              <a:r>
                <a:rPr lang="ja-JP" altLang="en-US"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n-ea"/>
                </a:rPr>
                <a:t>　　　</a:t>
              </a:r>
              <a:r>
                <a:rPr lang="en-US" altLang="ja-JP"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n-ea"/>
                </a:rPr>
                <a:t>|</a:t>
              </a:r>
              <a:r>
                <a:rPr lang="ja-JP" altLang="en-US"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n-ea"/>
                </a:rPr>
                <a:t>　</a:t>
              </a:r>
              <a:r>
                <a:rPr lang="en-US" altLang="ja-JP"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n-ea"/>
                </a:rPr>
                <a:t>Morioka City</a:t>
              </a:r>
              <a:r>
                <a:rPr lang="ja-JP" altLang="en-US"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n-ea"/>
                </a:rPr>
                <a:t>　盛岡市 </a:t>
              </a:r>
              <a:r>
                <a:rPr lang="en-US" altLang="ja-JP"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mn-ea"/>
                </a:rPr>
                <a:t>|</a:t>
              </a:r>
            </a:p>
          </p:txBody>
        </p:sp>
      </p:grpSp>
      <p:sp>
        <p:nvSpPr>
          <p:cNvPr id="15" name="スライド番号プレースホルダー 5"/>
          <p:cNvSpPr txBox="1">
            <a:spLocks/>
          </p:cNvSpPr>
          <p:nvPr/>
        </p:nvSpPr>
        <p:spPr>
          <a:xfrm>
            <a:off x="3716288" y="6624736"/>
            <a:ext cx="2133600" cy="260648"/>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kern="1200">
                <a:solidFill>
                  <a:schemeClr val="bg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D2D8002D-B5B0-4BAC-B1F6-782DDCCE6D9C}" type="slidenum">
              <a:rPr lang="ja-JP" altLang="en-US" smtClean="0"/>
              <a:pPr/>
              <a:t>6</a:t>
            </a:fld>
            <a:endParaRPr lang="ja-JP" altLang="en-US" dirty="0"/>
          </a:p>
        </p:txBody>
      </p:sp>
      <p:sp>
        <p:nvSpPr>
          <p:cNvPr id="11" name="タイトル 3"/>
          <p:cNvSpPr txBox="1">
            <a:spLocks/>
          </p:cNvSpPr>
          <p:nvPr/>
        </p:nvSpPr>
        <p:spPr>
          <a:xfrm>
            <a:off x="72008" y="96876"/>
            <a:ext cx="9252520" cy="667828"/>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r>
              <a:rPr lang="en-US" altLang="ja-JP" sz="3200" dirty="0" smtClean="0">
                <a:solidFill>
                  <a:schemeClr val="tx2">
                    <a:lumMod val="75000"/>
                  </a:schemeClr>
                </a:solidFill>
                <a:latin typeface="ＭＳ Ｐゴシック" panose="020B0600070205080204" pitchFamily="50" charset="-128"/>
                <a:ea typeface="ＭＳ Ｐゴシック" panose="020B0600070205080204" pitchFamily="50" charset="-128"/>
              </a:rPr>
              <a:t>【</a:t>
            </a:r>
            <a:r>
              <a:rPr lang="ja-JP" altLang="en-US" sz="3200" dirty="0" smtClean="0">
                <a:solidFill>
                  <a:schemeClr val="tx2">
                    <a:lumMod val="75000"/>
                  </a:schemeClr>
                </a:solidFill>
                <a:latin typeface="ＭＳ Ｐゴシック" panose="020B0600070205080204" pitchFamily="50" charset="-128"/>
                <a:ea typeface="ＭＳ Ｐゴシック" panose="020B0600070205080204" pitchFamily="50" charset="-128"/>
              </a:rPr>
              <a:t>事例２</a:t>
            </a:r>
            <a:r>
              <a:rPr lang="en-US" altLang="ja-JP" sz="3200" dirty="0" smtClean="0">
                <a:solidFill>
                  <a:schemeClr val="tx2">
                    <a:lumMod val="75000"/>
                  </a:schemeClr>
                </a:solidFill>
                <a:latin typeface="ＭＳ Ｐゴシック" panose="020B0600070205080204" pitchFamily="50" charset="-128"/>
                <a:ea typeface="ＭＳ Ｐゴシック" panose="020B0600070205080204" pitchFamily="50" charset="-128"/>
              </a:rPr>
              <a:t>】</a:t>
            </a:r>
            <a:r>
              <a:rPr lang="ja-JP" altLang="en-US" sz="3200" dirty="0">
                <a:solidFill>
                  <a:schemeClr val="tx2">
                    <a:lumMod val="75000"/>
                  </a:schemeClr>
                </a:solidFill>
                <a:latin typeface="ＭＳ Ｐゴシック" panose="020B0600070205080204" pitchFamily="50" charset="-128"/>
                <a:ea typeface="ＭＳ Ｐゴシック" panose="020B0600070205080204" pitchFamily="50" charset="-128"/>
              </a:rPr>
              <a:t>木伏緑地公衆用トイレ整備</a:t>
            </a:r>
            <a:r>
              <a:rPr lang="ja-JP" altLang="en-US" sz="3200" dirty="0" smtClean="0">
                <a:solidFill>
                  <a:schemeClr val="tx2">
                    <a:lumMod val="75000"/>
                  </a:schemeClr>
                </a:solidFill>
                <a:latin typeface="ＭＳ Ｐゴシック" panose="020B0600070205080204" pitchFamily="50" charset="-128"/>
                <a:ea typeface="ＭＳ Ｐゴシック" panose="020B0600070205080204" pitchFamily="50" charset="-128"/>
              </a:rPr>
              <a:t>事業 </a:t>
            </a:r>
            <a:r>
              <a:rPr lang="en-US" altLang="ja-JP" sz="3200" dirty="0">
                <a:solidFill>
                  <a:schemeClr val="tx2">
                    <a:lumMod val="75000"/>
                  </a:schemeClr>
                </a:solidFill>
                <a:latin typeface="ＭＳ Ｐゴシック" panose="020B0600070205080204" pitchFamily="50" charset="-128"/>
                <a:ea typeface="ＭＳ Ｐゴシック" panose="020B0600070205080204" pitchFamily="50" charset="-128"/>
              </a:rPr>
              <a:t>(Park-PFI)</a:t>
            </a:r>
          </a:p>
          <a:p>
            <a:pPr algn="l"/>
            <a:r>
              <a:rPr lang="ja-JP" altLang="en-US" sz="3200" dirty="0" smtClean="0">
                <a:solidFill>
                  <a:schemeClr val="tx2">
                    <a:lumMod val="75000"/>
                  </a:schemeClr>
                </a:solidFill>
                <a:latin typeface="ＭＳ Ｐゴシック" panose="020B0600070205080204" pitchFamily="50" charset="-128"/>
                <a:ea typeface="ＭＳ Ｐゴシック" panose="020B0600070205080204" pitchFamily="50" charset="-128"/>
              </a:rPr>
              <a:t>　</a:t>
            </a:r>
            <a:endParaRPr lang="en-US" altLang="ja-JP" sz="3200" dirty="0">
              <a:solidFill>
                <a:schemeClr val="tx2">
                  <a:lumMod val="75000"/>
                </a:schemeClr>
              </a:solidFill>
              <a:latin typeface="ＭＳ Ｐゴシック" panose="020B0600070205080204" pitchFamily="50" charset="-128"/>
              <a:ea typeface="ＭＳ Ｐゴシック" panose="020B0600070205080204" pitchFamily="50" charset="-128"/>
            </a:endParaRPr>
          </a:p>
        </p:txBody>
      </p:sp>
      <p:sp>
        <p:nvSpPr>
          <p:cNvPr id="17" name="タイトル 1"/>
          <p:cNvSpPr txBox="1">
            <a:spLocks/>
          </p:cNvSpPr>
          <p:nvPr/>
        </p:nvSpPr>
        <p:spPr>
          <a:xfrm>
            <a:off x="179512" y="836712"/>
            <a:ext cx="8820472" cy="5247292"/>
          </a:xfrm>
          <a:prstGeom prst="rect">
            <a:avLst/>
          </a:prstGeom>
        </p:spPr>
        <p:txBody>
          <a:bodyPr vert="horz" lIns="91440" tIns="45720" rIns="91440" bIns="45720" rtlCol="0" anchor="t">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endParaRPr lang="ja-JP" altLang="en-US" sz="2600" dirty="0">
              <a:solidFill>
                <a:schemeClr val="tx2">
                  <a:lumMod val="75000"/>
                </a:schemeClr>
              </a:solidFill>
              <a:latin typeface="ＭＳ Ｐゴシック" panose="020B0600070205080204" pitchFamily="50" charset="-128"/>
              <a:ea typeface="ＭＳ Ｐゴシック" panose="020B0600070205080204" pitchFamily="50" charset="-128"/>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8926" y="3284985"/>
            <a:ext cx="5825074" cy="32766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7641" y="810882"/>
            <a:ext cx="4896359" cy="2754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764704"/>
            <a:ext cx="5004049" cy="2814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579482"/>
            <a:ext cx="5301524" cy="2982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84519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14854</TotalTime>
  <Words>655</Words>
  <Application>Microsoft Office PowerPoint</Application>
  <PresentationFormat>画面に合わせる (4:3)</PresentationFormat>
  <Paragraphs>141</Paragraphs>
  <Slides>7</Slides>
  <Notes>5</Notes>
  <HiddenSlides>0</HiddenSlides>
  <MMClips>0</MMClips>
  <ScaleCrop>false</ScaleCrop>
  <HeadingPairs>
    <vt:vector size="4" baseType="variant">
      <vt:variant>
        <vt:lpstr>テーマ</vt:lpstr>
      </vt:variant>
      <vt:variant>
        <vt:i4>1</vt:i4>
      </vt:variant>
      <vt:variant>
        <vt:lpstr>スライド タイトル</vt:lpstr>
      </vt:variant>
      <vt:variant>
        <vt:i4>7</vt:i4>
      </vt:variant>
    </vt:vector>
  </HeadingPairs>
  <TitlesOfParts>
    <vt:vector size="8" baseType="lpstr">
      <vt:lpstr>Office ​​テーマ</vt:lpstr>
      <vt:lpstr>事業案件の形成に向けた検討・準備の場</vt:lpstr>
      <vt:lpstr>サウンディング型市場調査とは</vt:lpstr>
      <vt:lpstr>PowerPoint プレゼンテーション</vt:lpstr>
      <vt:lpstr>PowerPoint プレゼンテーション</vt:lpstr>
      <vt:lpstr>        </vt:lpstr>
      <vt:lpstr>        </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上森　貞行</dc:creator>
  <cp:lastModifiedBy>髙木　大輔</cp:lastModifiedBy>
  <cp:revision>905</cp:revision>
  <cp:lastPrinted>2019-11-14T03:00:22Z</cp:lastPrinted>
  <dcterms:modified xsi:type="dcterms:W3CDTF">2019-11-21T12:18:41Z</dcterms:modified>
</cp:coreProperties>
</file>