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notesMasterIdLst>
    <p:notesMasterId r:id="rId4"/>
  </p:notesMasterIdLst>
  <p:handoutMasterIdLst>
    <p:handoutMasterId r:id="rId5"/>
  </p:handoutMasterIdLst>
  <p:sldIdLst>
    <p:sldId id="280" r:id="rId2"/>
    <p:sldId id="281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藤澤　由紀子" initials="藤澤　由紀子" lastIdx="1" clrIdx="0">
    <p:extLst>
      <p:ext uri="{19B8F6BF-5375-455C-9EA6-DF929625EA0E}">
        <p15:presenceInfo xmlns:p15="http://schemas.microsoft.com/office/powerpoint/2012/main" userId="S::u2963@city.morioka.iwate.jp::b6b3d00e-da0f-4fc6-8ad0-113fa66b34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AD4"/>
    <a:srgbClr val="C8E6EE"/>
    <a:srgbClr val="DEE9C9"/>
    <a:srgbClr val="C2F070"/>
    <a:srgbClr val="EBE7F1"/>
    <a:srgbClr val="FFE07D"/>
    <a:srgbClr val="FDE6D3"/>
    <a:srgbClr val="F6B8BC"/>
    <a:srgbClr val="FCE4D0"/>
    <a:srgbClr val="E1E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82" autoAdjust="0"/>
    <p:restoredTop sz="94660"/>
  </p:normalViewPr>
  <p:slideViewPr>
    <p:cSldViewPr>
      <p:cViewPr varScale="1">
        <p:scale>
          <a:sx n="85" d="100"/>
          <a:sy n="85" d="100"/>
        </p:scale>
        <p:origin x="352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/>
              <a:t>eiyou 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C3E38-8917-48DC-AC95-2D82D30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7735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/>
              <a:t>eiyou 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C24D7-8E22-495A-957D-20EA08CD6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18630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C24D7-8E22-495A-957D-20EA08CD6F6E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kumimoji="1" lang="en-US" altLang="ja-JP"/>
              <a:t>eiyou 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987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1F542-86CD-4FBD-A49C-D36ED6D6A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EB85C2D-6EE8-4EF6-89A8-B67F96E72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9EB5CC-1CDD-454D-8AF4-75477B009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A9F23-B900-4D10-A966-FB2B9EE756AB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AE96D9-E8D5-4B13-8D0E-BC24882A8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92CBCC-5914-40C8-B573-602D24B18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8761-6701-46DD-884E-D50D3E07F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46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7746BC-4826-4223-8064-02D6A33E5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1DF7CBA-749F-4ADD-800C-A785627E0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6DE267-B64F-49FB-B747-50F2BC3AA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EED7-5211-438B-A1F0-97FD7706B39E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1DCB93-D312-4A87-B123-CB7ECC811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62532D-8D91-4BB7-88AD-77A7B8BF1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8761-6701-46DD-884E-D50D3E07F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81049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284E7F8-635E-441C-8EEB-7F8D916B71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208FC4B-B1C9-4191-A50B-C2F130E5B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7B3E43-FA1F-4FAD-97A9-645CABDBF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A357-C794-4DE2-8368-1E4CD7D4047C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41626-4822-470D-84B8-F992B0C7D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3974CD-9DD5-481B-B4BF-1A9C2088D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8761-6701-46DD-884E-D50D3E07F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91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6AC0E3-15B1-458D-A6AC-B6A9EF465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1D6FF9-DFB4-4182-9683-E101937D8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0A3CF5-28BC-4BA2-A025-B80326810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5775-640E-4A8D-98CF-C34A42B623A2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13D6C8-2A6F-4EA5-BDB6-37D8AD3F6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B30378-A32A-48AE-96EF-EBBEFF31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8761-6701-46DD-884E-D50D3E07F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75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8CCE53-3F02-4A20-A6FD-14E8EF5D2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98693A-3FAA-43DE-A384-4A7A89294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D8B4A6-0B6E-4797-A60A-0143B7F0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BF8F-AF5E-47A7-AA0B-10F72EB6331B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570E90-C587-431E-9B4C-83546EE09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254DD9-D244-4E7E-9637-F47FD8C7F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8761-6701-46DD-884E-D50D3E07F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40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D2671-D498-455C-983F-22DCD9E6A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B718B5-71FD-4DCE-B2C4-F6F41A3342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AA3E1D-D013-4B74-A92F-DBDEA23C0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F7570E-63A9-47CE-9278-740F3EC97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EED7-5211-438B-A1F0-97FD7706B39E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2F157A-6876-4535-9926-D027B0EDB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695D4F1-CC30-492D-8EF2-2DD51851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8761-6701-46DD-884E-D50D3E07F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987225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85A63F-C190-4E57-970F-6F68DFB17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33BD0A-9251-48C3-8747-21E5B7424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268FDD-9E1D-4A49-B61D-CBDE00A1E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C16B2EE-9CEA-4F9A-90DA-1F29E05F9E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088C8F3-DF18-4F91-AD4F-BC3426CA3B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55A8184-805C-4100-83F0-C0F86CFDA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1AB4-D9DF-4393-B04B-6266252835E0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576EE39-EA00-4CFD-B8BA-DCE195F9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5A5040-2726-441E-B0E5-968EAB5AE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8761-6701-46DD-884E-D50D3E07F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5961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69FF25-6E90-48F1-881E-8E0FDFD06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E682AA-5D83-4691-9196-5F0EB86C4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CBAB-9949-41F9-9828-A731E9A91DE3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C71A967-039C-41D3-B785-16B280E84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7675E9-5D09-48E4-99A3-C2AFFDB3D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8761-6701-46DD-884E-D50D3E07F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25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7F7566-4205-4E52-AFA1-58F1B0752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21CE-333B-4351-B78F-9371C90EABF8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76C48F-26FA-4BAA-8BA1-BA3F8D304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022B347-CAD0-45FC-9E5E-ECB2D1216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8761-6701-46DD-884E-D50D3E07F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5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77C5B8-D5F7-4106-BCB8-B16FE4432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D01B10-68FD-4A88-A966-CDFECC41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EB1D06-054D-4BC4-B94C-EC26A7085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41D1F4-DAB0-48DD-9C51-1FEC971F8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EED7-5211-438B-A1F0-97FD7706B39E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0F7860-2FA0-4CE7-8ABD-945BF751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9E2DAA-4013-453F-8A84-D9E5A6B39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8761-6701-46DD-884E-D50D3E07F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22528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DCE1BF-DD0C-4FCB-AA33-BEE477646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78CA901-D74D-4B49-AC6C-B4EA75F741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09D80A-E210-4833-BB27-FD4D492EC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3FDBFF-01D2-4776-B528-5D71060A7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EED7-5211-438B-A1F0-97FD7706B39E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D0A713-E64C-44C3-94FD-AD8F18CAC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5AC49B-762D-4B68-AD9B-95EF3841D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8761-6701-46DD-884E-D50D3E07F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95422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FBEDECC-5D33-4360-84DA-CF801B2F6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885499-F0A4-40A1-A681-ADE8C59E5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A4FC53-319F-4590-A285-B604E099E6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DEED7-5211-438B-A1F0-97FD7706B39E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31E8BC-ED27-462D-8787-CBD92361B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3E96B9-560A-4CF1-B373-D8F7CCFC7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88761-6701-46DD-884E-D50D3E07FF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16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sldNum="0"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morioka.sharepoint.com/A120000/A120500/DocLib/&#12371;&#12371;&#12364;&#12509;&#12452;&#12531;&#12488;&#65288;&#12459;&#12521;&#12540;&#65289;.jpg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emf"/><Relationship Id="rId10" Type="http://schemas.openxmlformats.org/officeDocument/2006/relationships/image" Target="../media/image6.png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21" Type="http://schemas.openxmlformats.org/officeDocument/2006/relationships/image" Target="../media/image27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image" Target="../media/image30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23" Type="http://schemas.openxmlformats.org/officeDocument/2006/relationships/image" Target="../media/image29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Relationship Id="rId22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吹き出し: 上矢印 2">
            <a:extLst>
              <a:ext uri="{FF2B5EF4-FFF2-40B4-BE49-F238E27FC236}">
                <a16:creationId xmlns:a16="http://schemas.microsoft.com/office/drawing/2014/main" id="{CBB929DD-DC3A-8028-8698-FD5F49C72030}"/>
              </a:ext>
            </a:extLst>
          </p:cNvPr>
          <p:cNvSpPr/>
          <p:nvPr/>
        </p:nvSpPr>
        <p:spPr>
          <a:xfrm>
            <a:off x="2753449" y="7674870"/>
            <a:ext cx="1637888" cy="930439"/>
          </a:xfrm>
          <a:prstGeom prst="upArrowCallout">
            <a:avLst/>
          </a:prstGeom>
          <a:solidFill>
            <a:srgbClr val="C8E6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スクロール: 横 17">
            <a:extLst>
              <a:ext uri="{FF2B5EF4-FFF2-40B4-BE49-F238E27FC236}">
                <a16:creationId xmlns:a16="http://schemas.microsoft.com/office/drawing/2014/main" id="{448A94A9-AD5F-CDAB-E06F-AFA4AA79FD6B}"/>
              </a:ext>
            </a:extLst>
          </p:cNvPr>
          <p:cNvSpPr/>
          <p:nvPr/>
        </p:nvSpPr>
        <p:spPr>
          <a:xfrm>
            <a:off x="853913" y="4426635"/>
            <a:ext cx="5390527" cy="690875"/>
          </a:xfrm>
          <a:prstGeom prst="horizontalScroll">
            <a:avLst/>
          </a:prstGeom>
          <a:solidFill>
            <a:srgbClr val="C2F0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四角形: 角度付き 5">
            <a:extLst>
              <a:ext uri="{FF2B5EF4-FFF2-40B4-BE49-F238E27FC236}">
                <a16:creationId xmlns:a16="http://schemas.microsoft.com/office/drawing/2014/main" id="{05FE2A50-E1CF-0AFD-1C0E-58457F32B5A3}"/>
              </a:ext>
            </a:extLst>
          </p:cNvPr>
          <p:cNvSpPr/>
          <p:nvPr/>
        </p:nvSpPr>
        <p:spPr>
          <a:xfrm>
            <a:off x="795952" y="530765"/>
            <a:ext cx="5081320" cy="722615"/>
          </a:xfrm>
          <a:prstGeom prst="bevel">
            <a:avLst>
              <a:gd name="adj" fmla="val 12500"/>
            </a:avLst>
          </a:prstGeom>
          <a:pattFill prst="lgGrid">
            <a:fgClr>
              <a:srgbClr val="C2F07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2" name="AutoShape 38" descr="画像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7" name="グループ化 36"/>
          <p:cNvGrpSpPr/>
          <p:nvPr/>
        </p:nvGrpSpPr>
        <p:grpSpPr>
          <a:xfrm>
            <a:off x="4097710" y="105036"/>
            <a:ext cx="2604715" cy="300529"/>
            <a:chOff x="4637974" y="-18191"/>
            <a:chExt cx="2359885" cy="281218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4637974" y="16806"/>
              <a:ext cx="2199852" cy="24622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637974" y="-18191"/>
              <a:ext cx="2359885" cy="23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栄養だより </a:t>
              </a:r>
              <a:r>
                <a:rPr lang="en-US" altLang="ja-JP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2023</a:t>
              </a: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年３月号</a:t>
              </a:r>
              <a:r>
                <a:rPr lang="en-US" altLang="ja-JP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【vol.3</a:t>
              </a:r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３</a:t>
              </a:r>
              <a:r>
                <a:rPr lang="en-US" altLang="ja-JP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】</a:t>
              </a:r>
              <a:endPara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B2BCF591-122F-4CAF-B19B-5FD3EB43AB49}"/>
              </a:ext>
            </a:extLst>
          </p:cNvPr>
          <p:cNvSpPr/>
          <p:nvPr/>
        </p:nvSpPr>
        <p:spPr>
          <a:xfrm>
            <a:off x="925820" y="2661822"/>
            <a:ext cx="4645090" cy="11927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4" name="テキスト ボックス 243">
            <a:extLst>
              <a:ext uri="{FF2B5EF4-FFF2-40B4-BE49-F238E27FC236}">
                <a16:creationId xmlns:a16="http://schemas.microsoft.com/office/drawing/2014/main" id="{5C19A2E5-75E5-44B3-8198-C6CCF506591D}"/>
              </a:ext>
            </a:extLst>
          </p:cNvPr>
          <p:cNvSpPr txBox="1"/>
          <p:nvPr/>
        </p:nvSpPr>
        <p:spPr>
          <a:xfrm>
            <a:off x="381659" y="2530749"/>
            <a:ext cx="3047341" cy="15696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貧血の原因で最も多いのは、鉄が不足して起こる鉄欠乏性貧血です。</a:t>
            </a:r>
            <a:endParaRPr lang="en-US" altLang="ja-JP" sz="12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鉄が不足すると、血液中の赤血球を構成しているヘモグロビンが減少し、これによって細胞の活性化にも必要な酸素も十分送られず、疲労感やめまい、頭痛、息切れなどの症状が現れることがあります。</a:t>
            </a:r>
            <a:endParaRPr lang="en-US" altLang="ja-JP" sz="12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endParaRPr lang="en-US" altLang="ja-JP" sz="13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3" name="テキスト ボックス 14"/>
          <p:cNvSpPr txBox="1"/>
          <p:nvPr/>
        </p:nvSpPr>
        <p:spPr>
          <a:xfrm>
            <a:off x="5151192" y="8913518"/>
            <a:ext cx="1788637" cy="2891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盛岡市保健所　健康増進課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FC98A22-A881-42DE-8DBF-02B4C4AA9CE1}"/>
              </a:ext>
            </a:extLst>
          </p:cNvPr>
          <p:cNvSpPr/>
          <p:nvPr/>
        </p:nvSpPr>
        <p:spPr>
          <a:xfrm>
            <a:off x="277764" y="2041742"/>
            <a:ext cx="6198577" cy="2299580"/>
          </a:xfrm>
          <a:prstGeom prst="roundRect">
            <a:avLst/>
          </a:prstGeom>
          <a:noFill/>
          <a:ln w="76200">
            <a:solidFill>
              <a:srgbClr val="C2F0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EED77D96-DC9E-442F-BD0C-65F828719261}"/>
              </a:ext>
            </a:extLst>
          </p:cNvPr>
          <p:cNvGrpSpPr/>
          <p:nvPr/>
        </p:nvGrpSpPr>
        <p:grpSpPr>
          <a:xfrm>
            <a:off x="307975" y="703885"/>
            <a:ext cx="5711725" cy="1879122"/>
            <a:chOff x="322204" y="929895"/>
            <a:chExt cx="4954777" cy="2220415"/>
          </a:xfrm>
        </p:grpSpPr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4F8D7659-D539-4B3F-9B22-20F3C0B3FBAC}"/>
                </a:ext>
              </a:extLst>
            </p:cNvPr>
            <p:cNvSpPr txBox="1"/>
            <p:nvPr/>
          </p:nvSpPr>
          <p:spPr>
            <a:xfrm>
              <a:off x="322204" y="2675237"/>
              <a:ext cx="2896617" cy="43641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>
                  <a:solidFill>
                    <a:srgbClr val="FF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【</a:t>
              </a:r>
              <a:r>
                <a:rPr lang="ja-JP" altLang="en-US" b="1" u="sng" dirty="0">
                  <a:solidFill>
                    <a:srgbClr val="FF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貧血の主な原因は鉄不足</a:t>
              </a:r>
              <a:r>
                <a:rPr lang="en-US" altLang="ja-JP" b="1" dirty="0">
                  <a:solidFill>
                    <a:srgbClr val="FF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】</a:t>
              </a:r>
              <a:endParaRPr lang="en-US" altLang="ja-JP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55600A99-788D-F4CB-60B8-54201C42460A}"/>
                </a:ext>
              </a:extLst>
            </p:cNvPr>
            <p:cNvSpPr txBox="1"/>
            <p:nvPr/>
          </p:nvSpPr>
          <p:spPr>
            <a:xfrm>
              <a:off x="824913" y="929895"/>
              <a:ext cx="4319275" cy="54551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solidFill>
                    <a:srgbClr val="FF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♦貧血予防のための食事について♦</a:t>
              </a:r>
              <a:endParaRPr lang="en-US" altLang="ja-JP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78FA2DAE-8111-7E09-D9DD-916C00A72D3E}"/>
                </a:ext>
              </a:extLst>
            </p:cNvPr>
            <p:cNvSpPr txBox="1"/>
            <p:nvPr/>
          </p:nvSpPr>
          <p:spPr>
            <a:xfrm>
              <a:off x="3199871" y="2641164"/>
              <a:ext cx="2077110" cy="50914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100" b="1" dirty="0">
                  <a:solidFill>
                    <a:srgbClr val="FF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【</a:t>
              </a:r>
              <a:r>
                <a:rPr lang="ja-JP" altLang="en-US" sz="1100" b="1" u="sng" dirty="0">
                  <a:solidFill>
                    <a:srgbClr val="FF0000"/>
                  </a:solidFill>
                  <a:highlight>
                    <a:srgbClr val="DEE9C9"/>
                  </a:highlight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１日に必要な鉄の量</a:t>
              </a:r>
              <a:endParaRPr lang="en-US" altLang="ja-JP" sz="1100" b="1" u="sng" dirty="0">
                <a:solidFill>
                  <a:srgbClr val="FF0000"/>
                </a:solidFill>
                <a:highlight>
                  <a:srgbClr val="DEE9C9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ja-JP" altLang="en-US" sz="1100" b="1" dirty="0">
                  <a:solidFill>
                    <a:srgbClr val="FF0000"/>
                  </a:solidFill>
                  <a:highlight>
                    <a:srgbClr val="DEE9C9"/>
                  </a:highlight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（</a:t>
              </a:r>
              <a:r>
                <a:rPr lang="ja-JP" altLang="en-US" sz="1100" b="1" u="sng" dirty="0">
                  <a:solidFill>
                    <a:srgbClr val="FF0000"/>
                  </a:solidFill>
                  <a:highlight>
                    <a:srgbClr val="DEE9C9"/>
                  </a:highlight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鉄の摂取基準（推奨量㎎</a:t>
              </a:r>
              <a:r>
                <a:rPr lang="en-US" altLang="ja-JP" sz="1100" b="1" u="sng" dirty="0">
                  <a:solidFill>
                    <a:srgbClr val="FF0000"/>
                  </a:solidFill>
                  <a:highlight>
                    <a:srgbClr val="DEE9C9"/>
                  </a:highlight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/</a:t>
              </a:r>
              <a:r>
                <a:rPr lang="ja-JP" altLang="en-US" sz="1100" b="1" u="sng" dirty="0">
                  <a:solidFill>
                    <a:srgbClr val="FF0000"/>
                  </a:solidFill>
                  <a:highlight>
                    <a:srgbClr val="DEE9C9"/>
                  </a:highlight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日）</a:t>
              </a:r>
              <a:r>
                <a:rPr lang="en-US" altLang="ja-JP" sz="1100" b="1" dirty="0">
                  <a:solidFill>
                    <a:srgbClr val="FF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】</a:t>
              </a:r>
              <a:endParaRPr lang="en-US" altLang="ja-JP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DBBF66A-2981-D44E-29CF-E32778301A0B}"/>
              </a:ext>
            </a:extLst>
          </p:cNvPr>
          <p:cNvSpPr/>
          <p:nvPr/>
        </p:nvSpPr>
        <p:spPr>
          <a:xfrm>
            <a:off x="146755" y="5176721"/>
            <a:ext cx="6555669" cy="3534781"/>
          </a:xfrm>
          <a:prstGeom prst="roundRect">
            <a:avLst/>
          </a:prstGeom>
          <a:noFill/>
          <a:ln w="76200">
            <a:solidFill>
              <a:srgbClr val="C2F0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4" name="オブジェクト 13">
            <a:extLst>
              <a:ext uri="{FF2B5EF4-FFF2-40B4-BE49-F238E27FC236}">
                <a16:creationId xmlns:a16="http://schemas.microsoft.com/office/drawing/2014/main" id="{987B0735-BC43-22C1-CEFF-DD138FFD19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5531059"/>
              </p:ext>
            </p:extLst>
          </p:nvPr>
        </p:nvGraphicFramePr>
        <p:xfrm>
          <a:off x="3425442" y="2574623"/>
          <a:ext cx="2970551" cy="1448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3857625" imgH="1647920" progId="Excel.Sheet.12">
                  <p:embed/>
                </p:oleObj>
              </mc:Choice>
              <mc:Fallback>
                <p:oleObj name="Worksheet" r:id="rId4" imgW="3857625" imgH="16479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25442" y="2574623"/>
                        <a:ext cx="2970551" cy="14485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53EE2BA-5D9D-5CC8-8F31-5E4A883EEA05}"/>
              </a:ext>
            </a:extLst>
          </p:cNvPr>
          <p:cNvSpPr txBox="1"/>
          <p:nvPr/>
        </p:nvSpPr>
        <p:spPr>
          <a:xfrm>
            <a:off x="2731801" y="3968359"/>
            <a:ext cx="388684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女性の場合、妊娠初期は＋</a:t>
            </a:r>
            <a:r>
              <a:rPr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2.5</a:t>
            </a:r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、妊娠中期・後期は＋</a:t>
            </a:r>
            <a:r>
              <a:rPr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9.5</a:t>
            </a:r>
            <a:r>
              <a:rPr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、授乳期は＋</a:t>
            </a:r>
            <a:r>
              <a:rPr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2.5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E3851F1-B15A-98D2-9E75-0656F41EAEE2}"/>
              </a:ext>
            </a:extLst>
          </p:cNvPr>
          <p:cNvSpPr txBox="1"/>
          <p:nvPr/>
        </p:nvSpPr>
        <p:spPr>
          <a:xfrm>
            <a:off x="307975" y="1297343"/>
            <a:ext cx="6131404" cy="8463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体の不調の中に、体が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疲れやすくなったり、めまい、立ちくらみなどの症状が現れることがありますが、これは鉄欠乏性貧血で起こる場合もあります。そこで今回は、貧血を予防するための食事のポイント</a:t>
            </a:r>
            <a:r>
              <a:rPr lang="ja-JP" altLang="en-US" sz="12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について御紹介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します。</a:t>
            </a:r>
            <a:endParaRPr lang="en-US" altLang="ja-JP" sz="12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3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2FC1039-CE3E-33F5-22B3-30622FFD0E43}"/>
              </a:ext>
            </a:extLst>
          </p:cNvPr>
          <p:cNvSpPr txBox="1"/>
          <p:nvPr/>
        </p:nvSpPr>
        <p:spPr>
          <a:xfrm>
            <a:off x="993111" y="4620971"/>
            <a:ext cx="508825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lang="ja-JP" altLang="en-US" sz="20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貧血を予防する食事の４つのポイント</a:t>
            </a:r>
            <a:r>
              <a:rPr lang="en-US" altLang="ja-JP" sz="2000" b="1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  <a:endParaRPr lang="en-US" altLang="ja-JP" sz="20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EABF1879-736C-7833-ABD3-2A333490EE44}"/>
              </a:ext>
            </a:extLst>
          </p:cNvPr>
          <p:cNvGrpSpPr/>
          <p:nvPr/>
        </p:nvGrpSpPr>
        <p:grpSpPr>
          <a:xfrm>
            <a:off x="367320" y="5316788"/>
            <a:ext cx="6158287" cy="3150065"/>
            <a:chOff x="285975" y="6613444"/>
            <a:chExt cx="6158287" cy="3150065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D6B16CF0-4982-1AEB-F1F0-17064A6FAB44}"/>
                </a:ext>
              </a:extLst>
            </p:cNvPr>
            <p:cNvSpPr txBox="1"/>
            <p:nvPr/>
          </p:nvSpPr>
          <p:spPr>
            <a:xfrm>
              <a:off x="1501792" y="6613444"/>
              <a:ext cx="494247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>
                  <a:solidFill>
                    <a:srgbClr val="FF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１日三食栄養バランスがとれた食事を心がけよう！</a:t>
              </a:r>
              <a:endParaRPr lang="en-US" altLang="ja-JP" sz="16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sz="1200" b="1" dirty="0">
                  <a:solidFill>
                    <a:srgbClr val="FF000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　　　～栄養の偏りを防いで、体に必要な栄養素を取り込む～</a:t>
              </a:r>
              <a:endParaRPr lang="en-US" altLang="ja-JP" sz="12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4B8EFC9F-0159-2B3D-3371-631643A89418}"/>
                </a:ext>
              </a:extLst>
            </p:cNvPr>
            <p:cNvSpPr/>
            <p:nvPr/>
          </p:nvSpPr>
          <p:spPr>
            <a:xfrm>
              <a:off x="300314" y="6636225"/>
              <a:ext cx="1296144" cy="402577"/>
            </a:xfrm>
            <a:prstGeom prst="ellipse">
              <a:avLst/>
            </a:prstGeom>
            <a:solidFill>
              <a:srgbClr val="C2F0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012D0E38-3ECE-88E3-E7DF-410E2A75D615}"/>
                </a:ext>
              </a:extLst>
            </p:cNvPr>
            <p:cNvSpPr txBox="1"/>
            <p:nvPr/>
          </p:nvSpPr>
          <p:spPr>
            <a:xfrm>
              <a:off x="420431" y="6708885"/>
              <a:ext cx="109503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b="1" u="sng" dirty="0">
                  <a:solidFill>
                    <a:srgbClr val="FF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ポイント①</a:t>
              </a:r>
              <a:endParaRPr lang="en-US" altLang="ja-JP" sz="14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6" name="角丸四角形 25">
              <a:extLst>
                <a:ext uri="{FF2B5EF4-FFF2-40B4-BE49-F238E27FC236}">
                  <a16:creationId xmlns:a16="http://schemas.microsoft.com/office/drawing/2014/main" id="{B2785C95-7430-4F90-9ED6-802ECBA60368}"/>
                </a:ext>
              </a:extLst>
            </p:cNvPr>
            <p:cNvSpPr/>
            <p:nvPr/>
          </p:nvSpPr>
          <p:spPr>
            <a:xfrm>
              <a:off x="2658142" y="7478145"/>
              <a:ext cx="1665812" cy="1510133"/>
            </a:xfrm>
            <a:prstGeom prst="roundRect">
              <a:avLst/>
            </a:prstGeom>
            <a:solidFill>
              <a:srgbClr val="C8E6EE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7" name="図 26" descr="https://4.bp.blogspot.com/-v5s7WoTrnfI/VGLLIakja2I/AAAAAAAAoug/cd9rjVVIVxQ/s800/food_gohan_ochawan.png">
              <a:extLst>
                <a:ext uri="{FF2B5EF4-FFF2-40B4-BE49-F238E27FC236}">
                  <a16:creationId xmlns:a16="http://schemas.microsoft.com/office/drawing/2014/main" id="{E7734E93-E5DA-5FC7-BC39-9D6E6601F4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1257" y="8271361"/>
              <a:ext cx="519189" cy="487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037924F5-3944-EF2F-B277-829AF712AAB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7683" y="8256992"/>
              <a:ext cx="531855" cy="551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2" descr="ほうれん草のおひたしのイラスト">
              <a:extLst>
                <a:ext uri="{FF2B5EF4-FFF2-40B4-BE49-F238E27FC236}">
                  <a16:creationId xmlns:a16="http://schemas.microsoft.com/office/drawing/2014/main" id="{5AB5B924-929D-2277-0605-9943521273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7128" y="7640017"/>
              <a:ext cx="456760" cy="5384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16" descr="GA05_18">
              <a:extLst>
                <a:ext uri="{FF2B5EF4-FFF2-40B4-BE49-F238E27FC236}">
                  <a16:creationId xmlns:a16="http://schemas.microsoft.com/office/drawing/2014/main" id="{B39C82AE-DE11-ADA6-1C2F-6CF1485FA2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2000" contrast="18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6842" y="8734511"/>
              <a:ext cx="889523" cy="129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2A82C71C-FD3C-2599-6E08-3A530A29B7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4097" y="7512539"/>
              <a:ext cx="861953" cy="734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角丸四角形吹き出し 15">
              <a:extLst>
                <a:ext uri="{FF2B5EF4-FFF2-40B4-BE49-F238E27FC236}">
                  <a16:creationId xmlns:a16="http://schemas.microsoft.com/office/drawing/2014/main" id="{3EE53F0C-8690-8B52-3042-5B0085F8C9C0}"/>
                </a:ext>
              </a:extLst>
            </p:cNvPr>
            <p:cNvSpPr/>
            <p:nvPr/>
          </p:nvSpPr>
          <p:spPr>
            <a:xfrm>
              <a:off x="4394163" y="7119744"/>
              <a:ext cx="2034947" cy="1351848"/>
            </a:xfrm>
            <a:prstGeom prst="wedgeRoundRectCallout">
              <a:avLst>
                <a:gd name="adj1" fmla="val -64363"/>
                <a:gd name="adj2" fmla="val -12473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ja-JP" altLang="en-US" sz="1100" u="sng" dirty="0">
                  <a:solidFill>
                    <a:schemeClr val="tx1"/>
                  </a:solidFill>
                  <a:highlight>
                    <a:srgbClr val="FFE07D"/>
                  </a:highlight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主菜</a:t>
              </a:r>
              <a:endParaRPr lang="en-US" altLang="ja-JP" sz="1100" u="sng" dirty="0">
                <a:solidFill>
                  <a:schemeClr val="tx1"/>
                </a:solidFill>
                <a:highlight>
                  <a:srgbClr val="FFE07D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ja-JP" altLang="en-US" sz="1100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肉・魚・卵・大豆製品</a:t>
              </a:r>
              <a:endParaRPr lang="en-US" altLang="ja-JP" sz="1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kumimoji="1" lang="ja-JP" altLang="en-US" sz="1100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たんぱく質を多く含む。鉄が多い食品が豊富です。毎食１皿はとりましょう。</a:t>
              </a:r>
            </a:p>
          </p:txBody>
        </p:sp>
        <p:sp>
          <p:nvSpPr>
            <p:cNvPr id="34" name="角丸四角形吹き出し 27">
              <a:extLst>
                <a:ext uri="{FF2B5EF4-FFF2-40B4-BE49-F238E27FC236}">
                  <a16:creationId xmlns:a16="http://schemas.microsoft.com/office/drawing/2014/main" id="{792674C3-B2C0-2A4C-797C-E94E353E78AD}"/>
                </a:ext>
              </a:extLst>
            </p:cNvPr>
            <p:cNvSpPr/>
            <p:nvPr/>
          </p:nvSpPr>
          <p:spPr>
            <a:xfrm>
              <a:off x="285975" y="7249482"/>
              <a:ext cx="2345193" cy="1096039"/>
            </a:xfrm>
            <a:prstGeom prst="wedgeRoundRectCallout">
              <a:avLst>
                <a:gd name="adj1" fmla="val 59886"/>
                <a:gd name="adj2" fmla="val -9174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ja-JP" altLang="en-US" sz="1100" u="sng" dirty="0">
                  <a:solidFill>
                    <a:schemeClr val="tx1"/>
                  </a:solidFill>
                  <a:highlight>
                    <a:srgbClr val="00FF00"/>
                  </a:highlight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副菜</a:t>
              </a:r>
              <a:endParaRPr lang="en-US" altLang="ja-JP" sz="1100" u="sng" dirty="0">
                <a:solidFill>
                  <a:schemeClr val="tx1"/>
                </a:solidFill>
                <a:highlight>
                  <a:srgbClr val="00FF00"/>
                </a:highligh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ja-JP" altLang="en-US" sz="1100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野菜・海藻・きのこ・こんにゃく類　ビタミン類やミネラル、食物繊維を多く含む。毎食１～２皿はとりましょう。</a:t>
              </a:r>
              <a:endParaRPr lang="en-US" altLang="ja-JP" sz="1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endParaRPr lang="en-US" altLang="ja-JP" sz="12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endParaRPr kumimoji="1" lang="ja-JP" altLang="en-US" sz="12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36" name="角丸四角形吹き出し 28">
              <a:extLst>
                <a:ext uri="{FF2B5EF4-FFF2-40B4-BE49-F238E27FC236}">
                  <a16:creationId xmlns:a16="http://schemas.microsoft.com/office/drawing/2014/main" id="{A86A1A97-8627-1FF1-5103-BEEC083EC45F}"/>
                </a:ext>
              </a:extLst>
            </p:cNvPr>
            <p:cNvSpPr/>
            <p:nvPr/>
          </p:nvSpPr>
          <p:spPr>
            <a:xfrm>
              <a:off x="293251" y="8757489"/>
              <a:ext cx="2328877" cy="930439"/>
            </a:xfrm>
            <a:prstGeom prst="wedgeRoundRectCallout">
              <a:avLst>
                <a:gd name="adj1" fmla="val 61607"/>
                <a:gd name="adj2" fmla="val -56719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ja-JP" altLang="en-US" sz="1100" u="sng" dirty="0">
                  <a:solidFill>
                    <a:schemeClr val="tx1"/>
                  </a:solidFill>
                  <a:highlight>
                    <a:srgbClr val="FFFF00"/>
                  </a:highlight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主食</a:t>
              </a:r>
              <a:r>
                <a:rPr lang="ja-JP" altLang="en-US" sz="1100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　</a:t>
              </a:r>
              <a:endParaRPr lang="en-US" altLang="ja-JP" sz="1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lang="ja-JP" altLang="en-US" sz="1100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米・パン・麺類など。糖質が多くエネルギーになる。毎食１膳はとりましょう。</a:t>
              </a:r>
              <a:endParaRPr lang="en-US" altLang="ja-JP" sz="1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38" name="角丸四角形吹き出し 15">
              <a:extLst>
                <a:ext uri="{FF2B5EF4-FFF2-40B4-BE49-F238E27FC236}">
                  <a16:creationId xmlns:a16="http://schemas.microsoft.com/office/drawing/2014/main" id="{D9C3F24B-8802-CE01-EA0E-1962CC71580B}"/>
                </a:ext>
              </a:extLst>
            </p:cNvPr>
            <p:cNvSpPr/>
            <p:nvPr/>
          </p:nvSpPr>
          <p:spPr>
            <a:xfrm>
              <a:off x="4359968" y="8842919"/>
              <a:ext cx="2084294" cy="793911"/>
            </a:xfrm>
            <a:prstGeom prst="wedgeRoundRectCallout">
              <a:avLst>
                <a:gd name="adj1" fmla="val -62229"/>
                <a:gd name="adj2" fmla="val -79325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ja-JP" altLang="en-US" sz="1100" u="sng" dirty="0">
                  <a:solidFill>
                    <a:schemeClr val="tx1"/>
                  </a:solidFill>
                  <a:highlight>
                    <a:srgbClr val="00FF00"/>
                  </a:highlight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汁物</a:t>
              </a:r>
              <a:r>
                <a:rPr kumimoji="1" lang="ja-JP" altLang="en-US" sz="1100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　</a:t>
              </a:r>
              <a:endParaRPr kumimoji="1" lang="en-US" altLang="ja-JP" sz="1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kumimoji="1" lang="ja-JP" altLang="en-US" sz="1100" dirty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野菜など副菜で具沢山にすれば、第２の副菜になります。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6F44FC6-D619-3E4E-7E07-74A8BEEBF672}"/>
                </a:ext>
              </a:extLst>
            </p:cNvPr>
            <p:cNvSpPr txBox="1"/>
            <p:nvPr/>
          </p:nvSpPr>
          <p:spPr>
            <a:xfrm>
              <a:off x="2686064" y="9332622"/>
              <a:ext cx="1637889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1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バランス食には、日本の定食が理想的です！</a:t>
              </a:r>
              <a:endParaRPr lang="en-US" altLang="ja-JP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9" name="図 8">
            <a:extLst>
              <a:ext uri="{FF2B5EF4-FFF2-40B4-BE49-F238E27FC236}">
                <a16:creationId xmlns:a16="http://schemas.microsoft.com/office/drawing/2014/main" id="{28213981-1C42-6B8D-24EF-B11EFB6B938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2140" y="4486629"/>
            <a:ext cx="549802" cy="51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35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四角形: メモ 43">
            <a:extLst>
              <a:ext uri="{FF2B5EF4-FFF2-40B4-BE49-F238E27FC236}">
                <a16:creationId xmlns:a16="http://schemas.microsoft.com/office/drawing/2014/main" id="{C01703A0-C66A-36DD-D1CA-A2A481B8A445}"/>
              </a:ext>
            </a:extLst>
          </p:cNvPr>
          <p:cNvSpPr/>
          <p:nvPr/>
        </p:nvSpPr>
        <p:spPr>
          <a:xfrm>
            <a:off x="4174086" y="7536106"/>
            <a:ext cx="2463030" cy="1246652"/>
          </a:xfrm>
          <a:prstGeom prst="foldedCorner">
            <a:avLst/>
          </a:prstGeom>
          <a:pattFill prst="pct20">
            <a:fgClr>
              <a:srgbClr val="92D05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四角形: メモ 89">
            <a:extLst>
              <a:ext uri="{FF2B5EF4-FFF2-40B4-BE49-F238E27FC236}">
                <a16:creationId xmlns:a16="http://schemas.microsoft.com/office/drawing/2014/main" id="{968E74FD-C503-F91E-012D-0C9C70FB7803}"/>
              </a:ext>
            </a:extLst>
          </p:cNvPr>
          <p:cNvSpPr/>
          <p:nvPr/>
        </p:nvSpPr>
        <p:spPr>
          <a:xfrm>
            <a:off x="268855" y="7543376"/>
            <a:ext cx="3871495" cy="1263794"/>
          </a:xfrm>
          <a:prstGeom prst="foldedCorner">
            <a:avLst/>
          </a:prstGeom>
          <a:pattFill prst="pct20">
            <a:fgClr>
              <a:srgbClr val="92D05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四角形: メモ 48">
            <a:extLst>
              <a:ext uri="{FF2B5EF4-FFF2-40B4-BE49-F238E27FC236}">
                <a16:creationId xmlns:a16="http://schemas.microsoft.com/office/drawing/2014/main" id="{C1F42D7D-00FE-AE2E-E59B-08F9D0C58BED}"/>
              </a:ext>
            </a:extLst>
          </p:cNvPr>
          <p:cNvSpPr/>
          <p:nvPr/>
        </p:nvSpPr>
        <p:spPr>
          <a:xfrm>
            <a:off x="249915" y="6095982"/>
            <a:ext cx="6110404" cy="736385"/>
          </a:xfrm>
          <a:prstGeom prst="foldedCorner">
            <a:avLst/>
          </a:prstGeom>
          <a:pattFill prst="pct25">
            <a:fgClr>
              <a:srgbClr val="FACAD4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四角形: メモ 42">
            <a:extLst>
              <a:ext uri="{FF2B5EF4-FFF2-40B4-BE49-F238E27FC236}">
                <a16:creationId xmlns:a16="http://schemas.microsoft.com/office/drawing/2014/main" id="{AEA8BF73-E014-2C36-1AA3-98EB09E651B7}"/>
              </a:ext>
            </a:extLst>
          </p:cNvPr>
          <p:cNvSpPr/>
          <p:nvPr/>
        </p:nvSpPr>
        <p:spPr>
          <a:xfrm>
            <a:off x="1241276" y="3573292"/>
            <a:ext cx="3266404" cy="775371"/>
          </a:xfrm>
          <a:prstGeom prst="foldedCorner">
            <a:avLst/>
          </a:prstGeom>
          <a:pattFill prst="shingle">
            <a:fgClr>
              <a:srgbClr val="FFFF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14">
            <a:extLst>
              <a:ext uri="{FF2B5EF4-FFF2-40B4-BE49-F238E27FC236}">
                <a16:creationId xmlns:a16="http://schemas.microsoft.com/office/drawing/2014/main" id="{9F4A74B9-11F9-4EE0-95F7-74255DB586F2}"/>
              </a:ext>
            </a:extLst>
          </p:cNvPr>
          <p:cNvSpPr txBox="1"/>
          <p:nvPr/>
        </p:nvSpPr>
        <p:spPr>
          <a:xfrm>
            <a:off x="5035415" y="8919051"/>
            <a:ext cx="1788637" cy="2891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盛岡市保健所　健康増進課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246638-18AA-45CB-BACA-AF90D397B38D}"/>
              </a:ext>
            </a:extLst>
          </p:cNvPr>
          <p:cNvSpPr txBox="1"/>
          <p:nvPr/>
        </p:nvSpPr>
        <p:spPr>
          <a:xfrm>
            <a:off x="1484784" y="17744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79FA5926-D2FA-5149-AA14-66B38EE3111B}"/>
              </a:ext>
            </a:extLst>
          </p:cNvPr>
          <p:cNvCxnSpPr>
            <a:cxnSpLocks/>
          </p:cNvCxnSpPr>
          <p:nvPr/>
        </p:nvCxnSpPr>
        <p:spPr>
          <a:xfrm>
            <a:off x="405304" y="4445260"/>
            <a:ext cx="6070937" cy="31426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8FEDF330-EABE-8884-3BB0-6D1D99C0AD56}"/>
              </a:ext>
            </a:extLst>
          </p:cNvPr>
          <p:cNvSpPr/>
          <p:nvPr/>
        </p:nvSpPr>
        <p:spPr>
          <a:xfrm>
            <a:off x="2742174" y="7320247"/>
            <a:ext cx="1814041" cy="168587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5288938D-1AD3-3BE2-B079-5CF93669453D}"/>
              </a:ext>
            </a:extLst>
          </p:cNvPr>
          <p:cNvSpPr/>
          <p:nvPr/>
        </p:nvSpPr>
        <p:spPr>
          <a:xfrm>
            <a:off x="1849336" y="7031962"/>
            <a:ext cx="3359897" cy="404991"/>
          </a:xfrm>
          <a:prstGeom prst="roundRect">
            <a:avLst/>
          </a:prstGeom>
          <a:pattFill prst="dotGrid">
            <a:fgClr>
              <a:srgbClr val="C2F070"/>
            </a:fgClr>
            <a:bgClr>
              <a:schemeClr val="bg1"/>
            </a:bgClr>
          </a:pattFill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32C98B94-4E1C-7BA3-AD97-8F2BE3F7E2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792" y="3640078"/>
            <a:ext cx="462541" cy="464122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B5F676C-6FA4-0BFE-72B6-C4A283C8D47B}"/>
              </a:ext>
            </a:extLst>
          </p:cNvPr>
          <p:cNvSpPr txBox="1"/>
          <p:nvPr/>
        </p:nvSpPr>
        <p:spPr>
          <a:xfrm>
            <a:off x="1476050" y="4088317"/>
            <a:ext cx="9770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緑黄色野菜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AABC68A-44A4-937C-A3FF-9FEBC416DB77}"/>
              </a:ext>
            </a:extLst>
          </p:cNvPr>
          <p:cNvSpPr txBox="1"/>
          <p:nvPr/>
        </p:nvSpPr>
        <p:spPr>
          <a:xfrm>
            <a:off x="3560898" y="4063108"/>
            <a:ext cx="796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果物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類</a:t>
            </a:r>
          </a:p>
        </p:txBody>
      </p:sp>
      <p:pic>
        <p:nvPicPr>
          <p:cNvPr id="38" name="図 37" descr="オレンジ, 座る, 写真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40B2E1C7-5331-DA09-89C8-95F3147A49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131" y="3700688"/>
            <a:ext cx="375344" cy="331240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166D9FCE-FC97-A9EB-1ACC-3C30334EED2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340" y="3709792"/>
            <a:ext cx="339833" cy="327479"/>
          </a:xfrm>
          <a:prstGeom prst="rect">
            <a:avLst/>
          </a:prstGeom>
        </p:spPr>
      </p:pic>
      <p:pic>
        <p:nvPicPr>
          <p:cNvPr id="41" name="図 40" descr="写真, 座る, テーブル, 古い が含まれている画像&#10;&#10;自動的に生成された説明">
            <a:extLst>
              <a:ext uri="{FF2B5EF4-FFF2-40B4-BE49-F238E27FC236}">
                <a16:creationId xmlns:a16="http://schemas.microsoft.com/office/drawing/2014/main" id="{8510F208-86FE-EB62-F1D4-BB92B2B44B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511" y="3713677"/>
            <a:ext cx="324550" cy="324550"/>
          </a:xfrm>
          <a:prstGeom prst="rect">
            <a:avLst/>
          </a:prstGeom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E7D9A26-49A7-6DBC-9B5D-23F79A1D7430}"/>
              </a:ext>
            </a:extLst>
          </p:cNvPr>
          <p:cNvSpPr txBox="1"/>
          <p:nvPr/>
        </p:nvSpPr>
        <p:spPr>
          <a:xfrm>
            <a:off x="2576317" y="4066223"/>
            <a:ext cx="72546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いも類</a:t>
            </a: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8C0BC560-67BD-BDDA-01B0-9E910E09550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609" y="3621696"/>
            <a:ext cx="479800" cy="527253"/>
          </a:xfrm>
          <a:prstGeom prst="rect">
            <a:avLst/>
          </a:prstGeom>
        </p:spPr>
      </p:pic>
      <p:pic>
        <p:nvPicPr>
          <p:cNvPr id="50" name="Picture 22" descr="さつまいものイラスト（紫）">
            <a:extLst>
              <a:ext uri="{FF2B5EF4-FFF2-40B4-BE49-F238E27FC236}">
                <a16:creationId xmlns:a16="http://schemas.microsoft.com/office/drawing/2014/main" id="{669C66F5-6096-5CCF-8A16-00D080D5B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728" y="3637265"/>
            <a:ext cx="406787" cy="442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A2A1689-1D21-C527-39E5-4DA9B6C8D55D}"/>
              </a:ext>
            </a:extLst>
          </p:cNvPr>
          <p:cNvSpPr txBox="1"/>
          <p:nvPr/>
        </p:nvSpPr>
        <p:spPr>
          <a:xfrm>
            <a:off x="1546889" y="3263532"/>
            <a:ext cx="342031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b="1" u="sng" dirty="0">
                <a:solidFill>
                  <a:srgbClr val="FF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鉄の吸収を良くするビタミン</a:t>
            </a:r>
            <a:r>
              <a:rPr lang="en-US" altLang="ja-JP" sz="1400" b="1" u="sng" dirty="0">
                <a:solidFill>
                  <a:srgbClr val="FF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lang="en-US" altLang="ja-JP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FC238F39-237D-5A1A-0068-137F8ABB46C0}"/>
              </a:ext>
            </a:extLst>
          </p:cNvPr>
          <p:cNvCxnSpPr>
            <a:cxnSpLocks/>
          </p:cNvCxnSpPr>
          <p:nvPr/>
        </p:nvCxnSpPr>
        <p:spPr>
          <a:xfrm>
            <a:off x="70479" y="6913058"/>
            <a:ext cx="667758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D1D269-6F93-A134-8CB4-54FB8390FDFF}"/>
              </a:ext>
            </a:extLst>
          </p:cNvPr>
          <p:cNvSpPr txBox="1"/>
          <p:nvPr/>
        </p:nvSpPr>
        <p:spPr>
          <a:xfrm>
            <a:off x="304170" y="4443684"/>
            <a:ext cx="233017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b="1" u="sng" dirty="0">
                <a:solidFill>
                  <a:srgbClr val="FF0000"/>
                </a:solidFill>
                <a:highlight>
                  <a:srgbClr val="FACAD4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造血作用のある栄養素</a:t>
            </a:r>
            <a:r>
              <a:rPr lang="en-US" altLang="ja-JP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DBC9736-6F05-B371-33B9-F637671C9ED2}"/>
              </a:ext>
            </a:extLst>
          </p:cNvPr>
          <p:cNvSpPr txBox="1"/>
          <p:nvPr/>
        </p:nvSpPr>
        <p:spPr>
          <a:xfrm>
            <a:off x="973202" y="1321180"/>
            <a:ext cx="2626371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1100" b="1" dirty="0">
                <a:solidFill>
                  <a:srgbClr val="FF0000"/>
                </a:solidFill>
                <a:highlight>
                  <a:srgbClr val="FACAD4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ヘム鉄の多いもの（一例）</a:t>
            </a:r>
            <a:r>
              <a:rPr lang="ja-JP" altLang="en-US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1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F849A91A-6BFB-2453-3518-FD03E137605B}"/>
              </a:ext>
            </a:extLst>
          </p:cNvPr>
          <p:cNvSpPr txBox="1"/>
          <p:nvPr/>
        </p:nvSpPr>
        <p:spPr>
          <a:xfrm>
            <a:off x="299112" y="5077910"/>
            <a:ext cx="551654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●ビタミン</a:t>
            </a:r>
            <a:r>
              <a:rPr lang="en-US" altLang="ja-JP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B6</a:t>
            </a:r>
            <a:r>
              <a:rPr lang="ja-JP" altLang="en-US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の多い食品・・・レバー類、かつお、いわし、卵黄など</a:t>
            </a:r>
            <a:endParaRPr lang="en-US" altLang="ja-JP" sz="11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B093289-9A9F-B2E5-817F-DD39B01A5EDB}"/>
              </a:ext>
            </a:extLst>
          </p:cNvPr>
          <p:cNvSpPr txBox="1"/>
          <p:nvPr/>
        </p:nvSpPr>
        <p:spPr>
          <a:xfrm>
            <a:off x="288552" y="5293997"/>
            <a:ext cx="634856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●ビタミン</a:t>
            </a:r>
            <a:r>
              <a:rPr lang="en-US" altLang="ja-JP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B12</a:t>
            </a:r>
            <a:r>
              <a:rPr lang="ja-JP" altLang="en-US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の多い食品・・・レバー類、カキやあさり等貝類、チーズ類、卵黄、のりなど</a:t>
            </a:r>
            <a:endParaRPr lang="en-US" altLang="ja-JP" sz="11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C60D9CB6-4EBB-23FB-F816-6CB33ACB4495}"/>
              </a:ext>
            </a:extLst>
          </p:cNvPr>
          <p:cNvSpPr txBox="1"/>
          <p:nvPr/>
        </p:nvSpPr>
        <p:spPr>
          <a:xfrm>
            <a:off x="299156" y="5511852"/>
            <a:ext cx="652489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●葉酸の多い食品・・・レバー類、納豆、枝豆、モロヘイヤ、ほうれん草、ブロッコリー、のりなど</a:t>
            </a:r>
            <a:endParaRPr lang="en-US" altLang="ja-JP" sz="11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7B0A6E3F-94B0-973D-3B67-6D2B4CA9C117}"/>
              </a:ext>
            </a:extLst>
          </p:cNvPr>
          <p:cNvSpPr txBox="1"/>
          <p:nvPr/>
        </p:nvSpPr>
        <p:spPr>
          <a:xfrm>
            <a:off x="308345" y="5729154"/>
            <a:ext cx="5922390" cy="2603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●銅の多い食品・・・レバー類、牛肉赤身、カキやあさり等貝類、油揚げ、納豆など</a:t>
            </a:r>
            <a:endParaRPr lang="en-US" altLang="ja-JP" sz="11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37ACCB16-BEC5-E41A-86E2-78D433B272F1}"/>
              </a:ext>
            </a:extLst>
          </p:cNvPr>
          <p:cNvSpPr txBox="1"/>
          <p:nvPr/>
        </p:nvSpPr>
        <p:spPr>
          <a:xfrm>
            <a:off x="1988374" y="7091456"/>
            <a:ext cx="32461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鉄の吸収を妨げる食品は控えよう！</a:t>
            </a:r>
            <a:endParaRPr lang="en-US" altLang="ja-JP" sz="1400" b="1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2A79336D-8E86-98DD-0582-86D75EFF305A}"/>
              </a:ext>
            </a:extLst>
          </p:cNvPr>
          <p:cNvGrpSpPr/>
          <p:nvPr/>
        </p:nvGrpSpPr>
        <p:grpSpPr>
          <a:xfrm>
            <a:off x="597832" y="1570706"/>
            <a:ext cx="5762487" cy="7212707"/>
            <a:chOff x="-331203" y="-771690"/>
            <a:chExt cx="5762487" cy="7212707"/>
          </a:xfrm>
        </p:grpSpPr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0467B5EE-0200-C248-53D1-B8AB107F9BBE}"/>
                </a:ext>
              </a:extLst>
            </p:cNvPr>
            <p:cNvSpPr txBox="1"/>
            <p:nvPr/>
          </p:nvSpPr>
          <p:spPr>
            <a:xfrm>
              <a:off x="2612275" y="3770424"/>
              <a:ext cx="7965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枝豆</a:t>
              </a:r>
              <a:endPara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6C23381B-BAEB-B240-1BB7-4F32CEC82B48}"/>
                </a:ext>
              </a:extLst>
            </p:cNvPr>
            <p:cNvSpPr txBox="1"/>
            <p:nvPr/>
          </p:nvSpPr>
          <p:spPr>
            <a:xfrm>
              <a:off x="4345624" y="3770051"/>
              <a:ext cx="108566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ほうれん草</a:t>
              </a:r>
            </a:p>
          </p:txBody>
        </p:sp>
        <p:pic>
          <p:nvPicPr>
            <p:cNvPr id="89" name="Picture 12" descr="パック入りの納豆のイラスト">
              <a:extLst>
                <a:ext uri="{FF2B5EF4-FFF2-40B4-BE49-F238E27FC236}">
                  <a16:creationId xmlns:a16="http://schemas.microsoft.com/office/drawing/2014/main" id="{B588359C-532D-E814-569B-777983648D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8314" y="-771690"/>
              <a:ext cx="584776" cy="3542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" name="図 91">
              <a:extLst>
                <a:ext uri="{FF2B5EF4-FFF2-40B4-BE49-F238E27FC236}">
                  <a16:creationId xmlns:a16="http://schemas.microsoft.com/office/drawing/2014/main" id="{9253BEC9-4117-F300-C852-1E5515181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0256" y="4081610"/>
              <a:ext cx="524155" cy="414083"/>
            </a:xfrm>
            <a:prstGeom prst="rect">
              <a:avLst/>
            </a:prstGeom>
          </p:spPr>
        </p:pic>
        <p:pic>
          <p:nvPicPr>
            <p:cNvPr id="2" name="Picture 2" descr="ほうれん草のおひたしのイラスト">
              <a:extLst>
                <a:ext uri="{FF2B5EF4-FFF2-40B4-BE49-F238E27FC236}">
                  <a16:creationId xmlns:a16="http://schemas.microsoft.com/office/drawing/2014/main" id="{4DB35D79-0527-594E-9E6A-062E3CEA98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84" y="4106894"/>
              <a:ext cx="351334" cy="414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68F817F5-832F-DD29-AC82-86AE214E9586}"/>
                </a:ext>
              </a:extLst>
            </p:cNvPr>
            <p:cNvSpPr txBox="1"/>
            <p:nvPr/>
          </p:nvSpPr>
          <p:spPr>
            <a:xfrm>
              <a:off x="-331203" y="6017149"/>
              <a:ext cx="12095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かまぼこ等の</a:t>
              </a:r>
              <a:endPara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練り製品</a:t>
              </a: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A7E292E0-23E6-F802-43BA-0653576E8613}"/>
                </a:ext>
              </a:extLst>
            </p:cNvPr>
            <p:cNvSpPr txBox="1"/>
            <p:nvPr/>
          </p:nvSpPr>
          <p:spPr>
            <a:xfrm>
              <a:off x="867168" y="6040907"/>
              <a:ext cx="14906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ソーセージ等の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肉の加工品</a:t>
              </a: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A2A5A99F-7131-56C3-E2A8-4D79FB6CA30E}"/>
                </a:ext>
              </a:extLst>
            </p:cNvPr>
            <p:cNvSpPr txBox="1"/>
            <p:nvPr/>
          </p:nvSpPr>
          <p:spPr>
            <a:xfrm>
              <a:off x="1898689" y="6107321"/>
              <a:ext cx="110629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インスタント麺</a:t>
              </a:r>
            </a:p>
          </p:txBody>
        </p:sp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EE508264-EC22-9157-D671-0360FA595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56043" y="-762767"/>
              <a:ext cx="524155" cy="414083"/>
            </a:xfrm>
            <a:prstGeom prst="rect">
              <a:avLst/>
            </a:prstGeom>
          </p:spPr>
        </p:pic>
        <p:pic>
          <p:nvPicPr>
            <p:cNvPr id="34" name="Picture 12" descr="パック入りの納豆のイラスト">
              <a:extLst>
                <a:ext uri="{FF2B5EF4-FFF2-40B4-BE49-F238E27FC236}">
                  <a16:creationId xmlns:a16="http://schemas.microsoft.com/office/drawing/2014/main" id="{5D3B98E7-399B-890B-600E-4EA45D9235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859" y="4043868"/>
              <a:ext cx="584776" cy="4140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D6815F94-0D01-C546-821C-47D099A881FE}"/>
                </a:ext>
              </a:extLst>
            </p:cNvPr>
            <p:cNvSpPr txBox="1"/>
            <p:nvPr/>
          </p:nvSpPr>
          <p:spPr>
            <a:xfrm>
              <a:off x="3508888" y="3773129"/>
              <a:ext cx="7965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納豆</a:t>
              </a:r>
              <a:endPara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8EF2136A-CDF7-6B71-D322-C8D9D7177E79}"/>
                </a:ext>
              </a:extLst>
            </p:cNvPr>
            <p:cNvSpPr txBox="1"/>
            <p:nvPr/>
          </p:nvSpPr>
          <p:spPr>
            <a:xfrm>
              <a:off x="3584332" y="6149468"/>
              <a:ext cx="82309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コーヒー</a:t>
              </a:r>
              <a:endPara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A67F9D99-3601-6882-DC33-B937AA1F0AFF}"/>
                </a:ext>
              </a:extLst>
            </p:cNvPr>
            <p:cNvSpPr txBox="1"/>
            <p:nvPr/>
          </p:nvSpPr>
          <p:spPr>
            <a:xfrm>
              <a:off x="4487339" y="6194141"/>
              <a:ext cx="82309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緑</a:t>
              </a:r>
              <a:r>
                <a:rPr kumimoji="1"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茶など</a:t>
              </a: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6A473C4B-B887-627C-A4C1-7B15CE4E6BB0}"/>
              </a:ext>
            </a:extLst>
          </p:cNvPr>
          <p:cNvGrpSpPr/>
          <p:nvPr/>
        </p:nvGrpSpPr>
        <p:grpSpPr>
          <a:xfrm>
            <a:off x="122927" y="216522"/>
            <a:ext cx="7157916" cy="7767819"/>
            <a:chOff x="-23906" y="546824"/>
            <a:chExt cx="7157916" cy="2932062"/>
          </a:xfrm>
        </p:grpSpPr>
        <p:sp>
          <p:nvSpPr>
            <p:cNvPr id="64" name="楕円 63">
              <a:extLst>
                <a:ext uri="{FF2B5EF4-FFF2-40B4-BE49-F238E27FC236}">
                  <a16:creationId xmlns:a16="http://schemas.microsoft.com/office/drawing/2014/main" id="{C8D4BEB9-2D01-8E45-CC6C-7D72B85C286D}"/>
                </a:ext>
              </a:extLst>
            </p:cNvPr>
            <p:cNvSpPr/>
            <p:nvPr/>
          </p:nvSpPr>
          <p:spPr>
            <a:xfrm>
              <a:off x="-23906" y="1603125"/>
              <a:ext cx="1201917" cy="170684"/>
            </a:xfrm>
            <a:prstGeom prst="ellipse">
              <a:avLst/>
            </a:prstGeom>
            <a:solidFill>
              <a:srgbClr val="C2F0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3B34BC9C-97A7-4185-5FF5-E2FB00B471AE}"/>
                </a:ext>
              </a:extLst>
            </p:cNvPr>
            <p:cNvSpPr/>
            <p:nvPr/>
          </p:nvSpPr>
          <p:spPr>
            <a:xfrm>
              <a:off x="1363428" y="548322"/>
              <a:ext cx="3724245" cy="153082"/>
            </a:xfrm>
            <a:prstGeom prst="roundRect">
              <a:avLst/>
            </a:prstGeom>
            <a:pattFill prst="dotGrid">
              <a:fgClr>
                <a:srgbClr val="C2F070"/>
              </a:fgClr>
              <a:bgClr>
                <a:schemeClr val="bg1"/>
              </a:bgClr>
            </a:pattFill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56663394-7BBD-98A1-1A52-98AB6DFBA964}"/>
                </a:ext>
              </a:extLst>
            </p:cNvPr>
            <p:cNvSpPr/>
            <p:nvPr/>
          </p:nvSpPr>
          <p:spPr>
            <a:xfrm>
              <a:off x="-5430" y="546824"/>
              <a:ext cx="1201917" cy="170684"/>
            </a:xfrm>
            <a:prstGeom prst="ellipse">
              <a:avLst/>
            </a:prstGeom>
            <a:solidFill>
              <a:srgbClr val="C2F0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EDA453EF-9F3F-3FD2-E957-B748002C8E07}"/>
                </a:ext>
              </a:extLst>
            </p:cNvPr>
            <p:cNvSpPr txBox="1"/>
            <p:nvPr/>
          </p:nvSpPr>
          <p:spPr>
            <a:xfrm>
              <a:off x="554892" y="1182390"/>
              <a:ext cx="805121" cy="174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豚レバー（</a:t>
              </a:r>
              <a:r>
                <a:rPr kumimoji="1" lang="en-US" altLang="ja-JP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60</a:t>
              </a:r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ｇ）</a:t>
              </a:r>
              <a:r>
                <a:rPr kumimoji="1" lang="en-US" altLang="ja-JP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7.8</a:t>
              </a:r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ｍｇ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A3F206F6-54A7-B0CF-9C09-A313761B9F8C}"/>
                </a:ext>
              </a:extLst>
            </p:cNvPr>
            <p:cNvSpPr txBox="1"/>
            <p:nvPr/>
          </p:nvSpPr>
          <p:spPr>
            <a:xfrm>
              <a:off x="101452" y="578553"/>
              <a:ext cx="1095035" cy="1161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b="1" u="sng" dirty="0">
                  <a:solidFill>
                    <a:srgbClr val="FF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ポイント②</a:t>
              </a:r>
              <a:endParaRPr lang="en-US" altLang="ja-JP" sz="14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00F6689D-74C6-A30B-9733-650E3957F511}"/>
                </a:ext>
              </a:extLst>
            </p:cNvPr>
            <p:cNvSpPr txBox="1"/>
            <p:nvPr/>
          </p:nvSpPr>
          <p:spPr>
            <a:xfrm>
              <a:off x="1476661" y="569293"/>
              <a:ext cx="3474396" cy="1161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solidFill>
                    <a:srgbClr val="FF0000"/>
                  </a:solidFill>
                  <a:latin typeface="UD デジタル 教科書体 NK-B" panose="020B0400000000000000" pitchFamily="18" charset="-128"/>
                  <a:ea typeface="UD デジタル 教科書体 NK-B" panose="020B0400000000000000" pitchFamily="18" charset="-128"/>
                </a:rPr>
                <a:t>鉄を効率的に取るためのポイントを知ろう！</a:t>
              </a:r>
              <a:endParaRPr lang="en-US" altLang="ja-JP" sz="1400" b="1" dirty="0">
                <a:solidFill>
                  <a:srgbClr val="FF0000"/>
                </a:solidFill>
                <a:latin typeface="UD デジタル 教科書体 NK-B" panose="020B0400000000000000" pitchFamily="18" charset="-128"/>
                <a:ea typeface="UD デジタル 教科書体 NK-B" panose="020B0400000000000000" pitchFamily="18" charset="-128"/>
              </a:endParaRPr>
            </a:p>
          </p:txBody>
        </p:sp>
        <p:pic>
          <p:nvPicPr>
            <p:cNvPr id="18" name="図 17" descr="座る, ナイフ が含まれている画像&#10;&#10;自動的に生成された説明">
              <a:extLst>
                <a:ext uri="{FF2B5EF4-FFF2-40B4-BE49-F238E27FC236}">
                  <a16:creationId xmlns:a16="http://schemas.microsoft.com/office/drawing/2014/main" id="{68902EA2-B4BB-66D0-0898-E89A15D214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95026">
              <a:off x="3787814" y="1038298"/>
              <a:ext cx="425278" cy="204154"/>
            </a:xfrm>
            <a:prstGeom prst="rect">
              <a:avLst/>
            </a:prstGeom>
          </p:spPr>
        </p:pic>
        <p:pic>
          <p:nvPicPr>
            <p:cNvPr id="22" name="図 21" descr="座る, テーブル が含まれている画像&#10;&#10;自動的に生成された説明">
              <a:extLst>
                <a:ext uri="{FF2B5EF4-FFF2-40B4-BE49-F238E27FC236}">
                  <a16:creationId xmlns:a16="http://schemas.microsoft.com/office/drawing/2014/main" id="{E406C4C5-E344-A165-4FC1-9F8D4D05D0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979" y="1055797"/>
              <a:ext cx="515778" cy="148305"/>
            </a:xfrm>
            <a:prstGeom prst="rect">
              <a:avLst/>
            </a:prstGeom>
          </p:spPr>
        </p:pic>
        <p:pic>
          <p:nvPicPr>
            <p:cNvPr id="24" name="図 23" descr="テーブルに置かれたコーヒーカップ&#10;&#10;低い精度で自動的に生成された説明">
              <a:extLst>
                <a:ext uri="{FF2B5EF4-FFF2-40B4-BE49-F238E27FC236}">
                  <a16:creationId xmlns:a16="http://schemas.microsoft.com/office/drawing/2014/main" id="{797C4451-5A6D-0B2E-F524-61EB31EA6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5528" y="1033479"/>
              <a:ext cx="410473" cy="176773"/>
            </a:xfrm>
            <a:prstGeom prst="rect">
              <a:avLst/>
            </a:prstGeom>
          </p:spPr>
        </p:pic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E30E196B-DECB-D0CC-ADF6-1ACC8EC72490}"/>
                </a:ext>
              </a:extLst>
            </p:cNvPr>
            <p:cNvSpPr txBox="1"/>
            <p:nvPr/>
          </p:nvSpPr>
          <p:spPr>
            <a:xfrm>
              <a:off x="1521489" y="1177301"/>
              <a:ext cx="902497" cy="174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丸干いわし（</a:t>
              </a:r>
              <a:r>
                <a:rPr kumimoji="1" lang="en-US" altLang="ja-JP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60</a:t>
              </a:r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ｇ）</a:t>
              </a:r>
              <a:endPara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2.6</a:t>
              </a:r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ｍｇ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EDD4DB2D-5F37-65F1-62F3-5317BB98F5EC}"/>
                </a:ext>
              </a:extLst>
            </p:cNvPr>
            <p:cNvSpPr txBox="1"/>
            <p:nvPr/>
          </p:nvSpPr>
          <p:spPr>
            <a:xfrm>
              <a:off x="2419303" y="1157935"/>
              <a:ext cx="675291" cy="174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あさり</a:t>
              </a:r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</a:t>
              </a:r>
              <a:r>
                <a:rPr kumimoji="1" lang="en-US" altLang="ja-JP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40</a:t>
              </a:r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ｇ）</a:t>
              </a:r>
              <a:r>
                <a:rPr kumimoji="1" lang="en-US" altLang="ja-JP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1.5</a:t>
              </a:r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ｍｇ</a:t>
              </a: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00FE9D88-B90E-DEE0-EA79-74D485FB7C8E}"/>
                </a:ext>
              </a:extLst>
            </p:cNvPr>
            <p:cNvSpPr txBox="1"/>
            <p:nvPr/>
          </p:nvSpPr>
          <p:spPr>
            <a:xfrm>
              <a:off x="3715706" y="1198841"/>
              <a:ext cx="649438" cy="174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小松菜（</a:t>
              </a:r>
              <a:r>
                <a:rPr kumimoji="1" lang="en-US" altLang="ja-JP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60</a:t>
              </a:r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ｇ）</a:t>
              </a:r>
              <a:r>
                <a:rPr kumimoji="1" lang="en-US" altLang="ja-JP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1.7</a:t>
              </a:r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ｍｇ</a:t>
              </a:r>
            </a:p>
          </p:txBody>
        </p:sp>
        <p:pic>
          <p:nvPicPr>
            <p:cNvPr id="32" name="図 31" descr="テーブル, リモコン, 暗い, 座る が含まれている画像&#10;&#10;自動的に生成された説明">
              <a:extLst>
                <a:ext uri="{FF2B5EF4-FFF2-40B4-BE49-F238E27FC236}">
                  <a16:creationId xmlns:a16="http://schemas.microsoft.com/office/drawing/2014/main" id="{463D783F-40AD-3FFF-AFB1-4729B3B1A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5265" y="1049238"/>
              <a:ext cx="743098" cy="159010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A2F96F0-88C9-72E2-5B14-B08956D31AB4}"/>
                </a:ext>
              </a:extLst>
            </p:cNvPr>
            <p:cNvSpPr txBox="1"/>
            <p:nvPr/>
          </p:nvSpPr>
          <p:spPr>
            <a:xfrm>
              <a:off x="101452" y="3334466"/>
              <a:ext cx="3433342" cy="9874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1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lang="ja-JP" altLang="en-US" sz="11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リン酸塩の多い食品</a:t>
              </a:r>
              <a:r>
                <a:rPr lang="ja-JP" altLang="en-US" sz="1100" b="1" u="sng" dirty="0">
                  <a:solidFill>
                    <a:srgbClr val="FF0000"/>
                  </a:solidFill>
                  <a:highlight>
                    <a:srgbClr val="EBE7F1"/>
                  </a:highligh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lang="en-US" altLang="ja-JP" sz="11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r>
                <a:rPr lang="ja-JP" altLang="en-US" sz="8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加工食品、インスタント食品など</a:t>
              </a:r>
              <a:endParaRPr lang="en-US" altLang="ja-JP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B621383-DCC4-1DCC-C3D4-CD6FF21E8492}"/>
                </a:ext>
              </a:extLst>
            </p:cNvPr>
            <p:cNvSpPr txBox="1"/>
            <p:nvPr/>
          </p:nvSpPr>
          <p:spPr>
            <a:xfrm>
              <a:off x="1861879" y="1462724"/>
              <a:ext cx="3433342" cy="929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「日本食品標準成分表</a:t>
              </a:r>
              <a:r>
                <a:rPr lang="en-US" altLang="ja-JP" sz="10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2020</a:t>
              </a:r>
              <a:r>
                <a:rPr lang="ja-JP" altLang="en-US" sz="10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年版（八訂）より抜粋」</a:t>
              </a:r>
              <a:endParaRPr lang="en-US" altLang="ja-JP" sz="1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6512EB2-BA34-CB23-D3A5-7360567A7656}"/>
                </a:ext>
              </a:extLst>
            </p:cNvPr>
            <p:cNvSpPr txBox="1"/>
            <p:nvPr/>
          </p:nvSpPr>
          <p:spPr>
            <a:xfrm>
              <a:off x="388805" y="736913"/>
              <a:ext cx="6101478" cy="243966"/>
            </a:xfrm>
            <a:prstGeom prst="rect">
              <a:avLst/>
            </a:prstGeom>
            <a:noFill/>
            <a:ln>
              <a:solidFill>
                <a:schemeClr val="bg1"/>
              </a:solidFill>
              <a:prstDash val="lgDashDotDot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♦</a:t>
              </a:r>
              <a:r>
                <a:rPr lang="ja-JP" altLang="en-US" sz="12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鉄はヘモグロビンの材料となり、貧血を防ぐ大事な栄養素。</a:t>
              </a:r>
              <a:endPara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sz="12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 鉄には動物性食品に含まれる「ヘム鉄」と、植物性食品に含まれる「非ヘム鉄」があり、</a:t>
              </a:r>
              <a:endPara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sz="12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動物性食品に含まれる「ヘム鉄」の方が、吸収率が高いので積極的に食べましょう。</a:t>
              </a:r>
              <a:endPara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pic>
          <p:nvPicPr>
            <p:cNvPr id="75" name="図 74" descr="テーブル, リモコン, 暗い, 座る が含まれている画像&#10;&#10;自動的に生成された説明">
              <a:extLst>
                <a:ext uri="{FF2B5EF4-FFF2-40B4-BE49-F238E27FC236}">
                  <a16:creationId xmlns:a16="http://schemas.microsoft.com/office/drawing/2014/main" id="{7879A87F-8CFE-99DF-D21E-0E395CAE5E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390" y="2847757"/>
              <a:ext cx="743098" cy="197743"/>
            </a:xfrm>
            <a:prstGeom prst="rect">
              <a:avLst/>
            </a:prstGeom>
          </p:spPr>
        </p:pic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5570ADAF-F9C8-DD8D-490C-3B9AB435890E}"/>
                </a:ext>
              </a:extLst>
            </p:cNvPr>
            <p:cNvSpPr txBox="1"/>
            <p:nvPr/>
          </p:nvSpPr>
          <p:spPr>
            <a:xfrm>
              <a:off x="1284006" y="2775390"/>
              <a:ext cx="1191887" cy="151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いわし、かつお</a:t>
              </a:r>
              <a:endPara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F84322FD-9E81-BD95-9DB6-80F6CCCFB526}"/>
                </a:ext>
              </a:extLst>
            </p:cNvPr>
            <p:cNvSpPr txBox="1"/>
            <p:nvPr/>
          </p:nvSpPr>
          <p:spPr>
            <a:xfrm>
              <a:off x="5351657" y="1182927"/>
              <a:ext cx="977751" cy="174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納豆</a:t>
              </a:r>
              <a:endPara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</a:t>
              </a:r>
              <a:r>
                <a:rPr kumimoji="1" lang="en-US" altLang="ja-JP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40</a:t>
              </a:r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ｇ）</a:t>
              </a:r>
              <a:endPara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1.3.</a:t>
              </a:r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ｍｇ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6EFFC5E1-AB75-4956-1742-810B8DE11DE5}"/>
                </a:ext>
              </a:extLst>
            </p:cNvPr>
            <p:cNvSpPr txBox="1"/>
            <p:nvPr/>
          </p:nvSpPr>
          <p:spPr>
            <a:xfrm>
              <a:off x="4521240" y="1188806"/>
              <a:ext cx="649438" cy="174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枝豆</a:t>
              </a:r>
              <a:endPara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</a:t>
              </a:r>
              <a:r>
                <a:rPr lang="en-US" altLang="ja-JP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40</a:t>
              </a:r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ｇ）</a:t>
              </a:r>
              <a:endPara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1.1.</a:t>
              </a:r>
              <a:r>
                <a:rPr kumimoji="1"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ｍｇ</a:t>
              </a: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326DBC28-5B62-AF29-4934-834E2298E3D7}"/>
                </a:ext>
              </a:extLst>
            </p:cNvPr>
            <p:cNvSpPr txBox="1"/>
            <p:nvPr/>
          </p:nvSpPr>
          <p:spPr>
            <a:xfrm>
              <a:off x="4061247" y="3333668"/>
              <a:ext cx="2761420" cy="145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1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lang="ja-JP" altLang="en-US" sz="11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タンニンの多い食品</a:t>
              </a:r>
              <a:r>
                <a:rPr lang="ja-JP" altLang="en-US" sz="1100" b="1" u="sng" dirty="0">
                  <a:solidFill>
                    <a:srgbClr val="FF0000"/>
                  </a:solidFill>
                  <a:highlight>
                    <a:srgbClr val="EBE7F1"/>
                  </a:highligh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lang="en-US" altLang="ja-JP" sz="11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</a:t>
              </a:r>
              <a:r>
                <a:rPr lang="ja-JP" altLang="en-US" sz="8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お茶など。　　　　　　　　食事中や食後すぐに飲む場合は気を付けましょう。</a:t>
              </a:r>
              <a:endParaRPr lang="en-US" altLang="ja-JP" sz="8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A4053971-5F0A-3B4B-162C-A12ECA8C5A4F}"/>
                </a:ext>
              </a:extLst>
            </p:cNvPr>
            <p:cNvSpPr txBox="1"/>
            <p:nvPr/>
          </p:nvSpPr>
          <p:spPr>
            <a:xfrm>
              <a:off x="77948" y="1634539"/>
              <a:ext cx="1095035" cy="1161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b="1" u="sng" dirty="0">
                  <a:solidFill>
                    <a:srgbClr val="FF0000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ポイント③</a:t>
              </a:r>
              <a:endParaRPr lang="en-US" altLang="ja-JP" sz="14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C83B319B-FCFE-571A-2BAA-841FD4AEEDCE}"/>
                </a:ext>
              </a:extLst>
            </p:cNvPr>
            <p:cNvSpPr txBox="1"/>
            <p:nvPr/>
          </p:nvSpPr>
          <p:spPr>
            <a:xfrm>
              <a:off x="408039" y="1354567"/>
              <a:ext cx="3433342" cy="929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0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※</a:t>
              </a:r>
              <a:r>
                <a:rPr lang="ja-JP" altLang="en-US" sz="10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ほかに赤身肉、赤身魚（かつお、まぐろ）等</a:t>
              </a:r>
              <a:endParaRPr lang="en-US" altLang="ja-JP" sz="1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E4CB4A69-BC8C-0A18-17E4-605C96C7B5AD}"/>
                </a:ext>
              </a:extLst>
            </p:cNvPr>
            <p:cNvSpPr txBox="1"/>
            <p:nvPr/>
          </p:nvSpPr>
          <p:spPr>
            <a:xfrm>
              <a:off x="3700668" y="1360966"/>
              <a:ext cx="3433342" cy="929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0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※</a:t>
              </a:r>
              <a:r>
                <a:rPr lang="ja-JP" altLang="en-US" sz="10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ほかにほうれん草、豆腐、卵黄等</a:t>
              </a:r>
              <a:endParaRPr lang="en-US" altLang="ja-JP" sz="1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7" name="四角形: 角を丸くする 86">
              <a:extLst>
                <a:ext uri="{FF2B5EF4-FFF2-40B4-BE49-F238E27FC236}">
                  <a16:creationId xmlns:a16="http://schemas.microsoft.com/office/drawing/2014/main" id="{7CCE9132-EE32-D603-9ABF-C481697D8928}"/>
                </a:ext>
              </a:extLst>
            </p:cNvPr>
            <p:cNvSpPr/>
            <p:nvPr/>
          </p:nvSpPr>
          <p:spPr>
            <a:xfrm>
              <a:off x="1227766" y="1590531"/>
              <a:ext cx="2926876" cy="113480"/>
            </a:xfrm>
            <a:prstGeom prst="roundRect">
              <a:avLst/>
            </a:prstGeom>
            <a:pattFill prst="dotGrid">
              <a:fgClr>
                <a:srgbClr val="C2F070"/>
              </a:fgClr>
              <a:bgClr>
                <a:schemeClr val="bg1"/>
              </a:bgClr>
            </a:pattFill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23264BFB-33F4-C9B7-F948-206925FF5495}"/>
                </a:ext>
              </a:extLst>
            </p:cNvPr>
            <p:cNvSpPr txBox="1"/>
            <p:nvPr/>
          </p:nvSpPr>
          <p:spPr>
            <a:xfrm>
              <a:off x="1284006" y="1595310"/>
              <a:ext cx="3055566" cy="1161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solidFill>
                    <a:srgbClr val="FF0000"/>
                  </a:solidFill>
                  <a:latin typeface="UD デジタル 教科書体 NK-B" panose="020B0400000000000000" pitchFamily="18" charset="-128"/>
                  <a:ea typeface="UD デジタル 教科書体 NK-B" panose="020B0400000000000000" pitchFamily="18" charset="-128"/>
                </a:rPr>
                <a:t>貧血に効果的な栄養素を知ろう！</a:t>
              </a:r>
              <a:endParaRPr lang="en-US" altLang="ja-JP" sz="1400" b="1" dirty="0">
                <a:solidFill>
                  <a:srgbClr val="FF0000"/>
                </a:solidFill>
                <a:latin typeface="UD デジタル 教科書体 NK-B" panose="020B0400000000000000" pitchFamily="18" charset="-128"/>
                <a:ea typeface="UD デジタル 教科書体 NK-B" panose="020B0400000000000000" pitchFamily="18" charset="-128"/>
              </a:endParaRPr>
            </a:p>
          </p:txBody>
        </p:sp>
      </p:grpSp>
      <p:sp>
        <p:nvSpPr>
          <p:cNvPr id="54" name="楕円 53">
            <a:extLst>
              <a:ext uri="{FF2B5EF4-FFF2-40B4-BE49-F238E27FC236}">
                <a16:creationId xmlns:a16="http://schemas.microsoft.com/office/drawing/2014/main" id="{A2C9CCCF-4155-0BB5-F58F-D5DBB0360488}"/>
              </a:ext>
            </a:extLst>
          </p:cNvPr>
          <p:cNvSpPr/>
          <p:nvPr/>
        </p:nvSpPr>
        <p:spPr>
          <a:xfrm>
            <a:off x="249914" y="7010941"/>
            <a:ext cx="1296144" cy="434553"/>
          </a:xfrm>
          <a:prstGeom prst="ellipse">
            <a:avLst/>
          </a:prstGeom>
          <a:solidFill>
            <a:srgbClr val="C2F0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8EBCA4A-27E2-0B52-D609-1754079E5DDA}"/>
              </a:ext>
            </a:extLst>
          </p:cNvPr>
          <p:cNvSpPr txBox="1"/>
          <p:nvPr/>
        </p:nvSpPr>
        <p:spPr>
          <a:xfrm>
            <a:off x="308345" y="4766568"/>
            <a:ext cx="6439718" cy="2750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♦赤血球を増やす助けをする、ビタミン</a:t>
            </a:r>
            <a:r>
              <a:rPr lang="en-US" altLang="ja-JP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B6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en-US" altLang="ja-JP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B12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や葉酸、銅の多い食品も意識して食べよう！</a:t>
            </a:r>
            <a:endParaRPr lang="en-US" altLang="ja-JP" sz="12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E1DCC18-5BCF-5FD9-C055-4137CA806340}"/>
              </a:ext>
            </a:extLst>
          </p:cNvPr>
          <p:cNvSpPr txBox="1"/>
          <p:nvPr/>
        </p:nvSpPr>
        <p:spPr>
          <a:xfrm>
            <a:off x="422134" y="6124292"/>
            <a:ext cx="796584" cy="259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レバー類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CA3F2536-888B-A0BC-EE19-52C0D66015BA}"/>
              </a:ext>
            </a:extLst>
          </p:cNvPr>
          <p:cNvSpPr txBox="1"/>
          <p:nvPr/>
        </p:nvSpPr>
        <p:spPr>
          <a:xfrm>
            <a:off x="2743920" y="6106421"/>
            <a:ext cx="626935" cy="259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貝類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1" name="図 70" descr="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88019773-FF18-2C6C-B6BB-481332A7B93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02" y="6349301"/>
            <a:ext cx="538940" cy="404461"/>
          </a:xfrm>
          <a:prstGeom prst="rect">
            <a:avLst/>
          </a:prstGeom>
        </p:spPr>
      </p:pic>
      <p:pic>
        <p:nvPicPr>
          <p:cNvPr id="72" name="図 71" descr="テーブルに置かれたコーヒーカップ&#10;&#10;低い精度で自動的に生成された説明">
            <a:extLst>
              <a:ext uri="{FF2B5EF4-FFF2-40B4-BE49-F238E27FC236}">
                <a16:creationId xmlns:a16="http://schemas.microsoft.com/office/drawing/2014/main" id="{DB4E11CB-7090-AC96-E678-075C57245E52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582" y="6378044"/>
            <a:ext cx="489444" cy="436712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F75B3D-43D9-A15B-D572-34FF6BF0C526}"/>
              </a:ext>
            </a:extLst>
          </p:cNvPr>
          <p:cNvSpPr txBox="1"/>
          <p:nvPr/>
        </p:nvSpPr>
        <p:spPr>
          <a:xfrm>
            <a:off x="4486405" y="3015784"/>
            <a:ext cx="225786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♦ビタミン</a:t>
            </a:r>
            <a:r>
              <a:rPr lang="en-US" altLang="ja-JP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</a:t>
            </a:r>
            <a:r>
              <a:rPr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は、鉄の吸収を良くするビタミン。鉄がヘモグロビンを合成する助けをします。</a:t>
            </a:r>
            <a:endParaRPr lang="en-US" altLang="ja-JP" sz="12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7DDB6A7-BB03-8A1D-117A-ABDA91A8E567}"/>
              </a:ext>
            </a:extLst>
          </p:cNvPr>
          <p:cNvSpPr txBox="1"/>
          <p:nvPr/>
        </p:nvSpPr>
        <p:spPr>
          <a:xfrm>
            <a:off x="326721" y="7069061"/>
            <a:ext cx="116715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ポイント④</a:t>
            </a:r>
            <a:endParaRPr lang="en-US" altLang="ja-JP" sz="1400" b="1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21C09E52-5A7A-8F69-F0D8-AAC5485BA341}"/>
              </a:ext>
            </a:extLst>
          </p:cNvPr>
          <p:cNvSpPr txBox="1"/>
          <p:nvPr/>
        </p:nvSpPr>
        <p:spPr>
          <a:xfrm>
            <a:off x="4658216" y="3843430"/>
            <a:ext cx="212013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吸収率が低い非ヘム鉄の吸収も、さらに吸収力がアップ！</a:t>
            </a:r>
            <a:endParaRPr lang="en-US" altLang="ja-JP" sz="1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47F2555A-7545-5845-5B44-EFF81DD65925}"/>
              </a:ext>
            </a:extLst>
          </p:cNvPr>
          <p:cNvSpPr/>
          <p:nvPr/>
        </p:nvSpPr>
        <p:spPr>
          <a:xfrm>
            <a:off x="539323" y="1327038"/>
            <a:ext cx="2932547" cy="12686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2" name="大かっこ 81">
            <a:extLst>
              <a:ext uri="{FF2B5EF4-FFF2-40B4-BE49-F238E27FC236}">
                <a16:creationId xmlns:a16="http://schemas.microsoft.com/office/drawing/2014/main" id="{98D31F6C-316A-9E23-162C-B356459C3AD9}"/>
              </a:ext>
            </a:extLst>
          </p:cNvPr>
          <p:cNvSpPr/>
          <p:nvPr/>
        </p:nvSpPr>
        <p:spPr>
          <a:xfrm>
            <a:off x="309507" y="5046196"/>
            <a:ext cx="6493590" cy="995827"/>
          </a:xfrm>
          <a:prstGeom prst="bracketPair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1" name="図 90">
            <a:extLst>
              <a:ext uri="{FF2B5EF4-FFF2-40B4-BE49-F238E27FC236}">
                <a16:creationId xmlns:a16="http://schemas.microsoft.com/office/drawing/2014/main" id="{B0B53338-6287-6A75-F533-0306400FDD0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1919" y="7913329"/>
            <a:ext cx="451143" cy="445047"/>
          </a:xfrm>
          <a:prstGeom prst="rect">
            <a:avLst/>
          </a:prstGeom>
        </p:spPr>
      </p:pic>
      <p:pic>
        <p:nvPicPr>
          <p:cNvPr id="94" name="Picture 65" descr="ソーセージのイラスト">
            <a:extLst>
              <a:ext uri="{FF2B5EF4-FFF2-40B4-BE49-F238E27FC236}">
                <a16:creationId xmlns:a16="http://schemas.microsoft.com/office/drawing/2014/main" id="{70D50CE3-8394-20E3-2576-38DC60A739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709" y="7926531"/>
            <a:ext cx="397669" cy="397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図 96">
            <a:extLst>
              <a:ext uri="{FF2B5EF4-FFF2-40B4-BE49-F238E27FC236}">
                <a16:creationId xmlns:a16="http://schemas.microsoft.com/office/drawing/2014/main" id="{4A3D2096-046D-E918-EBC3-0C95B1EF9A05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161379" y="7887102"/>
            <a:ext cx="499390" cy="605124"/>
          </a:xfrm>
          <a:prstGeom prst="rect">
            <a:avLst/>
          </a:prstGeom>
        </p:spPr>
      </p:pic>
      <p:sp>
        <p:nvSpPr>
          <p:cNvPr id="105" name="楕円 104">
            <a:extLst>
              <a:ext uri="{FF2B5EF4-FFF2-40B4-BE49-F238E27FC236}">
                <a16:creationId xmlns:a16="http://schemas.microsoft.com/office/drawing/2014/main" id="{A32A8785-5D74-96E0-6A57-52573C1EDF80}"/>
              </a:ext>
            </a:extLst>
          </p:cNvPr>
          <p:cNvSpPr/>
          <p:nvPr/>
        </p:nvSpPr>
        <p:spPr>
          <a:xfrm>
            <a:off x="4602937" y="3688080"/>
            <a:ext cx="2141329" cy="711891"/>
          </a:xfrm>
          <a:prstGeom prst="ellipse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CB2718-AA5A-A825-D39C-50C0F4EA537C}"/>
              </a:ext>
            </a:extLst>
          </p:cNvPr>
          <p:cNvSpPr txBox="1"/>
          <p:nvPr/>
        </p:nvSpPr>
        <p:spPr>
          <a:xfrm>
            <a:off x="3916268" y="1337368"/>
            <a:ext cx="250406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1100" b="1" dirty="0">
                <a:solidFill>
                  <a:srgbClr val="FF0000"/>
                </a:solidFill>
                <a:highlight>
                  <a:srgbClr val="C8E6EE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非ヘム鉄の多いもの（一例）</a:t>
            </a:r>
            <a:r>
              <a:rPr lang="ja-JP" altLang="en-US" sz="11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1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6FFCE976-7931-3B29-BC74-D7885B34DD56}"/>
              </a:ext>
            </a:extLst>
          </p:cNvPr>
          <p:cNvSpPr/>
          <p:nvPr/>
        </p:nvSpPr>
        <p:spPr>
          <a:xfrm>
            <a:off x="3560898" y="1333216"/>
            <a:ext cx="2870196" cy="12780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3" name="図 62">
            <a:extLst>
              <a:ext uri="{FF2B5EF4-FFF2-40B4-BE49-F238E27FC236}">
                <a16:creationId xmlns:a16="http://schemas.microsoft.com/office/drawing/2014/main" id="{C814C21D-FBC4-BC96-756D-D76B3CCE055E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665924" y="8035509"/>
            <a:ext cx="426757" cy="426757"/>
          </a:xfrm>
          <a:prstGeom prst="rect">
            <a:avLst/>
          </a:prstGeom>
        </p:spPr>
      </p:pic>
      <p:pic>
        <p:nvPicPr>
          <p:cNvPr id="66" name="図 65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186EA521-7B1C-F42C-38C4-DF8653E39C56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561" y="8047855"/>
            <a:ext cx="521444" cy="439192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6288132A-8C9B-9F4A-679F-276F61847DE7}"/>
              </a:ext>
            </a:extLst>
          </p:cNvPr>
          <p:cNvCxnSpPr>
            <a:cxnSpLocks/>
          </p:cNvCxnSpPr>
          <p:nvPr/>
        </p:nvCxnSpPr>
        <p:spPr>
          <a:xfrm>
            <a:off x="146468" y="2934248"/>
            <a:ext cx="667758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>
            <a:extLst>
              <a:ext uri="{FF2B5EF4-FFF2-40B4-BE49-F238E27FC236}">
                <a16:creationId xmlns:a16="http://schemas.microsoft.com/office/drawing/2014/main" id="{66C781AB-8039-FE2A-AE51-36BD00CFFBC5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11950" y="3611521"/>
            <a:ext cx="662796" cy="662796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B85124D2-E2AD-F89D-1B92-0C7D4C757FB5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649594" y="191242"/>
            <a:ext cx="675542" cy="69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756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5131</TotalTime>
  <Words>780</Words>
  <Application>Microsoft Office PowerPoint</Application>
  <PresentationFormat>画面に合わせる (4:3)</PresentationFormat>
  <Paragraphs>80</Paragraphs>
  <Slides>2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BIZ UDPゴシック</vt:lpstr>
      <vt:lpstr>HGPｺﾞｼｯｸE</vt:lpstr>
      <vt:lpstr>HG丸ｺﾞｼｯｸM-PRO</vt:lpstr>
      <vt:lpstr>UD デジタル 教科書体 N-B</vt:lpstr>
      <vt:lpstr>UD デジタル 教科書体 NK-B</vt:lpstr>
      <vt:lpstr>游ゴシック</vt:lpstr>
      <vt:lpstr>游ゴシック Light</vt:lpstr>
      <vt:lpstr>Arial</vt:lpstr>
      <vt:lpstr>Calibri</vt:lpstr>
      <vt:lpstr>Office テーマ</vt:lpstr>
      <vt:lpstr>Worksheet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谷口　史恵</dc:creator>
  <cp:lastModifiedBy>藤澤　由紀子</cp:lastModifiedBy>
  <cp:revision>502</cp:revision>
  <cp:lastPrinted>2023-02-27T02:59:54Z</cp:lastPrinted>
  <dcterms:created xsi:type="dcterms:W3CDTF">2020-06-05T04:13:34Z</dcterms:created>
  <dcterms:modified xsi:type="dcterms:W3CDTF">2023-02-28T04:07:55Z</dcterms:modified>
</cp:coreProperties>
</file>