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7"/>
  </p:notesMasterIdLst>
  <p:sldIdLst>
    <p:sldId id="280" r:id="rId5"/>
    <p:sldId id="281"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下斗米　恵" initials="下斗米　恵" lastIdx="1" clrIdx="0">
    <p:extLst>
      <p:ext uri="{19B8F6BF-5375-455C-9EA6-DF929625EA0E}">
        <p15:presenceInfo xmlns:p15="http://schemas.microsoft.com/office/powerpoint/2012/main" userId="S-1-5-21-3342720431-1209084106-2250817212-123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a:srgbClr val="009900"/>
    <a:srgbClr val="0000FF"/>
    <a:srgbClr val="D27D00"/>
    <a:srgbClr val="FF9900"/>
    <a:srgbClr val="FFE6C1"/>
    <a:srgbClr val="FFD597"/>
    <a:srgbClr val="218381"/>
    <a:srgbClr val="BDF8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92" autoAdjust="0"/>
    <p:restoredTop sz="94660"/>
  </p:normalViewPr>
  <p:slideViewPr>
    <p:cSldViewPr snapToGrid="0">
      <p:cViewPr>
        <p:scale>
          <a:sx n="100" d="100"/>
          <a:sy n="100" d="100"/>
        </p:scale>
        <p:origin x="12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2488F52-98B3-489D-BD60-58DF32FBAE48}" type="datetimeFigureOut">
              <a:rPr kumimoji="1" lang="ja-JP" altLang="en-US" smtClean="0"/>
              <a:t>2022/2/1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CFA2AF9-B37A-42D2-975C-A6F178725316}" type="slidenum">
              <a:rPr kumimoji="1" lang="ja-JP" altLang="en-US" smtClean="0"/>
              <a:t>‹#›</a:t>
            </a:fld>
            <a:endParaRPr kumimoji="1" lang="ja-JP" altLang="en-US"/>
          </a:p>
        </p:txBody>
      </p:sp>
    </p:spTree>
    <p:extLst>
      <p:ext uri="{BB962C8B-B14F-4D97-AF65-F5344CB8AC3E}">
        <p14:creationId xmlns:p14="http://schemas.microsoft.com/office/powerpoint/2010/main" val="2704730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40870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86129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94179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67601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3863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86627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34299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373552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219216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3545290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31995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D1C285-01B9-41B8-93F6-B4ABAD26AD50}" type="datetimeFigureOut">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96579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D4D1C285-01B9-41B8-93F6-B4ABAD26AD50}" type="datetimeFigureOut">
              <a:rPr kumimoji="1" lang="ja-JP" altLang="en-US" smtClean="0"/>
              <a:t>2022/2/1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317826D0-4618-4CEA-AC0E-70DBB8E24493}" type="slidenum">
              <a:rPr kumimoji="1" lang="ja-JP" altLang="en-US" smtClean="0"/>
              <a:t>‹#›</a:t>
            </a:fld>
            <a:endParaRPr kumimoji="1" lang="ja-JP" altLang="en-US"/>
          </a:p>
        </p:txBody>
      </p:sp>
    </p:spTree>
    <p:extLst>
      <p:ext uri="{BB962C8B-B14F-4D97-AF65-F5344CB8AC3E}">
        <p14:creationId xmlns:p14="http://schemas.microsoft.com/office/powerpoint/2010/main" val="1385081210"/>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a:extLst>
              <a:ext uri="{FF2B5EF4-FFF2-40B4-BE49-F238E27FC236}">
                <a16:creationId xmlns:a16="http://schemas.microsoft.com/office/drawing/2014/main" id="{91EB8850-2FF8-4DBB-94FD-A1FC6BEE4E1E}"/>
              </a:ext>
            </a:extLst>
          </p:cNvPr>
          <p:cNvSpPr txBox="1">
            <a:spLocks/>
          </p:cNvSpPr>
          <p:nvPr/>
        </p:nvSpPr>
        <p:spPr>
          <a:xfrm>
            <a:off x="3927943" y="4133336"/>
            <a:ext cx="5702617" cy="2377992"/>
          </a:xfrm>
          <a:prstGeom prst="rect">
            <a:avLst/>
          </a:prstGeom>
          <a:ln w="25400">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00" b="1" dirty="0">
                <a:latin typeface="游ゴシック Medium" panose="020B0500000000000000" pitchFamily="50" charset="-128"/>
                <a:ea typeface="游ゴシック Medium" panose="020B0500000000000000" pitchFamily="50" charset="-128"/>
              </a:rPr>
              <a:t>１　</a:t>
            </a:r>
            <a:r>
              <a:rPr lang="en-US" altLang="ja-JP" sz="1000" b="1" dirty="0">
                <a:latin typeface="游ゴシック Medium" panose="020B0500000000000000" pitchFamily="50" charset="-128"/>
                <a:ea typeface="游ゴシック Medium" panose="020B0500000000000000" pitchFamily="50" charset="-128"/>
              </a:rPr>
              <a:t>『</a:t>
            </a:r>
            <a:r>
              <a:rPr lang="ja-JP" altLang="en-US" sz="1000" b="1" dirty="0">
                <a:latin typeface="游ゴシック Medium" panose="020B0500000000000000" pitchFamily="50" charset="-128"/>
                <a:ea typeface="游ゴシック Medium" panose="020B0500000000000000" pitchFamily="50" charset="-128"/>
              </a:rPr>
              <a:t>市場活性化ビジョン</a:t>
            </a:r>
            <a:r>
              <a:rPr lang="en-US" altLang="ja-JP" sz="1000" b="1" dirty="0">
                <a:latin typeface="游ゴシック Medium" panose="020B0500000000000000" pitchFamily="50" charset="-128"/>
                <a:ea typeface="游ゴシック Medium" panose="020B0500000000000000" pitchFamily="50" charset="-128"/>
              </a:rPr>
              <a:t>2017』</a:t>
            </a:r>
            <a:r>
              <a:rPr lang="ja-JP" altLang="en-US" sz="1000" b="1" dirty="0">
                <a:latin typeface="游ゴシック Medium" panose="020B0500000000000000" pitchFamily="50" charset="-128"/>
                <a:ea typeface="游ゴシック Medium" panose="020B0500000000000000" pitchFamily="50" charset="-128"/>
              </a:rPr>
              <a:t>の総括</a:t>
            </a:r>
            <a:endParaRPr lang="en-US" altLang="ja-JP" sz="1000" b="1" dirty="0">
              <a:latin typeface="游ゴシック Medium" panose="020B0500000000000000" pitchFamily="50" charset="-128"/>
              <a:ea typeface="游ゴシック Medium" panose="020B05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・行動計画の取組</a:t>
            </a:r>
            <a:r>
              <a:rPr lang="en-US" altLang="ja-JP" sz="1000" dirty="0">
                <a:latin typeface="游ゴシック" panose="020B0400000000000000" pitchFamily="50" charset="-128"/>
                <a:ea typeface="游ゴシック" panose="020B0400000000000000" pitchFamily="50" charset="-128"/>
              </a:rPr>
              <a:t>33</a:t>
            </a:r>
            <a:r>
              <a:rPr lang="ja-JP" altLang="en-US" sz="1000" dirty="0">
                <a:latin typeface="游ゴシック" panose="020B0400000000000000" pitchFamily="50" charset="-128"/>
                <a:ea typeface="游ゴシック" panose="020B0400000000000000" pitchFamily="50" charset="-128"/>
              </a:rPr>
              <a:t>項目のうち，概ね達成した取組と実施継続中の取組は合わせて</a:t>
            </a:r>
            <a:r>
              <a:rPr lang="en-US" altLang="ja-JP" sz="1000" dirty="0">
                <a:latin typeface="游ゴシック" panose="020B0400000000000000" pitchFamily="50" charset="-128"/>
                <a:ea typeface="游ゴシック" panose="020B0400000000000000" pitchFamily="50" charset="-128"/>
              </a:rPr>
              <a:t>32</a:t>
            </a:r>
            <a:r>
              <a:rPr lang="ja-JP" altLang="en-US" sz="1000" dirty="0">
                <a:latin typeface="游ゴシック" panose="020B0400000000000000" pitchFamily="50" charset="-128"/>
                <a:ea typeface="游ゴシック" panose="020B0400000000000000" pitchFamily="50" charset="-128"/>
              </a:rPr>
              <a:t>項目で，調査検討段階の取組は１項目という評価結果になっている。しかしながら，全体的に取組を推進できているという評価結果にもかかわらず，数値目標としていた取扱高には青果部・水産物部ともに達しておらず，最終年度である３年度もこれまでの推移から，当該目標の達成は困難な状況となっ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目標達成状況と取組評価結果の潜在的な課題等を関係業者からのヒアリング等により明らかにすることで，評価・分析の精度を上げながら，成果及び課題を整理したことにより各戦略及び各取組項目の具体化及びその意識共有を徹底する方策が必要であるとの結論に至った。</a:t>
            </a:r>
            <a:endParaRPr lang="en-US" altLang="ja-JP" sz="1000" dirty="0">
              <a:latin typeface="游ゴシック" panose="020B0400000000000000" pitchFamily="50" charset="-128"/>
              <a:ea typeface="游ゴシック" panose="020B0400000000000000" pitchFamily="50" charset="-128"/>
            </a:endParaRPr>
          </a:p>
          <a:p>
            <a:pPr marL="127000" indent="-127000"/>
            <a:r>
              <a:rPr lang="ja-JP" altLang="en-US" sz="1000" b="1" dirty="0">
                <a:latin typeface="游ゴシック Medium" panose="020B0500000000000000" pitchFamily="50" charset="-128"/>
                <a:ea typeface="游ゴシック Medium" panose="020B0500000000000000" pitchFamily="50" charset="-128"/>
              </a:rPr>
              <a:t>２　ビジョン</a:t>
            </a:r>
            <a:r>
              <a:rPr lang="en-US" altLang="ja-JP" sz="1000" b="1" dirty="0">
                <a:latin typeface="游ゴシック Medium" panose="020B0500000000000000" pitchFamily="50" charset="-128"/>
                <a:ea typeface="游ゴシック Medium" panose="020B0500000000000000" pitchFamily="50" charset="-128"/>
              </a:rPr>
              <a:t>2022</a:t>
            </a:r>
            <a:r>
              <a:rPr lang="ja-JP" altLang="en-US" sz="1000" b="1" dirty="0">
                <a:latin typeface="游ゴシック Medium" panose="020B0500000000000000" pitchFamily="50" charset="-128"/>
                <a:ea typeface="游ゴシック Medium" panose="020B0500000000000000" pitchFamily="50" charset="-128"/>
              </a:rPr>
              <a:t>の論点</a:t>
            </a:r>
            <a:endParaRPr lang="en-US" altLang="ja-JP" sz="1000" b="1" dirty="0">
              <a:latin typeface="游ゴシック Medium" panose="020B0500000000000000" pitchFamily="50" charset="-128"/>
              <a:ea typeface="游ゴシック Medium" panose="020B05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・取扱高の減少傾向に歯止めをかけ，現状を上回る取扱高を目標とす</a:t>
            </a:r>
            <a:endParaRPr lang="en-US" altLang="ja-JP" sz="1000" dirty="0">
              <a:latin typeface="游ゴシック" panose="020B0400000000000000" pitchFamily="50" charset="-128"/>
              <a:ea typeface="游ゴシック" panose="020B04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る。</a:t>
            </a:r>
            <a:endParaRPr lang="en-US" altLang="ja-JP" sz="1000" dirty="0">
              <a:latin typeface="游ゴシック" panose="020B0400000000000000" pitchFamily="50" charset="-128"/>
              <a:ea typeface="游ゴシック" panose="020B04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・ビジョン</a:t>
            </a:r>
            <a:r>
              <a:rPr lang="en-US" altLang="ja-JP" sz="1000" dirty="0">
                <a:latin typeface="游ゴシック" panose="020B0400000000000000" pitchFamily="50" charset="-128"/>
                <a:ea typeface="游ゴシック" panose="020B0400000000000000" pitchFamily="50" charset="-128"/>
              </a:rPr>
              <a:t>2017</a:t>
            </a:r>
            <a:r>
              <a:rPr lang="ja-JP" altLang="en-US" sz="1000" dirty="0">
                <a:latin typeface="游ゴシック" panose="020B0400000000000000" pitchFamily="50" charset="-128"/>
                <a:ea typeface="游ゴシック" panose="020B0400000000000000" pitchFamily="50" charset="-128"/>
              </a:rPr>
              <a:t>の課題のうち，特に弱い点と捉えている　「情報発</a:t>
            </a:r>
            <a:endParaRPr lang="en-US" altLang="ja-JP" sz="1000" dirty="0">
              <a:latin typeface="游ゴシック" panose="020B0400000000000000" pitchFamily="50" charset="-128"/>
              <a:ea typeface="游ゴシック" panose="020B04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信」については，項目を整理し，新規の基本戦略とした。</a:t>
            </a:r>
            <a:endParaRPr lang="en-US" altLang="ja-JP" sz="1000" dirty="0">
              <a:latin typeface="游ゴシック" panose="020B0400000000000000" pitchFamily="50" charset="-128"/>
              <a:ea typeface="游ゴシック" panose="020B04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・ビジョン</a:t>
            </a:r>
            <a:r>
              <a:rPr lang="en-US" altLang="ja-JP" sz="1000" dirty="0">
                <a:latin typeface="游ゴシック" panose="020B0400000000000000" pitchFamily="50" charset="-128"/>
                <a:ea typeface="游ゴシック" panose="020B0400000000000000" pitchFamily="50" charset="-128"/>
              </a:rPr>
              <a:t>2022</a:t>
            </a:r>
            <a:r>
              <a:rPr lang="ja-JP" altLang="en-US" sz="1000" dirty="0">
                <a:latin typeface="游ゴシック" panose="020B0400000000000000" pitchFamily="50" charset="-128"/>
                <a:ea typeface="游ゴシック" panose="020B0400000000000000" pitchFamily="50" charset="-128"/>
              </a:rPr>
              <a:t>の実施に当たり，「場内業者間の連携」は，最も重視</a:t>
            </a:r>
            <a:endParaRPr lang="en-US" altLang="ja-JP" sz="1000" dirty="0">
              <a:latin typeface="游ゴシック" panose="020B0400000000000000" pitchFamily="50" charset="-128"/>
              <a:ea typeface="游ゴシック" panose="020B0400000000000000" pitchFamily="50" charset="-128"/>
            </a:endParaRPr>
          </a:p>
          <a:p>
            <a:pPr marL="255600" indent="-255600"/>
            <a:r>
              <a:rPr lang="ja-JP" altLang="en-US" sz="1000" dirty="0">
                <a:latin typeface="游ゴシック" panose="020B0400000000000000" pitchFamily="50" charset="-128"/>
                <a:ea typeface="游ゴシック" panose="020B0400000000000000" pitchFamily="50" charset="-128"/>
              </a:rPr>
              <a:t>　　しなければならない。</a:t>
            </a:r>
            <a:endParaRPr lang="en-US" altLang="ja-JP" sz="1000" dirty="0">
              <a:latin typeface="游ゴシック" panose="020B0400000000000000" pitchFamily="50" charset="-128"/>
              <a:ea typeface="游ゴシック" panose="020B0400000000000000" pitchFamily="50" charset="-128"/>
            </a:endParaRPr>
          </a:p>
        </p:txBody>
      </p:sp>
      <p:sp>
        <p:nvSpPr>
          <p:cNvPr id="20" name="タイトル 1">
            <a:extLst>
              <a:ext uri="{FF2B5EF4-FFF2-40B4-BE49-F238E27FC236}">
                <a16:creationId xmlns:a16="http://schemas.microsoft.com/office/drawing/2014/main" id="{7674ECC9-4E01-49AC-84AA-22AFBBE2EB70}"/>
              </a:ext>
            </a:extLst>
          </p:cNvPr>
          <p:cNvSpPr txBox="1">
            <a:spLocks/>
          </p:cNvSpPr>
          <p:nvPr/>
        </p:nvSpPr>
        <p:spPr>
          <a:xfrm>
            <a:off x="383382" y="2736108"/>
            <a:ext cx="3401437" cy="434855"/>
          </a:xfrm>
          <a:prstGeom prst="rect">
            <a:avLst/>
          </a:prstGeom>
          <a:noFill/>
          <a:ln w="25400">
            <a:solidFill>
              <a:schemeClr val="tx1">
                <a:lumMod val="50000"/>
                <a:lumOff val="50000"/>
              </a:schemeClr>
            </a:solidFill>
          </a:ln>
        </p:spPr>
        <p:txBody>
          <a:bodyPr vert="horz" lIns="91440" tIns="45720" rIns="91440" bIns="45720" rtlCol="0" anchor="ctr"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nSpc>
                <a:spcPts val="1200"/>
              </a:lnSpc>
            </a:pPr>
            <a:r>
              <a:rPr lang="zh-TW" altLang="en-US" sz="1000" dirty="0">
                <a:latin typeface="游ゴシック" panose="020B0400000000000000" pitchFamily="50" charset="-128"/>
                <a:ea typeface="游ゴシック" panose="020B0400000000000000" pitchFamily="50" charset="-128"/>
              </a:rPr>
              <a:t>令和４年度（</a:t>
            </a:r>
            <a:r>
              <a:rPr lang="en-US" altLang="zh-TW" sz="1000" dirty="0">
                <a:latin typeface="游ゴシック" panose="020B0400000000000000" pitchFamily="50" charset="-128"/>
                <a:ea typeface="游ゴシック" panose="020B0400000000000000" pitchFamily="50" charset="-128"/>
              </a:rPr>
              <a:t>2022</a:t>
            </a:r>
            <a:r>
              <a:rPr lang="zh-TW" altLang="en-US" sz="1000" dirty="0">
                <a:latin typeface="游ゴシック" panose="020B0400000000000000" pitchFamily="50" charset="-128"/>
                <a:ea typeface="游ゴシック" panose="020B0400000000000000" pitchFamily="50" charset="-128"/>
              </a:rPr>
              <a:t>年度）～</a:t>
            </a:r>
            <a:endParaRPr lang="en-US" altLang="zh-TW" sz="1000" dirty="0">
              <a:latin typeface="游ゴシック" panose="020B0400000000000000" pitchFamily="50" charset="-128"/>
              <a:ea typeface="游ゴシック" panose="020B0400000000000000" pitchFamily="50" charset="-128"/>
            </a:endParaRPr>
          </a:p>
          <a:p>
            <a:pPr>
              <a:lnSpc>
                <a:spcPts val="1200"/>
              </a:lnSpc>
            </a:pPr>
            <a:r>
              <a:rPr lang="ja-JP" altLang="en-US" sz="1000" dirty="0">
                <a:latin typeface="游ゴシック" panose="020B0400000000000000" pitchFamily="50" charset="-128"/>
                <a:ea typeface="游ゴシック" panose="020B0400000000000000" pitchFamily="50" charset="-128"/>
              </a:rPr>
              <a:t>　　　　　　　　　</a:t>
            </a:r>
            <a:r>
              <a:rPr lang="zh-TW" altLang="en-US" sz="1000" dirty="0">
                <a:latin typeface="游ゴシック" panose="020B0400000000000000" pitchFamily="50" charset="-128"/>
                <a:ea typeface="游ゴシック" panose="020B0400000000000000" pitchFamily="50" charset="-128"/>
              </a:rPr>
              <a:t>令和８年度（</a:t>
            </a:r>
            <a:r>
              <a:rPr lang="en-US" altLang="zh-TW" sz="1000" dirty="0">
                <a:latin typeface="游ゴシック" panose="020B0400000000000000" pitchFamily="50" charset="-128"/>
                <a:ea typeface="游ゴシック" panose="020B0400000000000000" pitchFamily="50" charset="-128"/>
              </a:rPr>
              <a:t>2026</a:t>
            </a:r>
            <a:r>
              <a:rPr lang="zh-TW" altLang="en-US" sz="1000" dirty="0">
                <a:latin typeface="游ゴシック" panose="020B0400000000000000" pitchFamily="50" charset="-128"/>
                <a:ea typeface="游ゴシック" panose="020B0400000000000000" pitchFamily="50" charset="-128"/>
              </a:rPr>
              <a:t>年度）</a:t>
            </a:r>
            <a:r>
              <a:rPr lang="en-US" altLang="zh-TW" sz="1000" dirty="0">
                <a:latin typeface="游ゴシック" panose="020B0400000000000000" pitchFamily="50" charset="-128"/>
                <a:ea typeface="游ゴシック" panose="020B0400000000000000" pitchFamily="50" charset="-128"/>
              </a:rPr>
              <a:t>〔</a:t>
            </a:r>
            <a:r>
              <a:rPr lang="zh-TW" altLang="en-US" sz="1000" dirty="0">
                <a:latin typeface="游ゴシック" panose="020B0400000000000000" pitchFamily="50" charset="-128"/>
                <a:ea typeface="游ゴシック" panose="020B0400000000000000" pitchFamily="50" charset="-128"/>
              </a:rPr>
              <a:t>５年間</a:t>
            </a:r>
            <a:r>
              <a:rPr lang="en-US" altLang="zh-TW" sz="1000" dirty="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27" name="1 つの角を丸めた四角形 5">
            <a:extLst>
              <a:ext uri="{FF2B5EF4-FFF2-40B4-BE49-F238E27FC236}">
                <a16:creationId xmlns:a16="http://schemas.microsoft.com/office/drawing/2014/main" id="{1DE8B267-8BB4-43AF-8477-0203F78D27E2}"/>
              </a:ext>
            </a:extLst>
          </p:cNvPr>
          <p:cNvSpPr/>
          <p:nvPr/>
        </p:nvSpPr>
        <p:spPr>
          <a:xfrm flipV="1">
            <a:off x="1" y="-7838"/>
            <a:ext cx="9905999" cy="626618"/>
          </a:xfrm>
          <a:prstGeom prst="round1Rect">
            <a:avLst>
              <a:gd name="adj" fmla="val 0"/>
            </a:avLst>
          </a:prstGeom>
          <a:solidFill>
            <a:srgbClr val="FFE6C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E5CE62BE-4643-49B8-838F-E328814C7F81}"/>
              </a:ext>
            </a:extLst>
          </p:cNvPr>
          <p:cNvSpPr txBox="1"/>
          <p:nvPr/>
        </p:nvSpPr>
        <p:spPr>
          <a:xfrm>
            <a:off x="1449947" y="64283"/>
            <a:ext cx="7578432" cy="446276"/>
          </a:xfrm>
          <a:prstGeom prst="rect">
            <a:avLst/>
          </a:prstGeom>
          <a:noFill/>
          <a:effectLst>
            <a:glow rad="228600">
              <a:schemeClr val="accent4">
                <a:satMod val="175000"/>
                <a:alpha val="40000"/>
              </a:schemeClr>
            </a:glow>
          </a:effectLst>
        </p:spPr>
        <p:txBody>
          <a:bodyPr wrap="square" rtlCol="0">
            <a:spAutoFit/>
          </a:bodyPr>
          <a:lstStyle/>
          <a:p>
            <a:r>
              <a:rPr lang="ja-JP" altLang="en-US" sz="2300" b="1" dirty="0">
                <a:latin typeface="ＭＳ 明朝" panose="02020609040205080304" pitchFamily="17" charset="-128"/>
                <a:ea typeface="ＭＳ 明朝" panose="02020609040205080304" pitchFamily="17" charset="-128"/>
                <a:cs typeface="メイリオ" pitchFamily="50" charset="-128"/>
              </a:rPr>
              <a:t>盛岡市中央卸売市場活性化ビジョン</a:t>
            </a:r>
            <a:r>
              <a:rPr lang="en-US" altLang="ja-JP" sz="2300" b="1" dirty="0">
                <a:latin typeface="ＭＳ 明朝" panose="02020609040205080304" pitchFamily="17" charset="-128"/>
                <a:ea typeface="ＭＳ 明朝" panose="02020609040205080304" pitchFamily="17" charset="-128"/>
                <a:cs typeface="メイリオ" pitchFamily="50" charset="-128"/>
              </a:rPr>
              <a:t>2022</a:t>
            </a:r>
            <a:r>
              <a:rPr lang="ja-JP" altLang="en-US" sz="2300" b="1" dirty="0">
                <a:latin typeface="ＭＳ 明朝" panose="02020609040205080304" pitchFamily="17" charset="-128"/>
                <a:ea typeface="ＭＳ 明朝" panose="02020609040205080304" pitchFamily="17" charset="-128"/>
                <a:cs typeface="メイリオ" pitchFamily="50" charset="-128"/>
              </a:rPr>
              <a:t>（案）</a:t>
            </a:r>
            <a:endParaRPr lang="ja-JP" altLang="en-US" sz="2300" b="1" dirty="0">
              <a:latin typeface="ＭＳ 明朝" panose="02020609040205080304" pitchFamily="17" charset="-128"/>
              <a:ea typeface="ＭＳ 明朝" panose="02020609040205080304" pitchFamily="17" charset="-128"/>
            </a:endParaRPr>
          </a:p>
        </p:txBody>
      </p:sp>
      <p:cxnSp>
        <p:nvCxnSpPr>
          <p:cNvPr id="26" name="直線コネクタ 25">
            <a:extLst>
              <a:ext uri="{FF2B5EF4-FFF2-40B4-BE49-F238E27FC236}">
                <a16:creationId xmlns:a16="http://schemas.microsoft.com/office/drawing/2014/main" id="{C8D0AFDF-D5F7-45BB-B3CA-73C174FD0228}"/>
              </a:ext>
            </a:extLst>
          </p:cNvPr>
          <p:cNvCxnSpPr/>
          <p:nvPr/>
        </p:nvCxnSpPr>
        <p:spPr>
          <a:xfrm flipV="1">
            <a:off x="0" y="624887"/>
            <a:ext cx="9906000" cy="10192"/>
          </a:xfrm>
          <a:prstGeom prst="line">
            <a:avLst/>
          </a:prstGeom>
          <a:ln w="34925">
            <a:solidFill>
              <a:srgbClr val="D27D00"/>
            </a:solidFill>
            <a:round/>
          </a:ln>
        </p:spPr>
        <p:style>
          <a:lnRef idx="1">
            <a:schemeClr val="accent1"/>
          </a:lnRef>
          <a:fillRef idx="0">
            <a:schemeClr val="accent1"/>
          </a:fillRef>
          <a:effectRef idx="0">
            <a:schemeClr val="accent1"/>
          </a:effectRef>
          <a:fontRef idx="minor">
            <a:schemeClr val="tx1"/>
          </a:fontRef>
        </p:style>
      </p:cxnSp>
      <p:sp>
        <p:nvSpPr>
          <p:cNvPr id="3" name="タイトル 1">
            <a:extLst>
              <a:ext uri="{FF2B5EF4-FFF2-40B4-BE49-F238E27FC236}">
                <a16:creationId xmlns:a16="http://schemas.microsoft.com/office/drawing/2014/main" id="{62753A51-09E6-4AA1-A4DD-B085D9C11198}"/>
              </a:ext>
            </a:extLst>
          </p:cNvPr>
          <p:cNvSpPr txBox="1">
            <a:spLocks/>
          </p:cNvSpPr>
          <p:nvPr/>
        </p:nvSpPr>
        <p:spPr>
          <a:xfrm>
            <a:off x="3927944" y="956761"/>
            <a:ext cx="5702617" cy="2867705"/>
          </a:xfrm>
          <a:prstGeom prst="rect">
            <a:avLst/>
          </a:prstGeom>
          <a:ln w="25400">
            <a:solidFill>
              <a:schemeClr val="tx1">
                <a:lumMod val="50000"/>
                <a:lumOff val="50000"/>
              </a:schemeClr>
            </a:solidFill>
          </a:ln>
        </p:spPr>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00" b="1" dirty="0">
                <a:latin typeface="游ゴシック Medium" panose="020B0500000000000000" pitchFamily="50" charset="-128"/>
                <a:ea typeface="游ゴシック Medium" panose="020B0500000000000000" pitchFamily="50" charset="-128"/>
              </a:rPr>
              <a:t>１　卸売市場流通の現状</a:t>
            </a:r>
            <a:endParaRPr lang="en-US" altLang="ja-JP" sz="1000" b="1" dirty="0">
              <a:latin typeface="游ゴシック Medium" panose="020B0500000000000000" pitchFamily="50" charset="-128"/>
              <a:ea typeface="游ゴシック Medium" panose="020B05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・人口減少と少子高齢化が進行している。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・人口減に伴う総量の減少，品目別に増減傾向が異なり，特に水産物の減少幅が大きいなど，食料消費の量的変化が進行している。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・外食・中食が増加傾向であり食料消費形態の多様化が進行している。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・量販店の産地直接取引やコンビニ等，食品流通の多様化が拡大している。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・消費者の食品の安全性への関心に応える安全・安心な生鮮食料品等を供給するための衛生・品質管理が求められている。</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・環境負荷低減の取組や緊急時の食品流通の継続など社会的要請への積極的かつ適切な対応が求められている。</a:t>
            </a:r>
            <a:endParaRPr lang="en-US" altLang="ja-JP" sz="1000" dirty="0">
              <a:latin typeface="游ゴシック" panose="020B0400000000000000" pitchFamily="50" charset="-128"/>
              <a:ea typeface="游ゴシック" panose="020B0400000000000000" pitchFamily="50" charset="-128"/>
            </a:endParaRPr>
          </a:p>
          <a:p>
            <a:r>
              <a:rPr lang="ja-JP" altLang="en-US" sz="1000" b="1" dirty="0">
                <a:latin typeface="游ゴシック Medium" panose="020B0500000000000000" pitchFamily="50" charset="-128"/>
                <a:ea typeface="游ゴシック Medium" panose="020B0500000000000000" pitchFamily="50" charset="-128"/>
              </a:rPr>
              <a:t>２　盛岡市中央卸売市場の現状</a:t>
            </a:r>
            <a:endParaRPr lang="en-US" altLang="ja-JP" sz="1000" b="1" dirty="0">
              <a:latin typeface="游ゴシック Medium" panose="020B0500000000000000" pitchFamily="50" charset="-128"/>
              <a:ea typeface="游ゴシック Medium" panose="020B05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・青果部，水産物部ともに卸売業者の取扱高は年々減少しており，取扱等の状況は芳しくない。</a:t>
            </a:r>
            <a:endParaRPr lang="en-US" altLang="ja-JP" sz="1000" dirty="0">
              <a:latin typeface="游ゴシック" panose="020B0400000000000000" pitchFamily="50" charset="-128"/>
              <a:ea typeface="游ゴシック" panose="020B0400000000000000" pitchFamily="50" charset="-128"/>
            </a:endParaRPr>
          </a:p>
          <a:p>
            <a:pPr marL="254000" indent="-254000"/>
            <a:r>
              <a:rPr lang="ja-JP" altLang="en-US" sz="1000" dirty="0">
                <a:latin typeface="游ゴシック" panose="020B0400000000000000" pitchFamily="50" charset="-128"/>
                <a:ea typeface="游ゴシック" panose="020B0400000000000000" pitchFamily="50" charset="-128"/>
              </a:rPr>
              <a:t>　・卸売市場費特別会計の現状は，取扱高割使用料や施設使用料が減少しており，施設修繕等の必要な財源の確保が難しい状況である。</a:t>
            </a:r>
            <a:endParaRPr lang="en-US" altLang="ja-JP" sz="1000" dirty="0">
              <a:latin typeface="游ゴシック" panose="020B0400000000000000" pitchFamily="50" charset="-128"/>
              <a:ea typeface="游ゴシック" panose="020B0400000000000000" pitchFamily="50" charset="-128"/>
            </a:endParaRPr>
          </a:p>
          <a:p>
            <a:r>
              <a:rPr lang="ja-JP" altLang="en-US" sz="1000" b="1" dirty="0">
                <a:latin typeface="游ゴシック Medium" panose="020B0500000000000000" pitchFamily="50" charset="-128"/>
                <a:ea typeface="游ゴシック Medium" panose="020B0500000000000000" pitchFamily="50" charset="-128"/>
              </a:rPr>
              <a:t>３　卸売市場法の改正</a:t>
            </a:r>
            <a:endParaRPr lang="en-US" altLang="ja-JP" sz="1000" b="1" dirty="0">
              <a:latin typeface="游ゴシック Medium" panose="020B0500000000000000" pitchFamily="50" charset="-128"/>
              <a:ea typeface="游ゴシック Medium" panose="020B0500000000000000" pitchFamily="50" charset="-128"/>
            </a:endParaRPr>
          </a:p>
          <a:p>
            <a:pPr marL="127000" indent="127000"/>
            <a:r>
              <a:rPr lang="ja-JP" altLang="en-US" sz="1000" dirty="0">
                <a:latin typeface="游ゴシック" panose="020B0400000000000000" pitchFamily="50" charset="-128"/>
                <a:ea typeface="游ゴシック" panose="020B0400000000000000" pitchFamily="50" charset="-128"/>
              </a:rPr>
              <a:t>中央卸売市場は，公正な取引の場としての機能・役割は堅持すべきものとされたが，国による一律の規制ではなく各卸売市場の実情に応じた取組の促進が求められている。</a:t>
            </a:r>
            <a:endParaRPr lang="en-US" altLang="ja-JP" sz="1000" dirty="0">
              <a:latin typeface="游ゴシック" panose="020B0400000000000000" pitchFamily="50" charset="-128"/>
              <a:ea typeface="游ゴシック" panose="020B0400000000000000" pitchFamily="50" charset="-128"/>
            </a:endParaRPr>
          </a:p>
          <a:p>
            <a:r>
              <a:rPr lang="ja-JP" altLang="en-US" sz="1000" b="1" dirty="0">
                <a:latin typeface="游ゴシック Medium" panose="020B0500000000000000" pitchFamily="50" charset="-128"/>
                <a:ea typeface="游ゴシック Medium" panose="020B0500000000000000" pitchFamily="50" charset="-128"/>
              </a:rPr>
              <a:t>４　持続可能な開発目標</a:t>
            </a:r>
            <a:endParaRPr lang="en-US" altLang="ja-JP" sz="1000" b="1" dirty="0">
              <a:latin typeface="游ゴシック Medium" panose="020B0500000000000000" pitchFamily="50" charset="-128"/>
              <a:ea typeface="游ゴシック Medium" panose="020B0500000000000000" pitchFamily="50" charset="-128"/>
            </a:endParaRPr>
          </a:p>
          <a:p>
            <a:pPr marL="127000" indent="-127000"/>
            <a:r>
              <a:rPr lang="ja-JP" altLang="en-US" sz="1000" dirty="0">
                <a:latin typeface="游ゴシック" panose="020B0400000000000000" pitchFamily="50" charset="-128"/>
                <a:ea typeface="游ゴシック" panose="020B0400000000000000" pitchFamily="50" charset="-128"/>
              </a:rPr>
              <a:t>　　本市においても将来にわたる社会の持続可能な発展を目指しており，当市場も</a:t>
            </a:r>
            <a:r>
              <a:rPr lang="en-US" altLang="ja-JP" sz="1000" dirty="0">
                <a:latin typeface="游ゴシック" panose="020B0400000000000000" pitchFamily="50" charset="-128"/>
                <a:ea typeface="游ゴシック" panose="020B0400000000000000" pitchFamily="50" charset="-128"/>
              </a:rPr>
              <a:t>SDG</a:t>
            </a:r>
            <a:r>
              <a:rPr lang="ja-JP" altLang="en-US" sz="1000" dirty="0">
                <a:latin typeface="游ゴシック" panose="020B0400000000000000" pitchFamily="50" charset="-128"/>
                <a:ea typeface="游ゴシック" panose="020B0400000000000000" pitchFamily="50" charset="-128"/>
              </a:rPr>
              <a:t>ｓのステークホルダーとしての社会的責務を果たす必要がある。</a:t>
            </a:r>
          </a:p>
        </p:txBody>
      </p:sp>
      <p:sp>
        <p:nvSpPr>
          <p:cNvPr id="4" name="タイトル 1">
            <a:extLst>
              <a:ext uri="{FF2B5EF4-FFF2-40B4-BE49-F238E27FC236}">
                <a16:creationId xmlns:a16="http://schemas.microsoft.com/office/drawing/2014/main" id="{9B611F7A-942B-4418-A9BB-0391D66ECBD8}"/>
              </a:ext>
            </a:extLst>
          </p:cNvPr>
          <p:cNvSpPr txBox="1">
            <a:spLocks/>
          </p:cNvSpPr>
          <p:nvPr/>
        </p:nvSpPr>
        <p:spPr>
          <a:xfrm>
            <a:off x="383382" y="3532677"/>
            <a:ext cx="3401437" cy="2983499"/>
          </a:xfrm>
          <a:prstGeom prst="rect">
            <a:avLst/>
          </a:prstGeom>
          <a:ln w="25400">
            <a:solidFill>
              <a:schemeClr val="tx1">
                <a:lumMod val="50000"/>
                <a:lumOff val="50000"/>
              </a:schemeClr>
            </a:solidFill>
          </a:ln>
        </p:spPr>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marL="127000" indent="-127000"/>
            <a:r>
              <a:rPr lang="ja-JP" altLang="en-US" sz="1000" b="1" dirty="0">
                <a:latin typeface="游ゴシック Medium" panose="020B0500000000000000" pitchFamily="50" charset="-128"/>
                <a:ea typeface="游ゴシック Medium" panose="020B0500000000000000" pitchFamily="50" charset="-128"/>
              </a:rPr>
              <a:t>１　市場のあゆみ</a:t>
            </a:r>
            <a:endParaRPr lang="en-US" altLang="ja-JP" sz="1000" b="1" dirty="0">
              <a:latin typeface="游ゴシック Medium" panose="020B0500000000000000" pitchFamily="50" charset="-128"/>
              <a:ea typeface="游ゴシック Medium" panose="020B0500000000000000" pitchFamily="50" charset="-128"/>
            </a:endParaRPr>
          </a:p>
          <a:p>
            <a:pPr marL="127000" indent="-127000"/>
            <a:r>
              <a:rPr lang="ja-JP" altLang="en-US" sz="1000" dirty="0">
                <a:latin typeface="游ゴシック" panose="020B0400000000000000" pitchFamily="50" charset="-128"/>
                <a:ea typeface="游ゴシック" panose="020B0400000000000000" pitchFamily="50" charset="-128"/>
              </a:rPr>
              <a:t>　　開場（</a:t>
            </a:r>
            <a:r>
              <a:rPr lang="en-US" altLang="ja-JP" sz="1000" dirty="0">
                <a:latin typeface="游ゴシック" panose="020B0400000000000000" pitchFamily="50" charset="-128"/>
                <a:ea typeface="游ゴシック" panose="020B0400000000000000" pitchFamily="50" charset="-128"/>
              </a:rPr>
              <a:t>S43</a:t>
            </a:r>
            <a:r>
              <a:rPr lang="ja-JP" altLang="en-US" sz="1000" dirty="0">
                <a:latin typeface="游ゴシック" panose="020B0400000000000000" pitchFamily="50" charset="-128"/>
                <a:ea typeface="游ゴシック" panose="020B0400000000000000" pitchFamily="50" charset="-128"/>
              </a:rPr>
              <a:t>年に青果部，</a:t>
            </a:r>
            <a:r>
              <a:rPr lang="en-US" altLang="ja-JP" sz="1000" dirty="0">
                <a:latin typeface="游ゴシック" panose="020B0400000000000000" pitchFamily="50" charset="-128"/>
                <a:ea typeface="游ゴシック" panose="020B0400000000000000" pitchFamily="50" charset="-128"/>
              </a:rPr>
              <a:t>S45</a:t>
            </a:r>
            <a:r>
              <a:rPr lang="ja-JP" altLang="en-US" sz="1000" dirty="0">
                <a:latin typeface="游ゴシック" panose="020B0400000000000000" pitchFamily="50" charset="-128"/>
                <a:ea typeface="游ゴシック" panose="020B0400000000000000" pitchFamily="50" charset="-128"/>
              </a:rPr>
              <a:t>年に水産物部，</a:t>
            </a:r>
            <a:r>
              <a:rPr lang="en-US" altLang="ja-JP" sz="1000" dirty="0">
                <a:latin typeface="游ゴシック" panose="020B0400000000000000" pitchFamily="50" charset="-128"/>
                <a:ea typeface="游ゴシック" panose="020B0400000000000000" pitchFamily="50" charset="-128"/>
              </a:rPr>
              <a:t> H13</a:t>
            </a:r>
            <a:r>
              <a:rPr lang="ja-JP" altLang="en-US" sz="1000" dirty="0">
                <a:latin typeface="游ゴシック" panose="020B0400000000000000" pitchFamily="50" charset="-128"/>
                <a:ea typeface="游ゴシック" panose="020B0400000000000000" pitchFamily="50" charset="-128"/>
              </a:rPr>
              <a:t>年に現施設に移転）以来，岩手県内唯一の中央卸売市場として市内はもとより県内全域をカバーし，生鮮食料品等の安定供給に努めてきた。</a:t>
            </a:r>
            <a:endParaRPr lang="en-US" altLang="ja-JP" sz="1000" dirty="0">
              <a:latin typeface="游ゴシック" panose="020B0400000000000000" pitchFamily="50" charset="-128"/>
              <a:ea typeface="游ゴシック" panose="020B0400000000000000" pitchFamily="50" charset="-128"/>
            </a:endParaRPr>
          </a:p>
          <a:p>
            <a:pPr marL="127000" indent="-127000"/>
            <a:r>
              <a:rPr lang="ja-JP" altLang="en-US" sz="1000" b="1" dirty="0">
                <a:latin typeface="游ゴシック Medium" panose="020B0500000000000000" pitchFamily="50" charset="-128"/>
                <a:ea typeface="游ゴシック Medium" panose="020B0500000000000000" pitchFamily="50" charset="-128"/>
              </a:rPr>
              <a:t>２　卸売市場の公共性と社会的役割・機能</a:t>
            </a:r>
          </a:p>
          <a:p>
            <a:pPr marL="127000" indent="-127000"/>
            <a:r>
              <a:rPr lang="ja-JP" altLang="en-US" sz="1000" dirty="0">
                <a:latin typeface="游ゴシック" panose="020B0400000000000000" pitchFamily="50" charset="-128"/>
                <a:ea typeface="游ゴシック" panose="020B0400000000000000" pitchFamily="50" charset="-128"/>
              </a:rPr>
              <a:t>　　当市場は，生鮮食料品等（青果・水産物）を国内外から大量に集め，適正な価格で，速やかに分配する公的な役割を担っている。また，生鮮食料品等は，天候等で供給量が左右され，長期保存に向かないという特性があるため，当市場で売買取引をすることにより，消費者や生産者にとって著しく不利益をもたらす恐れのある過度の競争・不当な取引・非衛生的な取扱いなどを抑制する役割を担っている。</a:t>
            </a:r>
          </a:p>
          <a:p>
            <a:pPr marL="127000" indent="-127000"/>
            <a:r>
              <a:rPr lang="ja-JP" altLang="en-US" sz="1000" b="1" dirty="0">
                <a:latin typeface="游ゴシック Medium" panose="020B0500000000000000" pitchFamily="50" charset="-128"/>
                <a:ea typeface="游ゴシック Medium" panose="020B0500000000000000" pitchFamily="50" charset="-128"/>
              </a:rPr>
              <a:t>３　公設の中央卸売市場としての責務</a:t>
            </a:r>
            <a:endParaRPr lang="en-US" altLang="ja-JP" sz="1000" b="1" dirty="0">
              <a:latin typeface="游ゴシック Medium" panose="020B0500000000000000" pitchFamily="50" charset="-128"/>
              <a:ea typeface="游ゴシック Medium" panose="020B0500000000000000" pitchFamily="50" charset="-128"/>
            </a:endParaRPr>
          </a:p>
          <a:p>
            <a:pPr marL="127000" indent="-127000"/>
            <a:r>
              <a:rPr lang="ja-JP" altLang="en-US" sz="1000" dirty="0">
                <a:latin typeface="游ゴシック" panose="020B0400000000000000" pitchFamily="50" charset="-128"/>
                <a:ea typeface="游ゴシック" panose="020B0400000000000000" pitchFamily="50" charset="-128"/>
              </a:rPr>
              <a:t>　　安全・安心な生鮮食料品等を安定的に供給しながら，県内外の広範にわたって，平時・非常時の食生活・食文化及び各種産業を支える社会インフラとしての機能・役割を維持することが最大の責務である。</a:t>
            </a:r>
            <a:endParaRPr lang="en-US" altLang="ja-JP" sz="1000" dirty="0">
              <a:latin typeface="游ゴシック" panose="020B0400000000000000" pitchFamily="50" charset="-128"/>
              <a:ea typeface="游ゴシック" panose="020B0400000000000000" pitchFamily="50" charset="-128"/>
            </a:endParaRPr>
          </a:p>
        </p:txBody>
      </p:sp>
      <p:sp>
        <p:nvSpPr>
          <p:cNvPr id="12" name="タイトル 1">
            <a:extLst>
              <a:ext uri="{FF2B5EF4-FFF2-40B4-BE49-F238E27FC236}">
                <a16:creationId xmlns:a16="http://schemas.microsoft.com/office/drawing/2014/main" id="{2AFB6AB1-221E-4EF9-9145-131705BF3EE0}"/>
              </a:ext>
            </a:extLst>
          </p:cNvPr>
          <p:cNvSpPr txBox="1">
            <a:spLocks/>
          </p:cNvSpPr>
          <p:nvPr/>
        </p:nvSpPr>
        <p:spPr>
          <a:xfrm>
            <a:off x="383382" y="3325323"/>
            <a:ext cx="2133130"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Ⅲ</a:t>
            </a:r>
            <a:r>
              <a:rPr lang="ja-JP" altLang="en-US" sz="1000" b="1" dirty="0">
                <a:solidFill>
                  <a:schemeClr val="bg1"/>
                </a:solidFill>
                <a:latin typeface="ＭＳ ゴシック" panose="020B0609070205080204" pitchFamily="49" charset="-128"/>
                <a:ea typeface="ＭＳ ゴシック" panose="020B0609070205080204" pitchFamily="49" charset="-128"/>
              </a:rPr>
              <a:t> 本市における当市場の位置付け</a:t>
            </a:r>
            <a:endParaRPr lang="en-US" altLang="ja-JP" sz="1000" b="1" dirty="0">
              <a:solidFill>
                <a:schemeClr val="bg1"/>
              </a:solidFill>
              <a:latin typeface="ＭＳ ゴシック" panose="020B0609070205080204" pitchFamily="49" charset="-128"/>
              <a:ea typeface="ＭＳ ゴシック" panose="020B0609070205080204" pitchFamily="49" charset="-128"/>
            </a:endParaRPr>
          </a:p>
        </p:txBody>
      </p:sp>
      <p:sp>
        <p:nvSpPr>
          <p:cNvPr id="17" name="タイトル 1">
            <a:extLst>
              <a:ext uri="{FF2B5EF4-FFF2-40B4-BE49-F238E27FC236}">
                <a16:creationId xmlns:a16="http://schemas.microsoft.com/office/drawing/2014/main" id="{65B037CE-DE28-4613-91A5-3FB8E5D34445}"/>
              </a:ext>
            </a:extLst>
          </p:cNvPr>
          <p:cNvSpPr txBox="1">
            <a:spLocks/>
          </p:cNvSpPr>
          <p:nvPr/>
        </p:nvSpPr>
        <p:spPr>
          <a:xfrm>
            <a:off x="7888598" y="122789"/>
            <a:ext cx="847726" cy="347663"/>
          </a:xfrm>
          <a:prstGeom prst="rect">
            <a:avLst/>
          </a:prstGeom>
          <a:ln w="25400">
            <a:solidFill>
              <a:schemeClr val="tx1"/>
            </a:solidFill>
          </a:ln>
        </p:spPr>
        <p:txBody>
          <a:bodyPr vert="horz" lIns="91440" tIns="45720" rIns="91440" bIns="45720" rtlCol="0" anchor="ctr">
            <a:normAutofit fontScale="92500"/>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fontAlgn="ctr">
              <a:lnSpc>
                <a:spcPts val="2000"/>
              </a:lnSpc>
            </a:pPr>
            <a:r>
              <a:rPr lang="ja-JP" altLang="en-US" sz="1800" dirty="0">
                <a:latin typeface="游ゴシック Medium" panose="020B0500000000000000" pitchFamily="50" charset="-128"/>
                <a:ea typeface="游ゴシック Medium" panose="020B0500000000000000" pitchFamily="50" charset="-128"/>
              </a:rPr>
              <a:t>概要版</a:t>
            </a:r>
          </a:p>
        </p:txBody>
      </p:sp>
      <p:sp>
        <p:nvSpPr>
          <p:cNvPr id="19" name="タイトル 1">
            <a:extLst>
              <a:ext uri="{FF2B5EF4-FFF2-40B4-BE49-F238E27FC236}">
                <a16:creationId xmlns:a16="http://schemas.microsoft.com/office/drawing/2014/main" id="{5EB6EDC4-F5FF-4A4D-BF7F-63109C22B60C}"/>
              </a:ext>
            </a:extLst>
          </p:cNvPr>
          <p:cNvSpPr txBox="1">
            <a:spLocks/>
          </p:cNvSpPr>
          <p:nvPr/>
        </p:nvSpPr>
        <p:spPr>
          <a:xfrm>
            <a:off x="383382" y="2540825"/>
            <a:ext cx="850728"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Ⅱ</a:t>
            </a:r>
            <a:r>
              <a:rPr lang="ja-JP" altLang="en-US" sz="1000" b="1" dirty="0">
                <a:solidFill>
                  <a:schemeClr val="bg1"/>
                </a:solidFill>
                <a:latin typeface="ＭＳ ゴシック" panose="020B0609070205080204" pitchFamily="49" charset="-128"/>
                <a:ea typeface="ＭＳ ゴシック" panose="020B0609070205080204" pitchFamily="49" charset="-128"/>
              </a:rPr>
              <a:t> 計画期間</a:t>
            </a:r>
          </a:p>
        </p:txBody>
      </p:sp>
      <p:sp>
        <p:nvSpPr>
          <p:cNvPr id="11" name="タイトル 1">
            <a:extLst>
              <a:ext uri="{FF2B5EF4-FFF2-40B4-BE49-F238E27FC236}">
                <a16:creationId xmlns:a16="http://schemas.microsoft.com/office/drawing/2014/main" id="{5FAE629A-E951-413E-AB60-EE1E5B39D7B9}"/>
              </a:ext>
            </a:extLst>
          </p:cNvPr>
          <p:cNvSpPr txBox="1">
            <a:spLocks/>
          </p:cNvSpPr>
          <p:nvPr/>
        </p:nvSpPr>
        <p:spPr>
          <a:xfrm>
            <a:off x="3927944" y="751569"/>
            <a:ext cx="1748409"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Ⅳ</a:t>
            </a:r>
            <a:r>
              <a:rPr lang="ja-JP" altLang="en-US" sz="1000" b="1" dirty="0">
                <a:solidFill>
                  <a:schemeClr val="bg1"/>
                </a:solidFill>
                <a:latin typeface="ＭＳ ゴシック" panose="020B0609070205080204" pitchFamily="49" charset="-128"/>
                <a:ea typeface="ＭＳ ゴシック" panose="020B0609070205080204" pitchFamily="49" charset="-128"/>
              </a:rPr>
              <a:t> 卸売市場を取り巻く環境</a:t>
            </a:r>
            <a:endParaRPr lang="en-US" altLang="ja-JP" sz="1000" b="1" dirty="0">
              <a:solidFill>
                <a:schemeClr val="bg1"/>
              </a:solidFill>
              <a:latin typeface="ＭＳ ゴシック" panose="020B0609070205080204" pitchFamily="49" charset="-128"/>
              <a:ea typeface="ＭＳ ゴシック" panose="020B0609070205080204" pitchFamily="49" charset="-128"/>
            </a:endParaRPr>
          </a:p>
        </p:txBody>
      </p:sp>
      <p:sp>
        <p:nvSpPr>
          <p:cNvPr id="31" name="タイトル 1">
            <a:extLst>
              <a:ext uri="{FF2B5EF4-FFF2-40B4-BE49-F238E27FC236}">
                <a16:creationId xmlns:a16="http://schemas.microsoft.com/office/drawing/2014/main" id="{45D02272-EBBA-4D86-9BFB-41261095ED4A}"/>
              </a:ext>
            </a:extLst>
          </p:cNvPr>
          <p:cNvSpPr txBox="1">
            <a:spLocks/>
          </p:cNvSpPr>
          <p:nvPr/>
        </p:nvSpPr>
        <p:spPr>
          <a:xfrm>
            <a:off x="383384" y="956761"/>
            <a:ext cx="3401435" cy="1462467"/>
          </a:xfrm>
          <a:prstGeom prst="rect">
            <a:avLst/>
          </a:prstGeom>
          <a:ln w="25400">
            <a:solidFill>
              <a:schemeClr val="tx1">
                <a:lumMod val="50000"/>
                <a:lumOff val="50000"/>
              </a:schemeClr>
            </a:solidFill>
          </a:ln>
        </p:spPr>
        <p:txBody>
          <a:bodyPr vert="horz" lIns="91440" tIns="45720" rIns="91440" bIns="45720" rtlCol="0" anchor="t" anchorCtr="0">
            <a:normAutofit lnSpcReduction="10000"/>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00" dirty="0">
                <a:latin typeface="游ゴシック" panose="020B0400000000000000" pitchFamily="50" charset="-128"/>
                <a:ea typeface="游ゴシック" panose="020B0400000000000000" pitchFamily="50" charset="-128"/>
              </a:rPr>
              <a:t>　卸売市場を取り巻く状況は，食品流通における需要の拡大や流通の多様化が進んでいる。改正卸売市場法は，こうした状況の変化に対応するため，各卸売市場は食品流通の合理化と取引の適正化を図るための取組が求められることとなった。</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当市場が生鮮食料品等の流通における社会インフラとしての公共的な役割・機能を十分に発揮していくため，これまでの市場活性化ビジョンに続く経営展望として，市場運営の方針を明確にし，確実な取組を進めるため盛岡市中央卸売市場活性化ビジョン</a:t>
            </a:r>
            <a:r>
              <a:rPr lang="en-US" altLang="ja-JP" sz="1000" dirty="0">
                <a:latin typeface="游ゴシック" panose="020B0400000000000000" pitchFamily="50" charset="-128"/>
                <a:ea typeface="游ゴシック" panose="020B0400000000000000" pitchFamily="50" charset="-128"/>
              </a:rPr>
              <a:t>2022</a:t>
            </a:r>
            <a:r>
              <a:rPr lang="ja-JP" altLang="en-US" sz="1000" dirty="0">
                <a:latin typeface="游ゴシック" panose="020B0400000000000000" pitchFamily="50" charset="-128"/>
                <a:ea typeface="游ゴシック" panose="020B0400000000000000" pitchFamily="50" charset="-128"/>
              </a:rPr>
              <a:t>を策定するものである。</a:t>
            </a:r>
            <a:endParaRPr lang="en-US" altLang="ja-JP" sz="1000" dirty="0">
              <a:latin typeface="游ゴシック" panose="020B0400000000000000" pitchFamily="50" charset="-128"/>
              <a:ea typeface="游ゴシック" panose="020B0400000000000000" pitchFamily="50" charset="-128"/>
            </a:endParaRPr>
          </a:p>
        </p:txBody>
      </p:sp>
      <p:sp>
        <p:nvSpPr>
          <p:cNvPr id="32" name="タイトル 1">
            <a:extLst>
              <a:ext uri="{FF2B5EF4-FFF2-40B4-BE49-F238E27FC236}">
                <a16:creationId xmlns:a16="http://schemas.microsoft.com/office/drawing/2014/main" id="{0E2CC331-E99A-4B4B-90EF-A3CBC37B0BF3}"/>
              </a:ext>
            </a:extLst>
          </p:cNvPr>
          <p:cNvSpPr txBox="1">
            <a:spLocks/>
          </p:cNvSpPr>
          <p:nvPr/>
        </p:nvSpPr>
        <p:spPr>
          <a:xfrm>
            <a:off x="383382" y="749407"/>
            <a:ext cx="978968"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Ⅰ</a:t>
            </a:r>
            <a:r>
              <a:rPr lang="ja-JP" altLang="en-US" sz="1000" b="1" dirty="0">
                <a:solidFill>
                  <a:schemeClr val="bg1"/>
                </a:solidFill>
                <a:latin typeface="ＭＳ ゴシック" panose="020B0609070205080204" pitchFamily="49" charset="-128"/>
                <a:ea typeface="ＭＳ ゴシック" panose="020B0609070205080204" pitchFamily="49" charset="-128"/>
              </a:rPr>
              <a:t> 策定の趣旨</a:t>
            </a:r>
            <a:endParaRPr lang="en-US" altLang="ja-JP" sz="1000" b="1" dirty="0">
              <a:solidFill>
                <a:schemeClr val="bg1"/>
              </a:solidFill>
              <a:latin typeface="ＭＳ ゴシック" panose="020B0609070205080204" pitchFamily="49" charset="-128"/>
              <a:ea typeface="ＭＳ ゴシック" panose="020B0609070205080204" pitchFamily="49" charset="-128"/>
            </a:endParaRPr>
          </a:p>
        </p:txBody>
      </p:sp>
      <p:sp>
        <p:nvSpPr>
          <p:cNvPr id="33" name="タイトル 1">
            <a:extLst>
              <a:ext uri="{FF2B5EF4-FFF2-40B4-BE49-F238E27FC236}">
                <a16:creationId xmlns:a16="http://schemas.microsoft.com/office/drawing/2014/main" id="{1BC6A4C8-A588-440C-8B92-B728F6DBC2FC}"/>
              </a:ext>
            </a:extLst>
          </p:cNvPr>
          <p:cNvSpPr txBox="1">
            <a:spLocks/>
          </p:cNvSpPr>
          <p:nvPr/>
        </p:nvSpPr>
        <p:spPr>
          <a:xfrm>
            <a:off x="3927943" y="3925980"/>
            <a:ext cx="3287292"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Ⅴ</a:t>
            </a:r>
            <a:r>
              <a:rPr lang="ja-JP" altLang="en-US" sz="1000" b="1" dirty="0">
                <a:solidFill>
                  <a:schemeClr val="bg1"/>
                </a:solidFill>
                <a:latin typeface="ＭＳ ゴシック" panose="020B0609070205080204" pitchFamily="49" charset="-128"/>
                <a:ea typeface="ＭＳ ゴシック" panose="020B0609070205080204" pitchFamily="49" charset="-128"/>
              </a:rPr>
              <a:t> </a:t>
            </a:r>
            <a:r>
              <a:rPr lang="en-US" altLang="ja-JP" sz="1000" b="1" dirty="0">
                <a:solidFill>
                  <a:schemeClr val="bg1"/>
                </a:solidFill>
                <a:latin typeface="ＭＳ ゴシック" panose="020B0609070205080204" pitchFamily="49" charset="-128"/>
                <a:ea typeface="ＭＳ ゴシック" panose="020B0609070205080204" pitchFamily="49" charset="-128"/>
              </a:rPr>
              <a:t>『</a:t>
            </a:r>
            <a:r>
              <a:rPr lang="ja-JP" altLang="en-US" sz="1000" b="1" dirty="0">
                <a:solidFill>
                  <a:schemeClr val="bg1"/>
                </a:solidFill>
                <a:latin typeface="ＭＳ ゴシック" panose="020B0609070205080204" pitchFamily="49" charset="-128"/>
                <a:ea typeface="ＭＳ ゴシック" panose="020B0609070205080204" pitchFamily="49" charset="-128"/>
              </a:rPr>
              <a:t>市場活性化ビジョン</a:t>
            </a:r>
            <a:r>
              <a:rPr lang="en-US" altLang="ja-JP" sz="1000" b="1" dirty="0">
                <a:solidFill>
                  <a:schemeClr val="bg1"/>
                </a:solidFill>
                <a:latin typeface="ＭＳ ゴシック" panose="020B0609070205080204" pitchFamily="49" charset="-128"/>
                <a:ea typeface="ＭＳ ゴシック" panose="020B0609070205080204" pitchFamily="49" charset="-128"/>
              </a:rPr>
              <a:t>2017』</a:t>
            </a:r>
            <a:r>
              <a:rPr lang="ja-JP" altLang="en-US" sz="1000" b="1" dirty="0">
                <a:solidFill>
                  <a:schemeClr val="bg1"/>
                </a:solidFill>
                <a:latin typeface="ＭＳ ゴシック" panose="020B0609070205080204" pitchFamily="49" charset="-128"/>
                <a:ea typeface="ＭＳ ゴシック" panose="020B0609070205080204" pitchFamily="49" charset="-128"/>
              </a:rPr>
              <a:t>とビジョン</a:t>
            </a:r>
            <a:r>
              <a:rPr lang="en-US" altLang="ja-JP" sz="1000" b="1" dirty="0">
                <a:solidFill>
                  <a:schemeClr val="bg1"/>
                </a:solidFill>
                <a:latin typeface="ＭＳ ゴシック" panose="020B0609070205080204" pitchFamily="49" charset="-128"/>
                <a:ea typeface="ＭＳ ゴシック" panose="020B0609070205080204" pitchFamily="49" charset="-128"/>
              </a:rPr>
              <a:t>2022</a:t>
            </a:r>
            <a:r>
              <a:rPr lang="ja-JP" altLang="en-US" sz="1000" b="1" dirty="0">
                <a:solidFill>
                  <a:schemeClr val="bg1"/>
                </a:solidFill>
                <a:latin typeface="ＭＳ ゴシック" panose="020B0609070205080204" pitchFamily="49" charset="-128"/>
                <a:ea typeface="ＭＳ ゴシック" panose="020B0609070205080204" pitchFamily="49" charset="-128"/>
              </a:rPr>
              <a:t>の論点</a:t>
            </a:r>
            <a:endParaRPr lang="en-US" altLang="ja-JP" sz="1000" b="1" dirty="0">
              <a:solidFill>
                <a:schemeClr val="bg1"/>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EDA2264F-862D-4460-A735-BA3B93F98BEA}"/>
              </a:ext>
            </a:extLst>
          </p:cNvPr>
          <p:cNvSpPr txBox="1"/>
          <p:nvPr/>
        </p:nvSpPr>
        <p:spPr>
          <a:xfrm>
            <a:off x="4758876" y="6543542"/>
            <a:ext cx="388248" cy="226985"/>
          </a:xfrm>
          <a:prstGeom prst="rect">
            <a:avLst/>
          </a:prstGeom>
          <a:noFill/>
        </p:spPr>
        <p:txBody>
          <a:bodyPr wrap="none" rtlCol="0">
            <a:spAutoFit/>
          </a:bodyPr>
          <a:lstStyle/>
          <a:p>
            <a:pPr fontAlgn="ctr">
              <a:lnSpc>
                <a:spcPts val="1000"/>
              </a:lnSpc>
            </a:pPr>
            <a:r>
              <a:rPr kumimoji="1" lang="en-US" altLang="ja-JP" sz="1000" dirty="0"/>
              <a:t>1/2</a:t>
            </a:r>
            <a:endParaRPr kumimoji="1" lang="ja-JP" altLang="en-US" sz="1000" dirty="0"/>
          </a:p>
        </p:txBody>
      </p:sp>
      <p:sp>
        <p:nvSpPr>
          <p:cNvPr id="10" name="テキスト ボックス 9">
            <a:extLst>
              <a:ext uri="{FF2B5EF4-FFF2-40B4-BE49-F238E27FC236}">
                <a16:creationId xmlns:a16="http://schemas.microsoft.com/office/drawing/2014/main" id="{B4F90F88-DF46-4C6B-ABC3-8BFD642E9582}"/>
              </a:ext>
            </a:extLst>
          </p:cNvPr>
          <p:cNvSpPr txBox="1"/>
          <p:nvPr/>
        </p:nvSpPr>
        <p:spPr>
          <a:xfrm>
            <a:off x="8128000" y="5466080"/>
            <a:ext cx="1458000" cy="1008000"/>
          </a:xfrm>
          <a:prstGeom prst="rect">
            <a:avLst/>
          </a:prstGeom>
          <a:noFill/>
          <a:ln>
            <a:solidFill>
              <a:schemeClr val="tx1"/>
            </a:solidFill>
          </a:ln>
        </p:spPr>
        <p:txBody>
          <a:bodyPr wrap="square" lIns="36000" rIns="0" rtlCol="0">
            <a:spAutoFit/>
          </a:bodyPr>
          <a:lstStyle/>
          <a:p>
            <a:r>
              <a:rPr kumimoji="1" lang="ja-JP" altLang="en-US" sz="900" dirty="0"/>
              <a:t>　　（主な課題）　　　　　　</a:t>
            </a:r>
            <a:endParaRPr kumimoji="1" lang="en-US" altLang="ja-JP" sz="900" dirty="0"/>
          </a:p>
          <a:p>
            <a:r>
              <a:rPr lang="ja-JP" altLang="en-US" sz="900" dirty="0"/>
              <a:t>・集荷力・販売力</a:t>
            </a:r>
            <a:endParaRPr lang="en-US" altLang="ja-JP" sz="900" dirty="0"/>
          </a:p>
          <a:p>
            <a:r>
              <a:rPr kumimoji="1" lang="ja-JP" altLang="en-US" sz="900" dirty="0"/>
              <a:t>・地場産品の確保</a:t>
            </a:r>
            <a:endParaRPr kumimoji="1" lang="en-US" altLang="ja-JP" sz="900" dirty="0"/>
          </a:p>
          <a:p>
            <a:r>
              <a:rPr lang="ja-JP" altLang="en-US" sz="900" dirty="0"/>
              <a:t>・衛生管理水準の向上</a:t>
            </a:r>
            <a:endParaRPr lang="en-US" altLang="ja-JP" sz="900" dirty="0"/>
          </a:p>
          <a:p>
            <a:r>
              <a:rPr kumimoji="1" lang="ja-JP" altLang="en-US" sz="900" dirty="0"/>
              <a:t>・働く場としての魅力向上</a:t>
            </a:r>
            <a:endParaRPr kumimoji="1" lang="en-US" altLang="ja-JP" sz="900" dirty="0"/>
          </a:p>
          <a:p>
            <a:r>
              <a:rPr kumimoji="1" lang="ja-JP" altLang="en-US" sz="900" dirty="0"/>
              <a:t>・情報発信</a:t>
            </a:r>
            <a:endParaRPr kumimoji="1" lang="en-US" altLang="ja-JP" sz="900" dirty="0"/>
          </a:p>
          <a:p>
            <a:r>
              <a:rPr lang="ja-JP" altLang="en-US" sz="900" dirty="0"/>
              <a:t>・場内業者間の連携</a:t>
            </a:r>
            <a:endParaRPr kumimoji="1" lang="ja-JP" altLang="en-US" sz="900" dirty="0"/>
          </a:p>
        </p:txBody>
      </p:sp>
    </p:spTree>
    <p:extLst>
      <p:ext uri="{BB962C8B-B14F-4D97-AF65-F5344CB8AC3E}">
        <p14:creationId xmlns:p14="http://schemas.microsoft.com/office/powerpoint/2010/main" val="185100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1 つの角を丸めた四角形 5">
            <a:extLst>
              <a:ext uri="{FF2B5EF4-FFF2-40B4-BE49-F238E27FC236}">
                <a16:creationId xmlns:a16="http://schemas.microsoft.com/office/drawing/2014/main" id="{EDC4D5DE-5311-4EEA-BE31-7FCDDDF974AC}"/>
              </a:ext>
            </a:extLst>
          </p:cNvPr>
          <p:cNvSpPr/>
          <p:nvPr/>
        </p:nvSpPr>
        <p:spPr>
          <a:xfrm flipV="1">
            <a:off x="1" y="-7838"/>
            <a:ext cx="9905999" cy="626618"/>
          </a:xfrm>
          <a:prstGeom prst="round1Rect">
            <a:avLst>
              <a:gd name="adj" fmla="val 0"/>
            </a:avLst>
          </a:prstGeom>
          <a:solidFill>
            <a:srgbClr val="FFE6C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a:extLst>
              <a:ext uri="{FF2B5EF4-FFF2-40B4-BE49-F238E27FC236}">
                <a16:creationId xmlns:a16="http://schemas.microsoft.com/office/drawing/2014/main" id="{4602EC2B-385E-41A1-B1D0-B80D26CADFDD}"/>
              </a:ext>
            </a:extLst>
          </p:cNvPr>
          <p:cNvSpPr txBox="1">
            <a:spLocks/>
          </p:cNvSpPr>
          <p:nvPr/>
        </p:nvSpPr>
        <p:spPr>
          <a:xfrm>
            <a:off x="434577" y="6065035"/>
            <a:ext cx="9036846" cy="494420"/>
          </a:xfrm>
          <a:prstGeom prst="rect">
            <a:avLst/>
          </a:prstGeom>
          <a:noFill/>
          <a:ln w="25400">
            <a:solidFill>
              <a:schemeClr val="tx1">
                <a:lumMod val="50000"/>
                <a:lumOff val="50000"/>
              </a:schemeClr>
            </a:solidFill>
          </a:ln>
        </p:spPr>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p:txBody>
      </p:sp>
      <p:sp>
        <p:nvSpPr>
          <p:cNvPr id="5" name="タイトル 1">
            <a:extLst>
              <a:ext uri="{FF2B5EF4-FFF2-40B4-BE49-F238E27FC236}">
                <a16:creationId xmlns:a16="http://schemas.microsoft.com/office/drawing/2014/main" id="{98506995-13F2-4001-9C79-7C9F7876EBD9}"/>
              </a:ext>
            </a:extLst>
          </p:cNvPr>
          <p:cNvSpPr txBox="1">
            <a:spLocks/>
          </p:cNvSpPr>
          <p:nvPr/>
        </p:nvSpPr>
        <p:spPr>
          <a:xfrm>
            <a:off x="434577" y="941272"/>
            <a:ext cx="9036846" cy="5030619"/>
          </a:xfrm>
          <a:prstGeom prst="rect">
            <a:avLst/>
          </a:prstGeom>
          <a:noFill/>
          <a:ln w="25400">
            <a:solidFill>
              <a:schemeClr val="tx1">
                <a:lumMod val="50000"/>
                <a:lumOff val="50000"/>
              </a:schemeClr>
            </a:solidFill>
          </a:ln>
        </p:spPr>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p:txBody>
      </p:sp>
      <p:sp>
        <p:nvSpPr>
          <p:cNvPr id="40" name="タイトル 1">
            <a:extLst>
              <a:ext uri="{FF2B5EF4-FFF2-40B4-BE49-F238E27FC236}">
                <a16:creationId xmlns:a16="http://schemas.microsoft.com/office/drawing/2014/main" id="{D74525CE-C3BA-420A-835A-AF20693C1F8E}"/>
              </a:ext>
            </a:extLst>
          </p:cNvPr>
          <p:cNvSpPr txBox="1">
            <a:spLocks/>
          </p:cNvSpPr>
          <p:nvPr/>
        </p:nvSpPr>
        <p:spPr>
          <a:xfrm>
            <a:off x="571501" y="1332595"/>
            <a:ext cx="4116708" cy="1752346"/>
          </a:xfrm>
          <a:prstGeom prst="rect">
            <a:avLst/>
          </a:prstGeom>
          <a:solidFill>
            <a:srgbClr val="FFD597"/>
          </a:solidFill>
          <a:ln w="25400">
            <a:noFill/>
          </a:ln>
        </p:spPr>
        <p:txBody>
          <a:bodyPr vert="horz" lIns="91440" tIns="45720" rIns="91440" bIns="45720" rtlCol="0" anchor="t" anchorCtr="0">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p:txBody>
      </p:sp>
      <p:sp>
        <p:nvSpPr>
          <p:cNvPr id="41" name="タイトル 1">
            <a:extLst>
              <a:ext uri="{FF2B5EF4-FFF2-40B4-BE49-F238E27FC236}">
                <a16:creationId xmlns:a16="http://schemas.microsoft.com/office/drawing/2014/main" id="{D00552DE-6625-47A5-8896-B12D23450AE4}"/>
              </a:ext>
            </a:extLst>
          </p:cNvPr>
          <p:cNvSpPr txBox="1">
            <a:spLocks/>
          </p:cNvSpPr>
          <p:nvPr/>
        </p:nvSpPr>
        <p:spPr>
          <a:xfrm>
            <a:off x="571500" y="3164881"/>
            <a:ext cx="4206007" cy="1787143"/>
          </a:xfrm>
          <a:prstGeom prst="rect">
            <a:avLst/>
          </a:prstGeom>
          <a:solidFill>
            <a:srgbClr val="C5E0B4"/>
          </a:solidFill>
          <a:ln w="25400">
            <a:noFill/>
          </a:ln>
        </p:spPr>
        <p:txBody>
          <a:bodyPr vert="horz" lIns="91440" tIns="45720" rIns="91440" bIns="45720" rtlCol="0" anchor="t" anchorCtr="0">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p:txBody>
      </p:sp>
      <p:sp>
        <p:nvSpPr>
          <p:cNvPr id="31" name="タイトル 1">
            <a:extLst>
              <a:ext uri="{FF2B5EF4-FFF2-40B4-BE49-F238E27FC236}">
                <a16:creationId xmlns:a16="http://schemas.microsoft.com/office/drawing/2014/main" id="{DB6E430F-1822-477F-8CE7-502FE78FE7BD}"/>
              </a:ext>
            </a:extLst>
          </p:cNvPr>
          <p:cNvSpPr txBox="1">
            <a:spLocks/>
          </p:cNvSpPr>
          <p:nvPr/>
        </p:nvSpPr>
        <p:spPr>
          <a:xfrm>
            <a:off x="556020" y="5027480"/>
            <a:ext cx="8826103" cy="801474"/>
          </a:xfrm>
          <a:prstGeom prst="rect">
            <a:avLst/>
          </a:prstGeom>
          <a:solidFill>
            <a:srgbClr val="FFD597"/>
          </a:solidFill>
          <a:ln w="25400">
            <a:noFill/>
          </a:ln>
        </p:spPr>
        <p:txBody>
          <a:bodyPr vert="horz" lIns="91440" tIns="45720" rIns="91440" bIns="45720" rtlCol="0" anchor="t" anchorCtr="0">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p:txBody>
      </p:sp>
      <p:sp>
        <p:nvSpPr>
          <p:cNvPr id="30" name="タイトル 1">
            <a:extLst>
              <a:ext uri="{FF2B5EF4-FFF2-40B4-BE49-F238E27FC236}">
                <a16:creationId xmlns:a16="http://schemas.microsoft.com/office/drawing/2014/main" id="{C8DF86D7-F956-462E-9D88-86E64FC98978}"/>
              </a:ext>
            </a:extLst>
          </p:cNvPr>
          <p:cNvSpPr txBox="1">
            <a:spLocks/>
          </p:cNvSpPr>
          <p:nvPr/>
        </p:nvSpPr>
        <p:spPr>
          <a:xfrm>
            <a:off x="4777507" y="2844059"/>
            <a:ext cx="4604617" cy="2108313"/>
          </a:xfrm>
          <a:prstGeom prst="rect">
            <a:avLst/>
          </a:prstGeom>
          <a:solidFill>
            <a:schemeClr val="accent6">
              <a:lumMod val="40000"/>
              <a:lumOff val="60000"/>
            </a:schemeClr>
          </a:solidFill>
          <a:ln w="25400">
            <a:noFill/>
          </a:ln>
        </p:spPr>
        <p:txBody>
          <a:bodyPr vert="horz" lIns="91440" tIns="45720" rIns="91440" bIns="45720" rtlCol="0" anchor="t" anchorCtr="0">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p:txBody>
      </p:sp>
      <p:sp>
        <p:nvSpPr>
          <p:cNvPr id="22" name="タイトル 1">
            <a:extLst>
              <a:ext uri="{FF2B5EF4-FFF2-40B4-BE49-F238E27FC236}">
                <a16:creationId xmlns:a16="http://schemas.microsoft.com/office/drawing/2014/main" id="{46CA4BC8-6049-4CBE-A766-6F9EF8837583}"/>
              </a:ext>
            </a:extLst>
          </p:cNvPr>
          <p:cNvSpPr txBox="1">
            <a:spLocks/>
          </p:cNvSpPr>
          <p:nvPr/>
        </p:nvSpPr>
        <p:spPr>
          <a:xfrm>
            <a:off x="4688208" y="1331224"/>
            <a:ext cx="4693917" cy="1437157"/>
          </a:xfrm>
          <a:prstGeom prst="rect">
            <a:avLst/>
          </a:prstGeom>
          <a:solidFill>
            <a:srgbClr val="FFD597"/>
          </a:solidFill>
          <a:ln w="25400">
            <a:noFill/>
          </a:ln>
        </p:spPr>
        <p:txBody>
          <a:bodyPr vert="horz" lIns="91440" tIns="45720" rIns="91440" bIns="45720" rtlCol="0" anchor="t" anchorCtr="0">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endParaRPr lang="en-US" altLang="ja-JP" sz="1000" dirty="0">
              <a:latin typeface="游ゴシック" panose="020B0400000000000000" pitchFamily="50" charset="-128"/>
              <a:ea typeface="游ゴシック" panose="020B0400000000000000" pitchFamily="50" charset="-128"/>
            </a:endParaRPr>
          </a:p>
        </p:txBody>
      </p:sp>
      <p:cxnSp>
        <p:nvCxnSpPr>
          <p:cNvPr id="26" name="直線コネクタ 25">
            <a:extLst>
              <a:ext uri="{FF2B5EF4-FFF2-40B4-BE49-F238E27FC236}">
                <a16:creationId xmlns:a16="http://schemas.microsoft.com/office/drawing/2014/main" id="{C8D0AFDF-D5F7-45BB-B3CA-73C174FD0228}"/>
              </a:ext>
            </a:extLst>
          </p:cNvPr>
          <p:cNvCxnSpPr/>
          <p:nvPr/>
        </p:nvCxnSpPr>
        <p:spPr>
          <a:xfrm flipV="1">
            <a:off x="0" y="624887"/>
            <a:ext cx="9906000" cy="10192"/>
          </a:xfrm>
          <a:prstGeom prst="line">
            <a:avLst/>
          </a:prstGeom>
          <a:ln w="34925">
            <a:solidFill>
              <a:srgbClr val="D27D00"/>
            </a:solidFill>
            <a:round/>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821ED715-9967-46CB-9F45-56651D4F6D21}"/>
              </a:ext>
            </a:extLst>
          </p:cNvPr>
          <p:cNvSpPr txBox="1">
            <a:spLocks/>
          </p:cNvSpPr>
          <p:nvPr/>
        </p:nvSpPr>
        <p:spPr>
          <a:xfrm>
            <a:off x="434577" y="733917"/>
            <a:ext cx="1491929"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Ⅵ</a:t>
            </a:r>
            <a:r>
              <a:rPr lang="ja-JP" altLang="en-US" sz="1000" b="1" dirty="0">
                <a:solidFill>
                  <a:schemeClr val="bg1"/>
                </a:solidFill>
                <a:latin typeface="ＭＳ ゴシック" panose="020B0609070205080204" pitchFamily="49" charset="-128"/>
                <a:ea typeface="ＭＳ ゴシック" panose="020B0609070205080204" pitchFamily="49" charset="-128"/>
              </a:rPr>
              <a:t> 市場経営の基本戦略</a:t>
            </a:r>
          </a:p>
        </p:txBody>
      </p:sp>
      <p:graphicFrame>
        <p:nvGraphicFramePr>
          <p:cNvPr id="14" name="表 13">
            <a:extLst>
              <a:ext uri="{FF2B5EF4-FFF2-40B4-BE49-F238E27FC236}">
                <a16:creationId xmlns:a16="http://schemas.microsoft.com/office/drawing/2014/main" id="{87119173-D418-4A2C-AD67-8507CA6DCD63}"/>
              </a:ext>
            </a:extLst>
          </p:cNvPr>
          <p:cNvGraphicFramePr>
            <a:graphicFrameLocks noGrp="1"/>
          </p:cNvGraphicFramePr>
          <p:nvPr>
            <p:extLst>
              <p:ext uri="{D42A27DB-BD31-4B8C-83A1-F6EECF244321}">
                <p14:modId xmlns:p14="http://schemas.microsoft.com/office/powerpoint/2010/main" val="3349308089"/>
              </p:ext>
            </p:extLst>
          </p:nvPr>
        </p:nvGraphicFramePr>
        <p:xfrm>
          <a:off x="4905917" y="1396820"/>
          <a:ext cx="4347796" cy="1317358"/>
        </p:xfrm>
        <a:graphic>
          <a:graphicData uri="http://schemas.openxmlformats.org/drawingml/2006/table">
            <a:tbl>
              <a:tblPr firstCol="1" bandRow="1">
                <a:tableStyleId>{5C22544A-7EE6-4342-B048-85BDC9FD1C3A}</a:tableStyleId>
              </a:tblPr>
              <a:tblGrid>
                <a:gridCol w="1296000">
                  <a:extLst>
                    <a:ext uri="{9D8B030D-6E8A-4147-A177-3AD203B41FA5}">
                      <a16:colId xmlns:a16="http://schemas.microsoft.com/office/drawing/2014/main" val="2807954362"/>
                    </a:ext>
                  </a:extLst>
                </a:gridCol>
                <a:gridCol w="27797">
                  <a:extLst>
                    <a:ext uri="{9D8B030D-6E8A-4147-A177-3AD203B41FA5}">
                      <a16:colId xmlns:a16="http://schemas.microsoft.com/office/drawing/2014/main" val="3505585270"/>
                    </a:ext>
                  </a:extLst>
                </a:gridCol>
                <a:gridCol w="2628000">
                  <a:extLst>
                    <a:ext uri="{9D8B030D-6E8A-4147-A177-3AD203B41FA5}">
                      <a16:colId xmlns:a16="http://schemas.microsoft.com/office/drawing/2014/main" val="2299606757"/>
                    </a:ext>
                  </a:extLst>
                </a:gridCol>
                <a:gridCol w="35999">
                  <a:extLst>
                    <a:ext uri="{9D8B030D-6E8A-4147-A177-3AD203B41FA5}">
                      <a16:colId xmlns:a16="http://schemas.microsoft.com/office/drawing/2014/main" val="3093020024"/>
                    </a:ext>
                  </a:extLst>
                </a:gridCol>
                <a:gridCol w="360000">
                  <a:extLst>
                    <a:ext uri="{9D8B030D-6E8A-4147-A177-3AD203B41FA5}">
                      <a16:colId xmlns:a16="http://schemas.microsoft.com/office/drawing/2014/main" val="2593564656"/>
                    </a:ext>
                  </a:extLst>
                </a:gridCol>
              </a:tblGrid>
              <a:tr h="106035">
                <a:tc rowSpan="2">
                  <a:txBody>
                    <a:bodyPr/>
                    <a:lstStyle/>
                    <a:p>
                      <a:pPr marL="0" indent="0" algn="l" fontAlgn="t">
                        <a:lnSpc>
                          <a:spcPts val="1000"/>
                        </a:lnSpc>
                      </a:pPr>
                      <a:r>
                        <a:rPr lang="ja-JP" sz="1000" b="0" dirty="0">
                          <a:effectLst/>
                          <a:latin typeface="游ゴシック Medium" panose="020B0500000000000000" pitchFamily="50" charset="-128"/>
                          <a:ea typeface="游ゴシック Medium" panose="020B0500000000000000" pitchFamily="50" charset="-128"/>
                        </a:rPr>
                        <a:t>県産野菜や三陸産魚介類の集荷拡大</a:t>
                      </a:r>
                      <a:endParaRPr lang="ja-JP" sz="1000" b="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9900"/>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solidFill>
                            <a:schemeClr val="tx1"/>
                          </a:solidFill>
                          <a:effectLst/>
                          <a:latin typeface="游ゴシック" panose="020B0400000000000000" pitchFamily="50" charset="-128"/>
                          <a:ea typeface="游ゴシック" panose="020B0400000000000000" pitchFamily="50" charset="-128"/>
                        </a:rPr>
                        <a:t>産地の育成支援と商品開拓</a:t>
                      </a:r>
                      <a:endParaRPr lang="ja-JP" sz="1000" b="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solidFill>
                          <a:schemeClr val="tx1"/>
                        </a:solidFill>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1" dirty="0">
                          <a:solidFill>
                            <a:schemeClr val="bg1"/>
                          </a:solidFill>
                          <a:effectLst/>
                          <a:latin typeface="游ゴシック" panose="020B0400000000000000" pitchFamily="50" charset="-128"/>
                          <a:ea typeface="游ゴシック" panose="020B0400000000000000" pitchFamily="50" charset="-128"/>
                        </a:rPr>
                        <a:t>強化</a:t>
                      </a:r>
                      <a:endParaRPr lang="ja-JP" sz="1000" b="1"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rgbClr val="D27D00"/>
                    </a:solidFill>
                  </a:tcPr>
                </a:tc>
                <a:extLst>
                  <a:ext uri="{0D108BD9-81ED-4DB2-BD59-A6C34878D82A}">
                    <a16:rowId xmlns:a16="http://schemas.microsoft.com/office/drawing/2014/main" val="3777940398"/>
                  </a:ext>
                </a:extLst>
              </a:tr>
              <a:tr h="122815">
                <a:tc vMerge="1">
                  <a:txBody>
                    <a:bodyPr/>
                    <a:lstStyle/>
                    <a:p>
                      <a:endParaRPr kumimoji="1" lang="ja-JP" altLang="en-US"/>
                    </a:p>
                  </a:txBody>
                  <a:tcPr/>
                </a:tc>
                <a:tc>
                  <a:txBody>
                    <a:bodyPr/>
                    <a:lstStyle/>
                    <a:p>
                      <a:pPr fontAlgn="t">
                        <a:lnSpc>
                          <a:spcPts val="1000"/>
                        </a:lnSpc>
                      </a:pPr>
                      <a:endParaRPr lang="ja-JP" sz="1000" b="0" dirty="0">
                        <a:effectLst/>
                        <a:latin typeface="游ゴシック Medium" panose="020B0500000000000000" pitchFamily="50" charset="-128"/>
                        <a:ea typeface="游ゴシック Medium" panose="020B0500000000000000" pitchFamily="50" charset="-128"/>
                      </a:endParaRPr>
                    </a:p>
                  </a:txBody>
                  <a:tcPr marL="0" marR="0" marT="0" marB="0" anchor="ctr">
                    <a:lnL w="381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関係機関・関係団体との連携</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effectLst/>
                          <a:latin typeface="游ゴシック" panose="020B0400000000000000" pitchFamily="50" charset="-128"/>
                          <a:ea typeface="游ゴシック" panose="020B0400000000000000" pitchFamily="50" charset="-128"/>
                        </a:rPr>
                        <a:t>継続</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0929848"/>
                  </a:ext>
                </a:extLst>
              </a:tr>
              <a:tr h="36000">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5845822"/>
                  </a:ext>
                </a:extLst>
              </a:tr>
              <a:tr h="122815">
                <a:tc rowSpan="2">
                  <a:txBody>
                    <a:bodyPr/>
                    <a:lstStyle/>
                    <a:p>
                      <a:pPr marL="0" indent="0" algn="l" fontAlgn="t">
                        <a:lnSpc>
                          <a:spcPts val="1000"/>
                        </a:lnSpc>
                      </a:pPr>
                      <a:r>
                        <a:rPr lang="ja-JP" sz="1000" b="0" dirty="0">
                          <a:effectLst/>
                          <a:latin typeface="游ゴシック Medium" panose="020B0500000000000000" pitchFamily="50" charset="-128"/>
                          <a:ea typeface="游ゴシック Medium" panose="020B0500000000000000" pitchFamily="50" charset="-128"/>
                        </a:rPr>
                        <a:t>物流の効率化</a:t>
                      </a:r>
                      <a:endParaRPr lang="ja-JP" sz="1000" b="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00"/>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他市場と連携した集荷・販売対策</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effectLst/>
                          <a:latin typeface="游ゴシック" panose="020B0400000000000000" pitchFamily="50" charset="-128"/>
                          <a:ea typeface="游ゴシック" panose="020B0400000000000000" pitchFamily="50" charset="-128"/>
                        </a:rPr>
                        <a:t>継続</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28850672"/>
                  </a:ext>
                </a:extLst>
              </a:tr>
              <a:tr h="122815">
                <a:tc vMerge="1">
                  <a:txBody>
                    <a:bodyPr/>
                    <a:lstStyle/>
                    <a:p>
                      <a:endParaRPr kumimoji="1" lang="ja-JP" altLang="en-US"/>
                    </a:p>
                  </a:txBody>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輸送の合理化対策</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1" dirty="0">
                          <a:solidFill>
                            <a:schemeClr val="bg1"/>
                          </a:solidFill>
                          <a:effectLst/>
                          <a:latin typeface="游ゴシック" panose="020B0400000000000000" pitchFamily="50" charset="-128"/>
                          <a:ea typeface="游ゴシック" panose="020B0400000000000000" pitchFamily="50" charset="-128"/>
                        </a:rPr>
                        <a:t>強化</a:t>
                      </a:r>
                      <a:endParaRPr lang="ja-JP" sz="1000" b="1"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27D00"/>
                    </a:solidFill>
                  </a:tcPr>
                </a:tc>
                <a:extLst>
                  <a:ext uri="{0D108BD9-81ED-4DB2-BD59-A6C34878D82A}">
                    <a16:rowId xmlns:a16="http://schemas.microsoft.com/office/drawing/2014/main" val="3339107839"/>
                  </a:ext>
                </a:extLst>
              </a:tr>
              <a:tr h="39554">
                <a:tc>
                  <a:txBody>
                    <a:bodyPr/>
                    <a:lstStyle/>
                    <a:p>
                      <a:pPr fontAlgn="t">
                        <a:lnSpc>
                          <a:spcPts val="5"/>
                        </a:lnSpc>
                      </a:pPr>
                      <a:endParaRPr lang="ja-JP" sz="1000" b="0" dirty="0">
                        <a:effectLst/>
                        <a:latin typeface="游ゴシック Medium" panose="020B0500000000000000" pitchFamily="50" charset="-128"/>
                        <a:ea typeface="游ゴシック Medium" panose="020B0500000000000000" pitchFamily="50" charset="-128"/>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51092845"/>
                  </a:ext>
                </a:extLst>
              </a:tr>
              <a:tr h="122815">
                <a:tc rowSpan="3">
                  <a:txBody>
                    <a:bodyPr/>
                    <a:lstStyle/>
                    <a:p>
                      <a:pPr marL="0" indent="0" algn="l" fontAlgn="t">
                        <a:lnSpc>
                          <a:spcPts val="1000"/>
                        </a:lnSpc>
                      </a:pPr>
                      <a:r>
                        <a:rPr lang="ja-JP" sz="1000" b="0" dirty="0">
                          <a:effectLst/>
                          <a:latin typeface="游ゴシック Medium" panose="020B0500000000000000" pitchFamily="50" charset="-128"/>
                          <a:ea typeface="游ゴシック Medium" panose="020B0500000000000000" pitchFamily="50" charset="-128"/>
                        </a:rPr>
                        <a:t>消費者・実需者ニーズに即した販売力強化</a:t>
                      </a:r>
                      <a:endParaRPr lang="ja-JP" sz="1000" b="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00"/>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ニーズに応じた商品出荷</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latin typeface="游ゴシック" panose="020B0400000000000000" pitchFamily="50" charset="-128"/>
                          <a:ea typeface="游ゴシック" panose="020B0400000000000000" pitchFamily="50" charset="-128"/>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8541544"/>
                  </a:ext>
                </a:extLst>
              </a:tr>
              <a:tr h="122815">
                <a:tc vMerge="1">
                  <a:txBody>
                    <a:bodyPr/>
                    <a:lstStyle/>
                    <a:p>
                      <a:endParaRPr kumimoji="1" lang="ja-JP" altLang="en-US"/>
                    </a:p>
                  </a:txBody>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専門小売店の支援</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effectLst/>
                          <a:latin typeface="游ゴシック" panose="020B0400000000000000" pitchFamily="50" charset="-128"/>
                          <a:ea typeface="游ゴシック" panose="020B0400000000000000" pitchFamily="50" charset="-128"/>
                        </a:rPr>
                        <a:t>継続</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1438262"/>
                  </a:ext>
                </a:extLst>
              </a:tr>
              <a:tr h="122815">
                <a:tc vMerge="1">
                  <a:txBody>
                    <a:bodyPr/>
                    <a:lstStyle/>
                    <a:p>
                      <a:endParaRPr kumimoji="1" lang="ja-JP" altLang="en-US"/>
                    </a:p>
                  </a:txBody>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新たな販路拡大の研究</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effectLst/>
                          <a:latin typeface="游ゴシック" panose="020B0400000000000000" pitchFamily="50" charset="-128"/>
                          <a:ea typeface="游ゴシック" panose="020B0400000000000000" pitchFamily="50" charset="-128"/>
                        </a:rPr>
                        <a:t>継続</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2903810"/>
                  </a:ext>
                </a:extLst>
              </a:tr>
              <a:tr h="39554">
                <a:tc>
                  <a:txBody>
                    <a:bodyPr/>
                    <a:lstStyle/>
                    <a:p>
                      <a:pPr fontAlgn="t">
                        <a:lnSpc>
                          <a:spcPts val="5"/>
                        </a:lnSpc>
                      </a:pPr>
                      <a:endParaRPr lang="ja-JP" sz="1000" b="0" dirty="0">
                        <a:effectLst/>
                        <a:latin typeface="游ゴシック Medium" panose="020B0500000000000000" pitchFamily="50" charset="-128"/>
                        <a:ea typeface="游ゴシック Medium" panose="020B0500000000000000" pitchFamily="50" charset="-128"/>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b="0" dirty="0">
                        <a:effectLst/>
                        <a:latin typeface="游ゴシック" panose="020B0400000000000000" pitchFamily="50" charset="-128"/>
                        <a:ea typeface="游ゴシック" panose="020B0400000000000000" pitchFamily="50" charset="-128"/>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9226093"/>
                  </a:ext>
                </a:extLst>
              </a:tr>
              <a:tr h="122815">
                <a:tc rowSpan="2">
                  <a:txBody>
                    <a:bodyPr/>
                    <a:lstStyle/>
                    <a:p>
                      <a:pPr marL="0" indent="0" algn="l" fontAlgn="t">
                        <a:lnSpc>
                          <a:spcPts val="1000"/>
                        </a:lnSpc>
                      </a:pPr>
                      <a:r>
                        <a:rPr lang="ja-JP" sz="1000" b="0" spc="-50" dirty="0">
                          <a:effectLst/>
                          <a:latin typeface="游ゴシック Medium" panose="020B0500000000000000" pitchFamily="50" charset="-128"/>
                          <a:ea typeface="游ゴシック Medium" panose="020B0500000000000000" pitchFamily="50" charset="-128"/>
                        </a:rPr>
                        <a:t>企画力強化のための市場横断的組織の構築</a:t>
                      </a:r>
                      <a:endParaRPr lang="ja-JP" sz="1000" b="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9900"/>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市場業務の協働組織の実効性向上</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effectLst/>
                          <a:latin typeface="游ゴシック" panose="020B0400000000000000" pitchFamily="50" charset="-128"/>
                          <a:ea typeface="游ゴシック" panose="020B0400000000000000" pitchFamily="50" charset="-128"/>
                        </a:rPr>
                        <a:t>継続</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3058818"/>
                  </a:ext>
                </a:extLst>
              </a:tr>
              <a:tr h="122815">
                <a:tc vMerge="1">
                  <a:txBody>
                    <a:bodyPr/>
                    <a:lstStyle/>
                    <a:p>
                      <a:endParaRPr kumimoji="1" lang="ja-JP" altLang="en-US"/>
                    </a:p>
                  </a:txBody>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effectLst/>
                          <a:latin typeface="游ゴシック" panose="020B0400000000000000" pitchFamily="50" charset="-128"/>
                          <a:ea typeface="游ゴシック" panose="020B0400000000000000" pitchFamily="50" charset="-128"/>
                        </a:rPr>
                        <a:t>情報交換会の内容充実</a:t>
                      </a:r>
                      <a:endParaRPr lang="ja-JP" sz="1000" b="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b="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1" dirty="0">
                          <a:solidFill>
                            <a:schemeClr val="bg1"/>
                          </a:solidFill>
                          <a:effectLst/>
                          <a:latin typeface="游ゴシック" panose="020B0400000000000000" pitchFamily="50" charset="-128"/>
                          <a:ea typeface="游ゴシック" panose="020B0400000000000000" pitchFamily="50" charset="-128"/>
                        </a:rPr>
                        <a:t>強化</a:t>
                      </a:r>
                      <a:endParaRPr lang="ja-JP" sz="1000" b="1"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27D00"/>
                    </a:solidFill>
                  </a:tcPr>
                </a:tc>
                <a:extLst>
                  <a:ext uri="{0D108BD9-81ED-4DB2-BD59-A6C34878D82A}">
                    <a16:rowId xmlns:a16="http://schemas.microsoft.com/office/drawing/2014/main" val="1577687664"/>
                  </a:ext>
                </a:extLst>
              </a:tr>
            </a:tbl>
          </a:graphicData>
        </a:graphic>
      </p:graphicFrame>
      <p:sp>
        <p:nvSpPr>
          <p:cNvPr id="23" name="四角形: 角を丸くする 22">
            <a:extLst>
              <a:ext uri="{FF2B5EF4-FFF2-40B4-BE49-F238E27FC236}">
                <a16:creationId xmlns:a16="http://schemas.microsoft.com/office/drawing/2014/main" id="{1B9C34FB-1E36-4C01-BEF5-137B6EA666AC}"/>
              </a:ext>
            </a:extLst>
          </p:cNvPr>
          <p:cNvSpPr/>
          <p:nvPr/>
        </p:nvSpPr>
        <p:spPr>
          <a:xfrm>
            <a:off x="598014" y="1396597"/>
            <a:ext cx="2073251" cy="1702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36000" tIns="0" rIns="36000" bIns="0" rtlCol="0" anchor="ctr">
            <a:spAutoFit/>
          </a:bodyPr>
          <a:lstStyle/>
          <a:p>
            <a:r>
              <a:rPr lang="ja-JP" altLang="en-US" sz="1000" b="1" dirty="0">
                <a:latin typeface="游ゴシック Medium" panose="020B0500000000000000" pitchFamily="50" charset="-128"/>
                <a:ea typeface="游ゴシック Medium" panose="020B0500000000000000" pitchFamily="50" charset="-128"/>
              </a:rPr>
              <a:t>基本戦略１　集荷・販売力の強化　</a:t>
            </a:r>
            <a:endParaRPr lang="en-US" altLang="ja-JP" sz="1000" b="1" dirty="0">
              <a:latin typeface="游ゴシック Medium" panose="020B0500000000000000" pitchFamily="50" charset="-128"/>
              <a:ea typeface="游ゴシック Medium" panose="020B0500000000000000" pitchFamily="50" charset="-128"/>
            </a:endParaRPr>
          </a:p>
        </p:txBody>
      </p:sp>
      <p:sp>
        <p:nvSpPr>
          <p:cNvPr id="24" name="四角形: 角を丸くする 23">
            <a:extLst>
              <a:ext uri="{FF2B5EF4-FFF2-40B4-BE49-F238E27FC236}">
                <a16:creationId xmlns:a16="http://schemas.microsoft.com/office/drawing/2014/main" id="{2442155D-2601-4610-8B04-4F20E154BFD0}"/>
              </a:ext>
            </a:extLst>
          </p:cNvPr>
          <p:cNvSpPr/>
          <p:nvPr/>
        </p:nvSpPr>
        <p:spPr>
          <a:xfrm>
            <a:off x="598014" y="3228679"/>
            <a:ext cx="2698422" cy="170259"/>
          </a:xfrm>
          <a:prstGeom prst="roundRect">
            <a:avLst/>
          </a:prstGeom>
          <a:solidFill>
            <a:schemeClr val="accent6">
              <a:lumMod val="75000"/>
            </a:schemeClr>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none" lIns="36000" tIns="0" rIns="36000" bIns="0" rtlCol="0" anchor="ctr">
            <a:spAutoFit/>
          </a:bodyPr>
          <a:lstStyle/>
          <a:p>
            <a:r>
              <a:rPr lang="ja-JP" altLang="en-US" sz="1000" b="1" dirty="0">
                <a:latin typeface="游ゴシック Medium" panose="020B0500000000000000" pitchFamily="50" charset="-128"/>
                <a:ea typeface="游ゴシック Medium" panose="020B0500000000000000" pitchFamily="50" charset="-128"/>
              </a:rPr>
              <a:t>基本戦略２　市場機能を支える経営力の強化　</a:t>
            </a:r>
            <a:endParaRPr lang="en-US" altLang="ja-JP" sz="1000" b="1" dirty="0">
              <a:latin typeface="游ゴシック Medium" panose="020B0500000000000000" pitchFamily="50" charset="-128"/>
              <a:ea typeface="游ゴシック Medium" panose="020B0500000000000000" pitchFamily="50" charset="-128"/>
            </a:endParaRPr>
          </a:p>
        </p:txBody>
      </p:sp>
      <p:sp>
        <p:nvSpPr>
          <p:cNvPr id="25" name="四角形: 角を丸くする 24">
            <a:extLst>
              <a:ext uri="{FF2B5EF4-FFF2-40B4-BE49-F238E27FC236}">
                <a16:creationId xmlns:a16="http://schemas.microsoft.com/office/drawing/2014/main" id="{A00D21DA-78C0-49DA-8C89-9D803E27530C}"/>
              </a:ext>
            </a:extLst>
          </p:cNvPr>
          <p:cNvSpPr/>
          <p:nvPr/>
        </p:nvSpPr>
        <p:spPr>
          <a:xfrm>
            <a:off x="609782" y="5108477"/>
            <a:ext cx="1714571" cy="1702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36000" tIns="0" rIns="36000" bIns="0" rtlCol="0" anchor="ctr">
            <a:spAutoFit/>
          </a:bodyPr>
          <a:lstStyle/>
          <a:p>
            <a:r>
              <a:rPr lang="ja-JP" altLang="en-US" sz="1000" b="1" dirty="0">
                <a:latin typeface="游ゴシック Medium" panose="020B0500000000000000" pitchFamily="50" charset="-128"/>
                <a:ea typeface="游ゴシック Medium" panose="020B0500000000000000" pitchFamily="50" charset="-128"/>
              </a:rPr>
              <a:t>基本戦略３　情報発信の強化</a:t>
            </a:r>
            <a:endParaRPr lang="en-US" altLang="ja-JP" sz="1000" b="1" dirty="0">
              <a:latin typeface="游ゴシック Medium" panose="020B0500000000000000" pitchFamily="50" charset="-128"/>
              <a:ea typeface="游ゴシック Medium" panose="020B0500000000000000" pitchFamily="50" charset="-128"/>
            </a:endParaRPr>
          </a:p>
        </p:txBody>
      </p:sp>
      <p:graphicFrame>
        <p:nvGraphicFramePr>
          <p:cNvPr id="7" name="表 6">
            <a:extLst>
              <a:ext uri="{FF2B5EF4-FFF2-40B4-BE49-F238E27FC236}">
                <a16:creationId xmlns:a16="http://schemas.microsoft.com/office/drawing/2014/main" id="{D6B32211-595D-4A16-AA5B-8F25CC288C34}"/>
              </a:ext>
            </a:extLst>
          </p:cNvPr>
          <p:cNvGraphicFramePr>
            <a:graphicFrameLocks noGrp="1"/>
          </p:cNvGraphicFramePr>
          <p:nvPr>
            <p:extLst>
              <p:ext uri="{D42A27DB-BD31-4B8C-83A1-F6EECF244321}">
                <p14:modId xmlns:p14="http://schemas.microsoft.com/office/powerpoint/2010/main" val="3758581230"/>
              </p:ext>
            </p:extLst>
          </p:nvPr>
        </p:nvGraphicFramePr>
        <p:xfrm>
          <a:off x="4894506" y="2877275"/>
          <a:ext cx="4356000" cy="2004593"/>
        </p:xfrm>
        <a:graphic>
          <a:graphicData uri="http://schemas.openxmlformats.org/drawingml/2006/table">
            <a:tbl>
              <a:tblPr firstCol="1">
                <a:tableStyleId>{10A1B5D5-9B99-4C35-A422-299274C87663}</a:tableStyleId>
              </a:tblPr>
              <a:tblGrid>
                <a:gridCol w="1306600">
                  <a:extLst>
                    <a:ext uri="{9D8B030D-6E8A-4147-A177-3AD203B41FA5}">
                      <a16:colId xmlns:a16="http://schemas.microsoft.com/office/drawing/2014/main" val="3814682880"/>
                    </a:ext>
                  </a:extLst>
                </a:gridCol>
                <a:gridCol w="40303">
                  <a:extLst>
                    <a:ext uri="{9D8B030D-6E8A-4147-A177-3AD203B41FA5}">
                      <a16:colId xmlns:a16="http://schemas.microsoft.com/office/drawing/2014/main" val="1288378983"/>
                    </a:ext>
                  </a:extLst>
                </a:gridCol>
                <a:gridCol w="2623697">
                  <a:extLst>
                    <a:ext uri="{9D8B030D-6E8A-4147-A177-3AD203B41FA5}">
                      <a16:colId xmlns:a16="http://schemas.microsoft.com/office/drawing/2014/main" val="1905160842"/>
                    </a:ext>
                  </a:extLst>
                </a:gridCol>
                <a:gridCol w="25400">
                  <a:extLst>
                    <a:ext uri="{9D8B030D-6E8A-4147-A177-3AD203B41FA5}">
                      <a16:colId xmlns:a16="http://schemas.microsoft.com/office/drawing/2014/main" val="162696153"/>
                    </a:ext>
                  </a:extLst>
                </a:gridCol>
                <a:gridCol w="360000">
                  <a:extLst>
                    <a:ext uri="{9D8B030D-6E8A-4147-A177-3AD203B41FA5}">
                      <a16:colId xmlns:a16="http://schemas.microsoft.com/office/drawing/2014/main" val="1429439128"/>
                    </a:ext>
                  </a:extLst>
                </a:gridCol>
              </a:tblGrid>
              <a:tr h="146533">
                <a:tc rowSpan="3">
                  <a:txBody>
                    <a:bodyPr/>
                    <a:lstStyle/>
                    <a:p>
                      <a:pPr marL="0" indent="0" algn="l" fontAlgn="t">
                        <a:lnSpc>
                          <a:spcPts val="1000"/>
                        </a:lnSpc>
                      </a:pPr>
                      <a:r>
                        <a:rPr lang="ja-JP" sz="1000" b="0" dirty="0">
                          <a:solidFill>
                            <a:schemeClr val="bg1"/>
                          </a:solidFill>
                          <a:effectLst/>
                          <a:latin typeface="游ゴシック Medium" panose="020B0500000000000000" pitchFamily="50" charset="-128"/>
                          <a:ea typeface="游ゴシック Medium" panose="020B0500000000000000" pitchFamily="50" charset="-128"/>
                        </a:rPr>
                        <a:t>卸売業者・仲卸業者の経営基盤の強化</a:t>
                      </a:r>
                      <a:endParaRPr lang="ja-JP" sz="1000" b="0" dirty="0">
                        <a:solidFill>
                          <a:schemeClr val="bg1"/>
                        </a:solidFill>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人材確保に係る労働環境改善</a:t>
                      </a:r>
                      <a:endParaRPr lang="ja-JP" sz="1000" b="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b="0" dirty="0">
                        <a:solidFill>
                          <a:schemeClr val="tx1"/>
                        </a:solidFill>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rPr>
                        <a:t>継続</a:t>
                      </a:r>
                      <a:endParaRPr lang="ja-JP" sz="1000" b="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8583881"/>
                  </a:ext>
                </a:extLst>
              </a:tr>
              <a:tr h="129009">
                <a:tc vMerge="1">
                  <a:txBody>
                    <a:bodyPr/>
                    <a:lstStyle/>
                    <a:p>
                      <a:endParaRPr kumimoji="1" lang="ja-JP" altLang="en-US"/>
                    </a:p>
                  </a:txBody>
                  <a:tcPr/>
                </a:tc>
                <a:tc>
                  <a:txBody>
                    <a:bodyPr/>
                    <a:lstStyle/>
                    <a:p>
                      <a:pPr fontAlgn="t">
                        <a:lnSpc>
                          <a:spcPts val="1000"/>
                        </a:lnSpc>
                      </a:pPr>
                      <a:endParaRPr lang="en-US" alt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人材育成に係る各種研修の充実</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3762601"/>
                  </a:ext>
                </a:extLst>
              </a:tr>
              <a:tr h="136930">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公認会計士等と連携した経営改善</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62678959"/>
                  </a:ext>
                </a:extLst>
              </a:tr>
              <a:tr h="44730">
                <a:tc>
                  <a:txBody>
                    <a:bodyPr/>
                    <a:lstStyle/>
                    <a:p>
                      <a:pPr fontAlgn="t">
                        <a:lnSpc>
                          <a:spcPts val="5"/>
                        </a:lnSpc>
                      </a:pPr>
                      <a:endParaRPr lang="ja-JP" sz="1000" b="0" dirty="0">
                        <a:effectLst/>
                        <a:latin typeface="游ゴシック Medium" panose="020B0500000000000000" pitchFamily="50" charset="-128"/>
                        <a:ea typeface="游ゴシック Medium" panose="020B0500000000000000" pitchFamily="50" charset="-128"/>
                      </a:endParaRPr>
                    </a:p>
                  </a:txBody>
                  <a:tcPr marL="0" marR="0" marT="0" marB="0" anchor="ct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11865372"/>
                  </a:ext>
                </a:extLst>
              </a:tr>
              <a:tr h="129009">
                <a:tc rowSpan="4">
                  <a:txBody>
                    <a:bodyPr/>
                    <a:lstStyle/>
                    <a:p>
                      <a:pPr marL="0" indent="0" algn="l" fontAlgn="t" hangingPunct="1">
                        <a:lnSpc>
                          <a:spcPts val="1000"/>
                        </a:lnSpc>
                      </a:pPr>
                      <a:r>
                        <a:rPr lang="ja-JP" sz="1000" b="0" dirty="0">
                          <a:solidFill>
                            <a:schemeClr val="bg1"/>
                          </a:solidFill>
                          <a:effectLst/>
                          <a:latin typeface="游ゴシック Medium" panose="020B0500000000000000" pitchFamily="50" charset="-128"/>
                          <a:ea typeface="游ゴシック Medium" panose="020B0500000000000000" pitchFamily="50" charset="-128"/>
                        </a:rPr>
                        <a:t>安全・安心な市場運営</a:t>
                      </a:r>
                      <a:endParaRPr lang="ja-JP" sz="1000" b="0" dirty="0">
                        <a:solidFill>
                          <a:schemeClr val="bg1"/>
                        </a:solidFill>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hangingPunct="1">
                        <a:lnSpc>
                          <a:spcPts val="1000"/>
                        </a:lnSpc>
                      </a:pPr>
                      <a:r>
                        <a:rPr lang="ja-JP" sz="1000" dirty="0">
                          <a:effectLst/>
                        </a:rPr>
                        <a:t>品質管理・衛生管理の徹底</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no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hangingPunct="1">
                        <a:lnSpc>
                          <a:spcPts val="1000"/>
                        </a:lnSpc>
                      </a:pPr>
                      <a:r>
                        <a:rPr lang="ja-JP" sz="1000" b="1" dirty="0">
                          <a:solidFill>
                            <a:schemeClr val="bg1"/>
                          </a:solidFill>
                          <a:effectLst/>
                        </a:rPr>
                        <a:t>強化</a:t>
                      </a:r>
                      <a:endParaRPr lang="ja-JP" sz="1000" b="1"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070325423"/>
                  </a:ext>
                </a:extLst>
              </a:tr>
              <a:tr h="129009">
                <a:tc vMerge="1">
                  <a:txBody>
                    <a:bodyPr/>
                    <a:lstStyle/>
                    <a:p>
                      <a:endParaRPr kumimoji="1" lang="ja-JP" altLang="en-US"/>
                    </a:p>
                  </a:txBody>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hangingPunct="1">
                        <a:lnSpc>
                          <a:spcPts val="1000"/>
                        </a:lnSpc>
                      </a:pPr>
                      <a:r>
                        <a:rPr lang="ja-JP" sz="1000" dirty="0">
                          <a:effectLst/>
                        </a:rPr>
                        <a:t>コンプライアンス意識の徹底</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hangingPunct="1">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0107781"/>
                  </a:ext>
                </a:extLst>
              </a:tr>
              <a:tr h="129009">
                <a:tc vMerge="1">
                  <a:txBody>
                    <a:bodyPr/>
                    <a:lstStyle/>
                    <a:p>
                      <a:endParaRPr kumimoji="1" lang="ja-JP" altLang="en-US"/>
                    </a:p>
                  </a:txBody>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hangingPunct="1">
                        <a:lnSpc>
                          <a:spcPts val="1000"/>
                        </a:lnSpc>
                      </a:pPr>
                      <a:r>
                        <a:rPr lang="ja-JP" sz="1000" dirty="0">
                          <a:effectLst/>
                        </a:rPr>
                        <a:t>危機管理体制の強化</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hangingPunct="1">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7035698"/>
                  </a:ext>
                </a:extLst>
              </a:tr>
              <a:tr h="129009">
                <a:tc vMerge="1">
                  <a:txBody>
                    <a:bodyPr/>
                    <a:lstStyle/>
                    <a:p>
                      <a:endParaRPr kumimoji="1" lang="ja-JP" altLang="en-US"/>
                    </a:p>
                  </a:txBody>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hangingPunct="1">
                        <a:lnSpc>
                          <a:spcPts val="1000"/>
                        </a:lnSpc>
                      </a:pPr>
                      <a:r>
                        <a:rPr lang="ja-JP" sz="1000" dirty="0">
                          <a:effectLst/>
                        </a:rPr>
                        <a:t>災害時相互応援協定等による市場内外の連携</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fontAlgn="t" hangingPunct="1">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t" hangingPunct="1">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15339380"/>
                  </a:ext>
                </a:extLst>
              </a:tr>
              <a:tr h="0">
                <a:tc>
                  <a:txBody>
                    <a:bodyPr/>
                    <a:lstStyle/>
                    <a:p>
                      <a:pPr fontAlgn="t">
                        <a:lnSpc>
                          <a:spcPts val="5"/>
                        </a:lnSpc>
                      </a:pPr>
                      <a:endParaRPr lang="ja-JP" sz="1000" b="0" dirty="0">
                        <a:solidFill>
                          <a:schemeClr val="bg1"/>
                        </a:solidFill>
                        <a:effectLst/>
                        <a:latin typeface="游ゴシック Medium" panose="020B0500000000000000" pitchFamily="50" charset="-128"/>
                        <a:ea typeface="游ゴシック Medium" panose="020B0500000000000000" pitchFamily="50" charset="-128"/>
                      </a:endParaRPr>
                    </a:p>
                  </a:txBody>
                  <a:tcPr marL="0" marR="0" marT="0" marB="0" anchor="ct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82524367"/>
                  </a:ext>
                </a:extLst>
              </a:tr>
              <a:tr h="129009">
                <a:tc rowSpan="3">
                  <a:txBody>
                    <a:bodyPr/>
                    <a:lstStyle/>
                    <a:p>
                      <a:pPr marL="0" indent="0" algn="l" fontAlgn="t">
                        <a:lnSpc>
                          <a:spcPts val="1000"/>
                        </a:lnSpc>
                      </a:pPr>
                      <a:r>
                        <a:rPr lang="ja-JP" sz="1000" b="0" dirty="0">
                          <a:solidFill>
                            <a:schemeClr val="bg1"/>
                          </a:solidFill>
                          <a:effectLst/>
                          <a:latin typeface="游ゴシック Medium" panose="020B0500000000000000" pitchFamily="50" charset="-128"/>
                          <a:ea typeface="游ゴシック Medium" panose="020B0500000000000000" pitchFamily="50" charset="-128"/>
                        </a:rPr>
                        <a:t>環境に配慮した</a:t>
                      </a:r>
                      <a:r>
                        <a:rPr kumimoji="1" lang="ja-JP" altLang="en-US" sz="1000" b="0" kern="1200" dirty="0">
                          <a:solidFill>
                            <a:schemeClr val="bg1"/>
                          </a:solidFill>
                          <a:effectLst/>
                          <a:latin typeface="游ゴシック Medium" panose="020B0500000000000000" pitchFamily="50" charset="-128"/>
                          <a:ea typeface="游ゴシック Medium" panose="020B0500000000000000" pitchFamily="50" charset="-128"/>
                          <a:cs typeface="+mn-cs"/>
                        </a:rPr>
                        <a:t>市場づくり</a:t>
                      </a:r>
                    </a:p>
                  </a:txBody>
                  <a:tcPr marL="36195" marR="36195" marT="0" marB="0" anchor="ctr">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廃棄物の削減・資源化の推進</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no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mpd="sng">
                      <a:noFill/>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8139189"/>
                  </a:ext>
                </a:extLst>
              </a:tr>
              <a:tr h="129009">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環境負荷低減に配慮した設備更新</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2155412"/>
                  </a:ext>
                </a:extLst>
              </a:tr>
              <a:tr h="129009">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食品ロス削減対策</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7909827"/>
                  </a:ext>
                </a:extLst>
              </a:tr>
              <a:tr h="37415">
                <a:tc>
                  <a:txBody>
                    <a:bodyPr/>
                    <a:lstStyle/>
                    <a:p>
                      <a:pPr fontAlgn="t">
                        <a:lnSpc>
                          <a:spcPts val="5"/>
                        </a:lnSpc>
                      </a:pPr>
                      <a:endParaRPr lang="ja-JP" sz="1000" b="0" dirty="0">
                        <a:solidFill>
                          <a:schemeClr val="bg1"/>
                        </a:solidFill>
                        <a:effectLst/>
                        <a:latin typeface="游ゴシック Medium" panose="020B0500000000000000" pitchFamily="50" charset="-128"/>
                        <a:ea typeface="游ゴシック Medium" panose="020B0500000000000000" pitchFamily="50" charset="-128"/>
                      </a:endParaRPr>
                    </a:p>
                  </a:txBody>
                  <a:tcPr marL="36195" marR="36195" marT="0" marB="0" anchor="ct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36195" marR="36195"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t">
                        <a:lnSpc>
                          <a:spcPts val="5"/>
                        </a:lnSpc>
                      </a:pPr>
                      <a:endParaRPr lang="ja-JP" sz="1000" dirty="0">
                        <a:effectLst/>
                        <a:latin typeface="游ゴシック" panose="020B0400000000000000" pitchFamily="50" charset="-128"/>
                        <a:ea typeface="游ゴシック" panose="020B0400000000000000" pitchFamily="50" charset="-128"/>
                      </a:endParaRPr>
                    </a:p>
                  </a:txBody>
                  <a:tcPr marL="36195" marR="36195" marT="0" marB="0" anchor="ctr">
                    <a:lnL>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3024898"/>
                  </a:ext>
                </a:extLst>
              </a:tr>
              <a:tr h="129009">
                <a:tc rowSpan="4">
                  <a:txBody>
                    <a:bodyPr/>
                    <a:lstStyle/>
                    <a:p>
                      <a:pPr marL="0" indent="0" algn="l" fontAlgn="t">
                        <a:lnSpc>
                          <a:spcPts val="1000"/>
                        </a:lnSpc>
                      </a:pPr>
                      <a:r>
                        <a:rPr lang="ja-JP" sz="1000" b="0" dirty="0">
                          <a:solidFill>
                            <a:schemeClr val="bg1"/>
                          </a:solidFill>
                          <a:effectLst/>
                          <a:latin typeface="游ゴシック Medium" panose="020B0500000000000000" pitchFamily="50" charset="-128"/>
                          <a:ea typeface="游ゴシック Medium" panose="020B0500000000000000" pitchFamily="50" charset="-128"/>
                        </a:rPr>
                        <a:t>市場会計の健全化</a:t>
                      </a:r>
                      <a:endParaRPr lang="ja-JP" sz="1000" b="0" dirty="0">
                        <a:solidFill>
                          <a:schemeClr val="bg1"/>
                        </a:solidFill>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a:noFill/>
                    </a:lnR>
                    <a:lnT w="12700" cmpd="sng">
                      <a:noFill/>
                    </a:lnT>
                    <a:lnB w="12700" cmpd="sng">
                      <a:noFill/>
                    </a:lnB>
                    <a:lnTlToBr w="12700" cmpd="sng">
                      <a:noFill/>
                      <a:prstDash val="solid"/>
                    </a:lnTlToBr>
                    <a:lnBlToTr w="12700" cmpd="sng">
                      <a:noFill/>
                      <a:prstDash val="solid"/>
                    </a:lnBlToTr>
                    <a:solidFill>
                      <a:schemeClr val="accent6">
                        <a:lumMod val="75000"/>
                      </a:schemeClr>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空き施設の解消・有効利用</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no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kumimoji="1" lang="ja-JP" altLang="en-US" sz="1000" b="1" kern="1200" dirty="0">
                          <a:solidFill>
                            <a:schemeClr val="bg1"/>
                          </a:solidFill>
                          <a:effectLst/>
                        </a:rPr>
                        <a:t>強化</a:t>
                      </a:r>
                      <a:endParaRPr kumimoji="1" lang="ja-JP" altLang="en-US" sz="1000" b="1" kern="1200" dirty="0">
                        <a:solidFill>
                          <a:schemeClr val="bg1"/>
                        </a:solidFill>
                        <a:effectLst/>
                        <a:latin typeface="游ゴシック" panose="020B0400000000000000" pitchFamily="50" charset="-128"/>
                        <a:ea typeface="游ゴシック" panose="020B0400000000000000" pitchFamily="50" charset="-128"/>
                        <a:cs typeface="+mn-cs"/>
                      </a:endParaRPr>
                    </a:p>
                  </a:txBody>
                  <a:tcPr marL="36195" marR="36195" marT="0" marB="0" anchor="ctr">
                    <a:lnL>
                      <a:noFill/>
                    </a:lnL>
                    <a:lnR w="12700" cmpd="sng">
                      <a:noFill/>
                    </a:lnR>
                    <a:lnT w="12700" cap="flat" cmpd="sng" algn="ctr">
                      <a:no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1857463530"/>
                  </a:ext>
                </a:extLst>
              </a:tr>
              <a:tr h="129009">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計画的な設備の修繕</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61420953"/>
                  </a:ext>
                </a:extLst>
              </a:tr>
              <a:tr h="129009">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施設使用料等の適正化の検討</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ap="flat" cmpd="sng" algn="ctr">
                      <a:solidFill>
                        <a:srgbClr val="C5E0B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640009"/>
                  </a:ext>
                </a:extLst>
              </a:tr>
              <a:tr h="129009">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rPr>
                        <a:t>民営化・指定管理者制度導入の研究</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a:noFill/>
                    </a:lnL>
                    <a:lnR>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a:noFill/>
                    </a:lnL>
                    <a:lnR w="12700" cmpd="sng">
                      <a:noFill/>
                    </a:lnR>
                    <a:lnT w="12700" cap="flat" cmpd="sng" algn="ctr">
                      <a:solidFill>
                        <a:srgbClr val="C5E0B4"/>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58403937"/>
                  </a:ext>
                </a:extLst>
              </a:tr>
            </a:tbl>
          </a:graphicData>
        </a:graphic>
      </p:graphicFrame>
      <p:graphicFrame>
        <p:nvGraphicFramePr>
          <p:cNvPr id="13" name="表 12">
            <a:extLst>
              <a:ext uri="{FF2B5EF4-FFF2-40B4-BE49-F238E27FC236}">
                <a16:creationId xmlns:a16="http://schemas.microsoft.com/office/drawing/2014/main" id="{3E59741C-89F8-43D8-95E8-AC64EE97D3DA}"/>
              </a:ext>
            </a:extLst>
          </p:cNvPr>
          <p:cNvGraphicFramePr>
            <a:graphicFrameLocks noGrp="1"/>
          </p:cNvGraphicFramePr>
          <p:nvPr>
            <p:extLst>
              <p:ext uri="{D42A27DB-BD31-4B8C-83A1-F6EECF244321}">
                <p14:modId xmlns:p14="http://schemas.microsoft.com/office/powerpoint/2010/main" val="2998027650"/>
              </p:ext>
            </p:extLst>
          </p:nvPr>
        </p:nvGraphicFramePr>
        <p:xfrm>
          <a:off x="4886729" y="5108477"/>
          <a:ext cx="4356000" cy="666750"/>
        </p:xfrm>
        <a:graphic>
          <a:graphicData uri="http://schemas.openxmlformats.org/drawingml/2006/table">
            <a:tbl>
              <a:tblPr firstRow="1" firstCol="1" bandRow="1">
                <a:tableStyleId>{5C22544A-7EE6-4342-B048-85BDC9FD1C3A}</a:tableStyleId>
              </a:tblPr>
              <a:tblGrid>
                <a:gridCol w="1296000">
                  <a:extLst>
                    <a:ext uri="{9D8B030D-6E8A-4147-A177-3AD203B41FA5}">
                      <a16:colId xmlns:a16="http://schemas.microsoft.com/office/drawing/2014/main" val="676342911"/>
                    </a:ext>
                  </a:extLst>
                </a:gridCol>
                <a:gridCol w="36000">
                  <a:extLst>
                    <a:ext uri="{9D8B030D-6E8A-4147-A177-3AD203B41FA5}">
                      <a16:colId xmlns:a16="http://schemas.microsoft.com/office/drawing/2014/main" val="1374245685"/>
                    </a:ext>
                  </a:extLst>
                </a:gridCol>
                <a:gridCol w="2628000">
                  <a:extLst>
                    <a:ext uri="{9D8B030D-6E8A-4147-A177-3AD203B41FA5}">
                      <a16:colId xmlns:a16="http://schemas.microsoft.com/office/drawing/2014/main" val="3226189292"/>
                    </a:ext>
                  </a:extLst>
                </a:gridCol>
                <a:gridCol w="36000">
                  <a:extLst>
                    <a:ext uri="{9D8B030D-6E8A-4147-A177-3AD203B41FA5}">
                      <a16:colId xmlns:a16="http://schemas.microsoft.com/office/drawing/2014/main" val="3034640193"/>
                    </a:ext>
                  </a:extLst>
                </a:gridCol>
                <a:gridCol w="360000">
                  <a:extLst>
                    <a:ext uri="{9D8B030D-6E8A-4147-A177-3AD203B41FA5}">
                      <a16:colId xmlns:a16="http://schemas.microsoft.com/office/drawing/2014/main" val="1518075679"/>
                    </a:ext>
                  </a:extLst>
                </a:gridCol>
              </a:tblGrid>
              <a:tr h="108000">
                <a:tc rowSpan="5">
                  <a:txBody>
                    <a:bodyPr/>
                    <a:lstStyle/>
                    <a:p>
                      <a:pPr marL="0" algn="l" fontAlgn="t">
                        <a:lnSpc>
                          <a:spcPts val="1000"/>
                        </a:lnSpc>
                      </a:pPr>
                      <a:r>
                        <a:rPr lang="ja-JP" sz="1000" b="0" dirty="0">
                          <a:effectLst/>
                          <a:latin typeface="游ゴシック Medium" panose="020B0500000000000000" pitchFamily="50" charset="-128"/>
                          <a:ea typeface="游ゴシック Medium" panose="020B0500000000000000" pitchFamily="50" charset="-128"/>
                        </a:rPr>
                        <a:t>市場の役割と食の情報発信</a:t>
                      </a:r>
                      <a:endParaRPr lang="ja-JP" sz="1000" b="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9900"/>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fontAlgn="t">
                        <a:lnSpc>
                          <a:spcPts val="1000"/>
                        </a:lnSpc>
                      </a:pPr>
                      <a:r>
                        <a:rPr lang="ja-JP" sz="1000" b="0" dirty="0">
                          <a:solidFill>
                            <a:schemeClr val="tx1"/>
                          </a:solidFill>
                          <a:effectLst/>
                          <a:latin typeface="游ゴシック" panose="020B0400000000000000" pitchFamily="50" charset="-128"/>
                          <a:ea typeface="游ゴシック" panose="020B0400000000000000" pitchFamily="50" charset="-128"/>
                        </a:rPr>
                        <a:t>一般開放イベントの開催</a:t>
                      </a:r>
                      <a:endParaRPr lang="ja-JP" sz="1000" b="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0" dirty="0">
                          <a:solidFill>
                            <a:schemeClr val="tx1"/>
                          </a:solidFill>
                          <a:effectLst/>
                          <a:latin typeface="游ゴシック" panose="020B0400000000000000" pitchFamily="50" charset="-128"/>
                          <a:ea typeface="游ゴシック" panose="020B0400000000000000" pitchFamily="50" charset="-128"/>
                        </a:rPr>
                        <a:t>継続</a:t>
                      </a:r>
                      <a:endParaRPr lang="ja-JP" sz="1000" b="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mpd="sng">
                      <a:noFill/>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7816287"/>
                  </a:ext>
                </a:extLst>
              </a:tr>
              <a:tr h="108000">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381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latin typeface="游ゴシック" panose="020B0400000000000000" pitchFamily="50" charset="-128"/>
                          <a:ea typeface="游ゴシック" panose="020B0400000000000000" pitchFamily="50" charset="-128"/>
                        </a:rPr>
                        <a:t>インターネットによる情報発信の強化</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latin typeface="游ゴシック" panose="020B0400000000000000" pitchFamily="50" charset="-128"/>
                          <a:ea typeface="游ゴシック" panose="020B0400000000000000" pitchFamily="50" charset="-128"/>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7498766"/>
                  </a:ext>
                </a:extLst>
              </a:tr>
              <a:tr h="108000">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381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latin typeface="游ゴシック" panose="020B0400000000000000" pitchFamily="50" charset="-128"/>
                          <a:ea typeface="游ゴシック" panose="020B0400000000000000" pitchFamily="50" charset="-128"/>
                        </a:rPr>
                        <a:t>小売店等の情報発信</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b="1" dirty="0">
                          <a:effectLst/>
                          <a:latin typeface="游ゴシック" panose="020B0400000000000000" pitchFamily="50" charset="-128"/>
                          <a:ea typeface="游ゴシック" panose="020B0400000000000000" pitchFamily="50" charset="-128"/>
                        </a:rPr>
                        <a:t>新規</a:t>
                      </a:r>
                      <a:endParaRPr lang="ja-JP" sz="1000" b="1"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215453"/>
                  </a:ext>
                </a:extLst>
              </a:tr>
              <a:tr h="108000">
                <a:tc vMerge="1">
                  <a:txBody>
                    <a:bodyPr/>
                    <a:lstStyle/>
                    <a:p>
                      <a:endParaRPr kumimoji="1" lang="ja-JP" altLang="en-US"/>
                    </a:p>
                  </a:txBody>
                  <a:tcPr/>
                </a:tc>
                <a:tc>
                  <a:txBody>
                    <a:bodyPr/>
                    <a:lstStyle/>
                    <a:p>
                      <a:pPr fontAlgn="t">
                        <a:lnSpc>
                          <a:spcPts val="1000"/>
                        </a:lnSpc>
                      </a:pPr>
                      <a:endParaRPr lang="ja-JP" sz="1000" dirty="0">
                        <a:effectLst/>
                        <a:latin typeface="游ゴシック Medium" panose="020B0500000000000000" pitchFamily="50" charset="-128"/>
                        <a:ea typeface="游ゴシック Medium" panose="020B0500000000000000" pitchFamily="50" charset="-128"/>
                      </a:endParaRPr>
                    </a:p>
                  </a:txBody>
                  <a:tcPr marL="0" marR="0" marT="0" marB="0" anchor="ctr">
                    <a:lnL w="381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latin typeface="游ゴシック" panose="020B0400000000000000" pitchFamily="50" charset="-128"/>
                          <a:ea typeface="游ゴシック" panose="020B0400000000000000" pitchFamily="50" charset="-128"/>
                        </a:rPr>
                        <a:t>市場見学等による市場</a:t>
                      </a:r>
                      <a:r>
                        <a:rPr lang="en-US" sz="1000" dirty="0">
                          <a:effectLst/>
                          <a:latin typeface="游ゴシック" panose="020B0400000000000000" pitchFamily="50" charset="-128"/>
                          <a:ea typeface="游ゴシック" panose="020B0400000000000000" pitchFamily="50" charset="-128"/>
                        </a:rPr>
                        <a:t>PR</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latin typeface="游ゴシック" panose="020B0400000000000000" pitchFamily="50" charset="-128"/>
                          <a:ea typeface="游ゴシック" panose="020B0400000000000000" pitchFamily="50" charset="-128"/>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ap="flat" cmpd="sng" algn="ctr">
                      <a:solidFill>
                        <a:srgbClr val="FFD59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3547823"/>
                  </a:ext>
                </a:extLst>
              </a:tr>
              <a:tr h="108000">
                <a:tc vMerge="1">
                  <a:txBody>
                    <a:bodyPr/>
                    <a:lstStyle/>
                    <a:p>
                      <a:endParaRPr kumimoji="1" lang="ja-JP" altLang="en-US"/>
                    </a:p>
                  </a:txBody>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381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t">
                        <a:lnSpc>
                          <a:spcPts val="1000"/>
                        </a:lnSpc>
                      </a:pPr>
                      <a:r>
                        <a:rPr lang="ja-JP" sz="1000" dirty="0">
                          <a:effectLst/>
                          <a:latin typeface="游ゴシック" panose="020B0400000000000000" pitchFamily="50" charset="-128"/>
                          <a:ea typeface="游ゴシック" panose="020B0400000000000000" pitchFamily="50" charset="-128"/>
                        </a:rPr>
                        <a:t>学校給食に関する情報発信</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fontAlgn="t">
                        <a:lnSpc>
                          <a:spcPts val="1000"/>
                        </a:lnSpc>
                      </a:pPr>
                      <a:endParaRPr lang="ja-JP" sz="1000" dirty="0">
                        <a:effectLst/>
                        <a:latin typeface="游ゴシック" panose="020B0400000000000000" pitchFamily="50" charset="-128"/>
                        <a:ea typeface="游ゴシック" panose="020B0400000000000000" pitchFamily="50" charset="-12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t">
                        <a:lnSpc>
                          <a:spcPts val="1000"/>
                        </a:lnSpc>
                      </a:pPr>
                      <a:r>
                        <a:rPr lang="ja-JP" sz="1000" dirty="0">
                          <a:effectLst/>
                          <a:latin typeface="游ゴシック" panose="020B0400000000000000" pitchFamily="50" charset="-128"/>
                          <a:ea typeface="游ゴシック" panose="020B0400000000000000" pitchFamily="50" charset="-128"/>
                        </a:rPr>
                        <a:t>継続</a:t>
                      </a:r>
                      <a:endParaRPr lang="ja-JP" sz="10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195" marR="36195" marT="0" marB="0" anchor="ctr">
                    <a:lnL w="12700" cmpd="sng">
                      <a:noFill/>
                    </a:lnL>
                    <a:lnR w="12700" cmpd="sng">
                      <a:noFill/>
                    </a:lnR>
                    <a:lnT w="12700" cap="flat" cmpd="sng" algn="ctr">
                      <a:solidFill>
                        <a:srgbClr val="FFD597"/>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2846649"/>
                  </a:ext>
                </a:extLst>
              </a:tr>
            </a:tbl>
          </a:graphicData>
        </a:graphic>
      </p:graphicFrame>
      <p:sp>
        <p:nvSpPr>
          <p:cNvPr id="16" name="タイトル 1">
            <a:extLst>
              <a:ext uri="{FF2B5EF4-FFF2-40B4-BE49-F238E27FC236}">
                <a16:creationId xmlns:a16="http://schemas.microsoft.com/office/drawing/2014/main" id="{A492494A-5D54-40FA-86B3-9B3F79827B8C}"/>
              </a:ext>
            </a:extLst>
          </p:cNvPr>
          <p:cNvSpPr txBox="1">
            <a:spLocks/>
          </p:cNvSpPr>
          <p:nvPr/>
        </p:nvSpPr>
        <p:spPr>
          <a:xfrm>
            <a:off x="1447172" y="6084689"/>
            <a:ext cx="7934951" cy="476923"/>
          </a:xfrm>
          <a:prstGeom prst="rect">
            <a:avLst/>
          </a:prstGeom>
          <a:noFill/>
          <a:ln w="25400">
            <a:noFill/>
          </a:ln>
        </p:spPr>
        <p:txBody>
          <a:bodyPr vert="horz" lIns="91440" tIns="45720" rIns="91440" bIns="45720" rtlCol="0" anchor="t"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00" dirty="0">
                <a:latin typeface="游ゴシック" panose="020B0400000000000000" pitchFamily="50" charset="-128"/>
                <a:ea typeface="游ゴシック" panose="020B0400000000000000" pitchFamily="50" charset="-128"/>
              </a:rPr>
              <a:t>・環境変化に応じて随時取組内容の見直しを行う。　</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・取組主体の関係者が協議しながら実施し，毎年度取組状況を評価，検証を行う。</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・市場活性化ビジョン推進委員会が進行管理を行い，計画を推進する。</a:t>
            </a:r>
            <a:endParaRPr lang="en-US" altLang="ja-JP" sz="1000" dirty="0">
              <a:latin typeface="游ゴシック" panose="020B0400000000000000" pitchFamily="50" charset="-128"/>
              <a:ea typeface="游ゴシック" panose="020B0400000000000000" pitchFamily="50" charset="-128"/>
            </a:endParaRPr>
          </a:p>
        </p:txBody>
      </p:sp>
      <p:sp>
        <p:nvSpPr>
          <p:cNvPr id="18" name="タイトル 1">
            <a:extLst>
              <a:ext uri="{FF2B5EF4-FFF2-40B4-BE49-F238E27FC236}">
                <a16:creationId xmlns:a16="http://schemas.microsoft.com/office/drawing/2014/main" id="{9D20549E-7F52-45DA-9046-9A6167F437F0}"/>
              </a:ext>
            </a:extLst>
          </p:cNvPr>
          <p:cNvSpPr txBox="1">
            <a:spLocks/>
          </p:cNvSpPr>
          <p:nvPr/>
        </p:nvSpPr>
        <p:spPr>
          <a:xfrm>
            <a:off x="434577" y="6065034"/>
            <a:ext cx="978968" cy="207355"/>
          </a:xfrm>
          <a:prstGeom prst="rect">
            <a:avLst/>
          </a:prstGeom>
          <a:solidFill>
            <a:srgbClr val="D27D00"/>
          </a:solidFill>
          <a:ln w="25400">
            <a:solidFill>
              <a:srgbClr val="D27D00"/>
            </a:solidFill>
          </a:ln>
        </p:spPr>
        <p:txBody>
          <a:bodyPr vert="horz" wrap="none" lIns="72000" tIns="36000" rIns="72000" bIns="36000" rtlCol="0" anchor="t" anchorCtr="0">
            <a:sp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fontAlgn="ctr">
              <a:lnSpc>
                <a:spcPts val="1000"/>
              </a:lnSpc>
            </a:pPr>
            <a:r>
              <a:rPr lang="en-US" altLang="ja-JP" sz="1000" b="1" dirty="0">
                <a:solidFill>
                  <a:schemeClr val="bg1"/>
                </a:solidFill>
                <a:latin typeface="ＭＳ ゴシック" panose="020B0609070205080204" pitchFamily="49" charset="-128"/>
                <a:ea typeface="ＭＳ ゴシック" panose="020B0609070205080204" pitchFamily="49" charset="-128"/>
              </a:rPr>
              <a:t>Ⅶ</a:t>
            </a:r>
            <a:r>
              <a:rPr lang="ja-JP" altLang="en-US" sz="1000" b="1" dirty="0">
                <a:solidFill>
                  <a:schemeClr val="bg1"/>
                </a:solidFill>
                <a:latin typeface="ＭＳ ゴシック" panose="020B0609070205080204" pitchFamily="49" charset="-128"/>
                <a:ea typeface="ＭＳ ゴシック" panose="020B0609070205080204" pitchFamily="49" charset="-128"/>
              </a:rPr>
              <a:t> 推進体制等</a:t>
            </a:r>
            <a:endParaRPr lang="en-US" altLang="ja-JP" sz="1000" b="1" dirty="0">
              <a:solidFill>
                <a:schemeClr val="bg1"/>
              </a:solidFill>
              <a:latin typeface="ＭＳ ゴシック" panose="020B0609070205080204" pitchFamily="49" charset="-128"/>
              <a:ea typeface="ＭＳ ゴシック" panose="020B0609070205080204" pitchFamily="49" charset="-128"/>
            </a:endParaRPr>
          </a:p>
        </p:txBody>
      </p:sp>
      <p:sp>
        <p:nvSpPr>
          <p:cNvPr id="20" name="タイトル 1">
            <a:extLst>
              <a:ext uri="{FF2B5EF4-FFF2-40B4-BE49-F238E27FC236}">
                <a16:creationId xmlns:a16="http://schemas.microsoft.com/office/drawing/2014/main" id="{DB333262-BAEF-49A3-A71B-82DD6201FC08}"/>
              </a:ext>
            </a:extLst>
          </p:cNvPr>
          <p:cNvSpPr txBox="1">
            <a:spLocks/>
          </p:cNvSpPr>
          <p:nvPr/>
        </p:nvSpPr>
        <p:spPr>
          <a:xfrm>
            <a:off x="556021" y="1019520"/>
            <a:ext cx="3987808" cy="260295"/>
          </a:xfrm>
          <a:prstGeom prst="rect">
            <a:avLst/>
          </a:prstGeom>
          <a:solidFill>
            <a:schemeClr val="accent6">
              <a:lumMod val="40000"/>
              <a:lumOff val="60000"/>
            </a:schemeClr>
          </a:solidFill>
          <a:ln w="25400">
            <a:noFill/>
          </a:ln>
        </p:spPr>
        <p:txBody>
          <a:bodyPr vert="horz" lIns="91440" tIns="45720" rIns="91440" bIns="45720" rtlCol="0" anchor="ctr" anchorCtr="0">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nSpc>
                <a:spcPts val="1200"/>
              </a:lnSpc>
            </a:pPr>
            <a:endParaRPr lang="ja-JP" altLang="en-US" sz="1000" dirty="0">
              <a:latin typeface="游ゴシック" panose="020B0400000000000000" pitchFamily="50" charset="-128"/>
              <a:ea typeface="游ゴシック" panose="020B0400000000000000" pitchFamily="50" charset="-128"/>
            </a:endParaRPr>
          </a:p>
        </p:txBody>
      </p:sp>
      <p:sp>
        <p:nvSpPr>
          <p:cNvPr id="32" name="四角形: 角を丸くする 31">
            <a:extLst>
              <a:ext uri="{FF2B5EF4-FFF2-40B4-BE49-F238E27FC236}">
                <a16:creationId xmlns:a16="http://schemas.microsoft.com/office/drawing/2014/main" id="{664933C8-004B-488D-AA64-27CD7D5009B8}"/>
              </a:ext>
            </a:extLst>
          </p:cNvPr>
          <p:cNvSpPr/>
          <p:nvPr/>
        </p:nvSpPr>
        <p:spPr>
          <a:xfrm>
            <a:off x="598014" y="1064538"/>
            <a:ext cx="727713" cy="170259"/>
          </a:xfrm>
          <a:prstGeom prst="roundRect">
            <a:avLst/>
          </a:prstGeom>
          <a:solidFill>
            <a:schemeClr val="accent6">
              <a:lumMod val="75000"/>
            </a:schemeClr>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wrap="none" lIns="36000" tIns="0" rIns="36000" bIns="0" rtlCol="0" anchor="ctr">
            <a:spAutoFit/>
          </a:bodyPr>
          <a:lstStyle/>
          <a:p>
            <a:r>
              <a:rPr lang="ja-JP" altLang="en-US" sz="1000" b="1" dirty="0">
                <a:latin typeface="游ゴシック Medium" panose="020B0500000000000000" pitchFamily="50" charset="-128"/>
                <a:ea typeface="游ゴシック Medium" panose="020B0500000000000000" pitchFamily="50" charset="-128"/>
              </a:rPr>
              <a:t>取扱高目標</a:t>
            </a:r>
            <a:endParaRPr lang="en-US" altLang="ja-JP" sz="1000" b="1" dirty="0">
              <a:latin typeface="游ゴシック Medium" panose="020B0500000000000000" pitchFamily="50" charset="-128"/>
              <a:ea typeface="游ゴシック Medium" panose="020B0500000000000000" pitchFamily="50" charset="-128"/>
            </a:endParaRPr>
          </a:p>
        </p:txBody>
      </p:sp>
      <p:sp>
        <p:nvSpPr>
          <p:cNvPr id="2" name="テキスト ボックス 1">
            <a:extLst>
              <a:ext uri="{FF2B5EF4-FFF2-40B4-BE49-F238E27FC236}">
                <a16:creationId xmlns:a16="http://schemas.microsoft.com/office/drawing/2014/main" id="{86F1A5E3-85BD-46E2-8B1B-58B633812F25}"/>
              </a:ext>
            </a:extLst>
          </p:cNvPr>
          <p:cNvSpPr txBox="1"/>
          <p:nvPr/>
        </p:nvSpPr>
        <p:spPr>
          <a:xfrm>
            <a:off x="598014" y="1569488"/>
            <a:ext cx="4090196" cy="400110"/>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市場一体となった企画力の強化を図り，卸売業者・仲卸業者がそれぞれの任務を遂行するよう取り組む。</a:t>
            </a:r>
            <a:endParaRPr kumimoji="1" lang="ja-JP" altLang="en-US" sz="1000" dirty="0"/>
          </a:p>
        </p:txBody>
      </p:sp>
      <p:sp>
        <p:nvSpPr>
          <p:cNvPr id="33" name="テキスト ボックス 32">
            <a:extLst>
              <a:ext uri="{FF2B5EF4-FFF2-40B4-BE49-F238E27FC236}">
                <a16:creationId xmlns:a16="http://schemas.microsoft.com/office/drawing/2014/main" id="{4716C67B-7A65-469A-99D3-7A9DD384F7EB}"/>
              </a:ext>
            </a:extLst>
          </p:cNvPr>
          <p:cNvSpPr txBox="1"/>
          <p:nvPr/>
        </p:nvSpPr>
        <p:spPr>
          <a:xfrm>
            <a:off x="598014" y="3411287"/>
            <a:ext cx="4090194" cy="400110"/>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卸売業者・仲卸業者の経営基盤の強化と市場会計の健全化に取り組む。</a:t>
            </a:r>
            <a:endParaRPr kumimoji="1" lang="ja-JP" altLang="en-US" sz="1000" dirty="0"/>
          </a:p>
        </p:txBody>
      </p:sp>
      <p:sp>
        <p:nvSpPr>
          <p:cNvPr id="34" name="テキスト ボックス 33">
            <a:extLst>
              <a:ext uri="{FF2B5EF4-FFF2-40B4-BE49-F238E27FC236}">
                <a16:creationId xmlns:a16="http://schemas.microsoft.com/office/drawing/2014/main" id="{EF1B4B7E-77A0-495C-80A5-37DB1F5A2DFE}"/>
              </a:ext>
            </a:extLst>
          </p:cNvPr>
          <p:cNvSpPr txBox="1"/>
          <p:nvPr/>
        </p:nvSpPr>
        <p:spPr>
          <a:xfrm>
            <a:off x="609781" y="5292479"/>
            <a:ext cx="4078427" cy="400110"/>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卸売市場を経由する生鮮食料品等が有する価値や「食」に係る情報の発信を強化し，市場経由の生鮮食料品等の消費拡大に取り組む。</a:t>
            </a:r>
            <a:endParaRPr kumimoji="1" lang="ja-JP" altLang="en-US" sz="1000" dirty="0"/>
          </a:p>
        </p:txBody>
      </p:sp>
      <p:sp>
        <p:nvSpPr>
          <p:cNvPr id="35" name="テキスト ボックス 34">
            <a:extLst>
              <a:ext uri="{FF2B5EF4-FFF2-40B4-BE49-F238E27FC236}">
                <a16:creationId xmlns:a16="http://schemas.microsoft.com/office/drawing/2014/main" id="{A942A3BE-FEB2-4953-BAA9-375A6FB69EDF}"/>
              </a:ext>
            </a:extLst>
          </p:cNvPr>
          <p:cNvSpPr txBox="1"/>
          <p:nvPr/>
        </p:nvSpPr>
        <p:spPr>
          <a:xfrm>
            <a:off x="1447173" y="1026557"/>
            <a:ext cx="2839078" cy="246221"/>
          </a:xfrm>
          <a:prstGeom prst="rect">
            <a:avLst/>
          </a:prstGeom>
          <a:noFill/>
        </p:spPr>
        <p:txBody>
          <a:bodyPr wrap="square" rtlCol="0">
            <a:spAutoFit/>
          </a:bodyPr>
          <a:lstStyle/>
          <a:p>
            <a:pPr>
              <a:lnSpc>
                <a:spcPts val="1200"/>
              </a:lnSpc>
            </a:pPr>
            <a:r>
              <a:rPr lang="ja-JP" altLang="en-US" sz="1000" dirty="0">
                <a:latin typeface="游ゴシック" panose="020B0400000000000000" pitchFamily="50" charset="-128"/>
                <a:ea typeface="游ゴシック" panose="020B0400000000000000" pitchFamily="50" charset="-128"/>
              </a:rPr>
              <a:t>・青果部：</a:t>
            </a:r>
            <a:r>
              <a:rPr lang="en-US" altLang="ja-JP" sz="1000" dirty="0">
                <a:latin typeface="游ゴシック" panose="020B0400000000000000" pitchFamily="50" charset="-128"/>
                <a:ea typeface="游ゴシック" panose="020B0400000000000000" pitchFamily="50" charset="-128"/>
              </a:rPr>
              <a:t>160</a:t>
            </a:r>
            <a:r>
              <a:rPr lang="ja-JP" altLang="en-US" sz="1000" dirty="0">
                <a:latin typeface="游ゴシック" panose="020B0400000000000000" pitchFamily="50" charset="-128"/>
                <a:ea typeface="游ゴシック" panose="020B0400000000000000" pitchFamily="50" charset="-128"/>
              </a:rPr>
              <a:t>億円　　・水産物部：</a:t>
            </a:r>
            <a:r>
              <a:rPr lang="en-US" altLang="ja-JP" sz="1000" dirty="0">
                <a:latin typeface="游ゴシック" panose="020B0400000000000000" pitchFamily="50" charset="-128"/>
                <a:ea typeface="游ゴシック" panose="020B0400000000000000" pitchFamily="50" charset="-128"/>
              </a:rPr>
              <a:t>120</a:t>
            </a:r>
            <a:r>
              <a:rPr lang="ja-JP" altLang="en-US" sz="1000" dirty="0">
                <a:latin typeface="游ゴシック" panose="020B0400000000000000" pitchFamily="50" charset="-128"/>
                <a:ea typeface="游ゴシック" panose="020B0400000000000000" pitchFamily="50" charset="-128"/>
              </a:rPr>
              <a:t>億円</a:t>
            </a:r>
          </a:p>
        </p:txBody>
      </p:sp>
      <p:sp>
        <p:nvSpPr>
          <p:cNvPr id="37" name="テキスト ボックス 36">
            <a:extLst>
              <a:ext uri="{FF2B5EF4-FFF2-40B4-BE49-F238E27FC236}">
                <a16:creationId xmlns:a16="http://schemas.microsoft.com/office/drawing/2014/main" id="{313A2EEC-29E9-4DC0-8F56-2DF71FD8A2FB}"/>
              </a:ext>
            </a:extLst>
          </p:cNvPr>
          <p:cNvSpPr txBox="1"/>
          <p:nvPr/>
        </p:nvSpPr>
        <p:spPr>
          <a:xfrm>
            <a:off x="876300" y="1956865"/>
            <a:ext cx="3811908" cy="1015663"/>
          </a:xfrm>
          <a:prstGeom prst="rect">
            <a:avLst/>
          </a:prstGeom>
          <a:noFill/>
        </p:spPr>
        <p:txBody>
          <a:bodyPr wrap="square" rtlCol="0">
            <a:spAutoFit/>
          </a:bodyPr>
          <a:lstStyle/>
          <a:p>
            <a:pPr marL="127000" indent="-127000"/>
            <a:r>
              <a:rPr kumimoji="1" lang="ja-JP" altLang="en-US" sz="1000" dirty="0"/>
              <a:t>・</a:t>
            </a:r>
            <a:r>
              <a:rPr lang="ja-JP" altLang="en-US" sz="1000" dirty="0"/>
              <a:t>産地における生産・出荷の意欲拡大を図り，</a:t>
            </a:r>
            <a:r>
              <a:rPr kumimoji="1" lang="ja-JP" altLang="en-US" sz="1000" dirty="0"/>
              <a:t>卸売業者・仲卸</a:t>
            </a:r>
            <a:r>
              <a:rPr lang="ja-JP" altLang="en-US" sz="1000" dirty="0"/>
              <a:t>業者が連携し，実需者ニーズに係る産地との情報交換を行う。</a:t>
            </a:r>
            <a:endParaRPr lang="en-US" altLang="ja-JP" sz="1000" dirty="0"/>
          </a:p>
          <a:p>
            <a:pPr marL="127000" indent="-127000"/>
            <a:r>
              <a:rPr kumimoji="1" lang="ja-JP" altLang="en-US" sz="1000" dirty="0"/>
              <a:t>・場内業者間の集荷・配送体制の情報共有と輸送の合理化対策を検討の上，実施する。</a:t>
            </a:r>
            <a:endParaRPr kumimoji="1" lang="en-US" altLang="ja-JP" sz="1000" dirty="0"/>
          </a:p>
          <a:p>
            <a:pPr marL="127000" indent="-127000"/>
            <a:r>
              <a:rPr lang="ja-JP" altLang="en-US" sz="1000" dirty="0"/>
              <a:t>・取引関係事業者の実務担当者レベルの情報交換の場として，情報交換会を開催する。</a:t>
            </a:r>
            <a:endParaRPr kumimoji="1" lang="ja-JP" altLang="en-US" sz="1000" dirty="0"/>
          </a:p>
        </p:txBody>
      </p:sp>
      <p:sp>
        <p:nvSpPr>
          <p:cNvPr id="6" name="テキスト ボックス 5">
            <a:extLst>
              <a:ext uri="{FF2B5EF4-FFF2-40B4-BE49-F238E27FC236}">
                <a16:creationId xmlns:a16="http://schemas.microsoft.com/office/drawing/2014/main" id="{23CC6799-884B-4C3F-990F-4C1AD2CD3F6F}"/>
              </a:ext>
            </a:extLst>
          </p:cNvPr>
          <p:cNvSpPr txBox="1"/>
          <p:nvPr/>
        </p:nvSpPr>
        <p:spPr>
          <a:xfrm>
            <a:off x="769049" y="1986601"/>
            <a:ext cx="171004" cy="1062273"/>
          </a:xfrm>
          <a:prstGeom prst="rect">
            <a:avLst/>
          </a:prstGeom>
          <a:noFill/>
          <a:ln w="19050">
            <a:solidFill>
              <a:srgbClr val="D27D00"/>
            </a:solidFill>
          </a:ln>
        </p:spPr>
        <p:txBody>
          <a:bodyPr vert="eaVert" wrap="none" lIns="18000" tIns="18000" rIns="18000" bIns="18000" rtlCol="0">
            <a:spAutoFit/>
          </a:bodyPr>
          <a:lstStyle/>
          <a:p>
            <a:pPr fontAlgn="ctr">
              <a:lnSpc>
                <a:spcPts val="1000"/>
              </a:lnSpc>
            </a:pPr>
            <a:r>
              <a:rPr kumimoji="1" lang="ja-JP" altLang="en-US" sz="1000" dirty="0">
                <a:latin typeface="游ゴシック" panose="020B0400000000000000" pitchFamily="50" charset="-128"/>
                <a:ea typeface="游ゴシック" panose="020B0400000000000000" pitchFamily="50" charset="-128"/>
              </a:rPr>
              <a:t>強化する取組概要</a:t>
            </a:r>
          </a:p>
        </p:txBody>
      </p:sp>
      <p:sp>
        <p:nvSpPr>
          <p:cNvPr id="38" name="テキスト ボックス 37">
            <a:extLst>
              <a:ext uri="{FF2B5EF4-FFF2-40B4-BE49-F238E27FC236}">
                <a16:creationId xmlns:a16="http://schemas.microsoft.com/office/drawing/2014/main" id="{8233912A-6A5D-48B6-8F7C-D4FEC9E22FDC}"/>
              </a:ext>
            </a:extLst>
          </p:cNvPr>
          <p:cNvSpPr txBox="1"/>
          <p:nvPr/>
        </p:nvSpPr>
        <p:spPr>
          <a:xfrm>
            <a:off x="876299" y="3826979"/>
            <a:ext cx="3811909" cy="1015663"/>
          </a:xfrm>
          <a:prstGeom prst="rect">
            <a:avLst/>
          </a:prstGeom>
          <a:noFill/>
        </p:spPr>
        <p:txBody>
          <a:bodyPr wrap="square" rtlCol="0">
            <a:spAutoFit/>
          </a:bodyPr>
          <a:lstStyle/>
          <a:p>
            <a:pPr marL="127000" indent="-127000"/>
            <a:r>
              <a:rPr kumimoji="1" lang="ja-JP" altLang="en-US" sz="1000" dirty="0"/>
              <a:t>・</a:t>
            </a:r>
            <a:r>
              <a:rPr kumimoji="1" lang="en-US" altLang="ja-JP" sz="1000" dirty="0"/>
              <a:t>HACCP</a:t>
            </a:r>
            <a:r>
              <a:rPr kumimoji="1" lang="ja-JP" altLang="en-US" sz="1000" dirty="0"/>
              <a:t>衛生管理計画の作成など，品質管理，衛生管理の徹底を図</a:t>
            </a:r>
            <a:r>
              <a:rPr lang="ja-JP" altLang="en-US" sz="1000" dirty="0"/>
              <a:t>る</a:t>
            </a:r>
            <a:r>
              <a:rPr kumimoji="1" lang="ja-JP" altLang="en-US" sz="1000" dirty="0"/>
              <a:t>。</a:t>
            </a:r>
            <a:endParaRPr lang="en-US" altLang="ja-JP" sz="1000" dirty="0"/>
          </a:p>
          <a:p>
            <a:pPr marL="127000" indent="-127000"/>
            <a:r>
              <a:rPr kumimoji="1" lang="ja-JP" altLang="en-US" sz="1000" dirty="0"/>
              <a:t>・市場関係事業者の施設使用を基本として，その他の事業者による利用にも積極的に取り組む。ニーズ把握やターゲットへのアプローチなど施設を有効に利用していくための方策を検討し，実施する。</a:t>
            </a:r>
          </a:p>
        </p:txBody>
      </p:sp>
      <p:sp>
        <p:nvSpPr>
          <p:cNvPr id="39" name="テキスト ボックス 38">
            <a:extLst>
              <a:ext uri="{FF2B5EF4-FFF2-40B4-BE49-F238E27FC236}">
                <a16:creationId xmlns:a16="http://schemas.microsoft.com/office/drawing/2014/main" id="{7693B35E-14D6-4350-A7FF-F3DABE9E5528}"/>
              </a:ext>
            </a:extLst>
          </p:cNvPr>
          <p:cNvSpPr txBox="1"/>
          <p:nvPr/>
        </p:nvSpPr>
        <p:spPr>
          <a:xfrm>
            <a:off x="769049" y="3856715"/>
            <a:ext cx="171004" cy="1062273"/>
          </a:xfrm>
          <a:prstGeom prst="rect">
            <a:avLst/>
          </a:prstGeom>
          <a:noFill/>
          <a:ln w="28575">
            <a:solidFill>
              <a:schemeClr val="accent6"/>
            </a:solidFill>
          </a:ln>
        </p:spPr>
        <p:txBody>
          <a:bodyPr vert="eaVert" wrap="square" lIns="18000" tIns="18000" rIns="18000" bIns="18000" rtlCol="0">
            <a:spAutoFit/>
          </a:bodyPr>
          <a:lstStyle/>
          <a:p>
            <a:pPr fontAlgn="ctr">
              <a:lnSpc>
                <a:spcPts val="1000"/>
              </a:lnSpc>
            </a:pPr>
            <a:r>
              <a:rPr kumimoji="1" lang="ja-JP" altLang="en-US" sz="1000" dirty="0">
                <a:latin typeface="游ゴシック" panose="020B0400000000000000" pitchFamily="50" charset="-128"/>
                <a:ea typeface="游ゴシック" panose="020B0400000000000000" pitchFamily="50" charset="-128"/>
              </a:rPr>
              <a:t>強化する取組概要</a:t>
            </a:r>
          </a:p>
        </p:txBody>
      </p:sp>
      <p:sp>
        <p:nvSpPr>
          <p:cNvPr id="3" name="テキスト ボックス 2">
            <a:extLst>
              <a:ext uri="{FF2B5EF4-FFF2-40B4-BE49-F238E27FC236}">
                <a16:creationId xmlns:a16="http://schemas.microsoft.com/office/drawing/2014/main" id="{3D5CF6AA-2321-46FA-B556-573063FE9BA8}"/>
              </a:ext>
            </a:extLst>
          </p:cNvPr>
          <p:cNvSpPr txBox="1"/>
          <p:nvPr/>
        </p:nvSpPr>
        <p:spPr>
          <a:xfrm>
            <a:off x="4758876" y="6543542"/>
            <a:ext cx="388248" cy="226985"/>
          </a:xfrm>
          <a:prstGeom prst="rect">
            <a:avLst/>
          </a:prstGeom>
          <a:noFill/>
        </p:spPr>
        <p:txBody>
          <a:bodyPr wrap="none" rtlCol="0">
            <a:spAutoFit/>
          </a:bodyPr>
          <a:lstStyle/>
          <a:p>
            <a:pPr fontAlgn="ctr">
              <a:lnSpc>
                <a:spcPts val="1000"/>
              </a:lnSpc>
            </a:pPr>
            <a:r>
              <a:rPr kumimoji="1" lang="en-US" altLang="ja-JP" sz="1000" dirty="0"/>
              <a:t>2/2</a:t>
            </a:r>
            <a:endParaRPr kumimoji="1" lang="ja-JP" altLang="en-US" sz="1000" dirty="0"/>
          </a:p>
        </p:txBody>
      </p:sp>
      <p:sp>
        <p:nvSpPr>
          <p:cNvPr id="9" name="正方形/長方形 8">
            <a:extLst>
              <a:ext uri="{FF2B5EF4-FFF2-40B4-BE49-F238E27FC236}">
                <a16:creationId xmlns:a16="http://schemas.microsoft.com/office/drawing/2014/main" id="{B4D5B87E-3A15-46B4-B2D4-A201B12BBB7E}"/>
              </a:ext>
            </a:extLst>
          </p:cNvPr>
          <p:cNvSpPr/>
          <p:nvPr/>
        </p:nvSpPr>
        <p:spPr>
          <a:xfrm>
            <a:off x="8885738" y="1980926"/>
            <a:ext cx="367319" cy="160112"/>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912B57A0-6832-419A-B8EA-6E2DEC2CA3E2}"/>
              </a:ext>
            </a:extLst>
          </p:cNvPr>
          <p:cNvSpPr/>
          <p:nvPr/>
        </p:nvSpPr>
        <p:spPr>
          <a:xfrm>
            <a:off x="8885738" y="4044877"/>
            <a:ext cx="367318" cy="121242"/>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5E4D6FF8-0764-47AD-A3DD-B6CF40924EA3}"/>
              </a:ext>
            </a:extLst>
          </p:cNvPr>
          <p:cNvSpPr/>
          <p:nvPr/>
        </p:nvSpPr>
        <p:spPr>
          <a:xfrm>
            <a:off x="8885739" y="4182727"/>
            <a:ext cx="367318" cy="147546"/>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60A38122-4715-456A-AF54-85B8E7DE89DC}"/>
              </a:ext>
            </a:extLst>
          </p:cNvPr>
          <p:cNvSpPr/>
          <p:nvPr/>
        </p:nvSpPr>
        <p:spPr>
          <a:xfrm>
            <a:off x="8885738" y="4439575"/>
            <a:ext cx="367319" cy="158929"/>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ED822AD9-0FFD-4AA9-B958-5483CF3D3261}"/>
              </a:ext>
            </a:extLst>
          </p:cNvPr>
          <p:cNvSpPr/>
          <p:nvPr/>
        </p:nvSpPr>
        <p:spPr>
          <a:xfrm>
            <a:off x="8879201" y="4607781"/>
            <a:ext cx="380392" cy="146578"/>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0A846941-A89D-43F5-A965-0337CEB48563}"/>
              </a:ext>
            </a:extLst>
          </p:cNvPr>
          <p:cNvSpPr/>
          <p:nvPr/>
        </p:nvSpPr>
        <p:spPr>
          <a:xfrm>
            <a:off x="8872665" y="5373944"/>
            <a:ext cx="380392" cy="152832"/>
          </a:xfrm>
          <a:prstGeom prst="rect">
            <a:avLst/>
          </a:prstGeom>
          <a:solidFill>
            <a:srgbClr val="5B9BD5">
              <a:alpha val="1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24F91C62-9642-451A-A5DD-A28EA460B361}"/>
              </a:ext>
            </a:extLst>
          </p:cNvPr>
          <p:cNvSpPr txBox="1"/>
          <p:nvPr/>
        </p:nvSpPr>
        <p:spPr>
          <a:xfrm>
            <a:off x="2828671" y="1414666"/>
            <a:ext cx="1770239" cy="246221"/>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a:t>
            </a:r>
            <a:endParaRPr kumimoji="1" lang="ja-JP" altLang="en-US" sz="1000" dirty="0"/>
          </a:p>
        </p:txBody>
      </p:sp>
      <p:sp>
        <p:nvSpPr>
          <p:cNvPr id="47" name="テキスト ボックス 46">
            <a:extLst>
              <a:ext uri="{FF2B5EF4-FFF2-40B4-BE49-F238E27FC236}">
                <a16:creationId xmlns:a16="http://schemas.microsoft.com/office/drawing/2014/main" id="{BD65BD63-6B05-4645-ACC4-BC411D3EB235}"/>
              </a:ext>
            </a:extLst>
          </p:cNvPr>
          <p:cNvSpPr txBox="1"/>
          <p:nvPr/>
        </p:nvSpPr>
        <p:spPr>
          <a:xfrm>
            <a:off x="2498612" y="1354416"/>
            <a:ext cx="1528639" cy="246221"/>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a:t>
            </a:r>
            <a:r>
              <a:rPr lang="en-US"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取組項目９）</a:t>
            </a:r>
            <a:endParaRPr kumimoji="1" lang="ja-JP" altLang="en-US" sz="1000" dirty="0"/>
          </a:p>
        </p:txBody>
      </p:sp>
      <p:sp>
        <p:nvSpPr>
          <p:cNvPr id="48" name="テキスト ボックス 47">
            <a:extLst>
              <a:ext uri="{FF2B5EF4-FFF2-40B4-BE49-F238E27FC236}">
                <a16:creationId xmlns:a16="http://schemas.microsoft.com/office/drawing/2014/main" id="{F329C887-155F-42F3-97C0-0FCD627AAECC}"/>
              </a:ext>
            </a:extLst>
          </p:cNvPr>
          <p:cNvSpPr txBox="1"/>
          <p:nvPr/>
        </p:nvSpPr>
        <p:spPr>
          <a:xfrm>
            <a:off x="3131869" y="3198723"/>
            <a:ext cx="1528639" cy="246221"/>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a:t>
            </a:r>
            <a:r>
              <a:rPr lang="en-US"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取組項目</a:t>
            </a:r>
            <a:r>
              <a:rPr lang="en-US" altLang="ja-JP" sz="1000" dirty="0">
                <a:latin typeface="游ゴシック" panose="020B0400000000000000" pitchFamily="50" charset="-128"/>
                <a:ea typeface="游ゴシック" panose="020B0400000000000000" pitchFamily="50" charset="-128"/>
              </a:rPr>
              <a:t>14</a:t>
            </a:r>
            <a:r>
              <a:rPr lang="ja-JP" altLang="en-US" sz="1000" dirty="0">
                <a:latin typeface="游ゴシック" panose="020B0400000000000000" pitchFamily="50" charset="-128"/>
                <a:ea typeface="游ゴシック" panose="020B0400000000000000" pitchFamily="50" charset="-128"/>
              </a:rPr>
              <a:t>）</a:t>
            </a:r>
            <a:endParaRPr kumimoji="1" lang="ja-JP" altLang="en-US" sz="1000" dirty="0"/>
          </a:p>
        </p:txBody>
      </p:sp>
      <p:sp>
        <p:nvSpPr>
          <p:cNvPr id="49" name="テキスト ボックス 48">
            <a:extLst>
              <a:ext uri="{FF2B5EF4-FFF2-40B4-BE49-F238E27FC236}">
                <a16:creationId xmlns:a16="http://schemas.microsoft.com/office/drawing/2014/main" id="{0CDFD2FC-CF49-4DE3-8A21-7CFD1F81A811}"/>
              </a:ext>
            </a:extLst>
          </p:cNvPr>
          <p:cNvSpPr txBox="1"/>
          <p:nvPr/>
        </p:nvSpPr>
        <p:spPr>
          <a:xfrm>
            <a:off x="2185151" y="5070495"/>
            <a:ext cx="1528639" cy="246221"/>
          </a:xfrm>
          <a:prstGeom prst="rect">
            <a:avLst/>
          </a:prstGeom>
          <a:noFill/>
        </p:spPr>
        <p:txBody>
          <a:bodyPr wrap="square" rtlCol="0">
            <a:spAutoFit/>
          </a:bodyPr>
          <a:lstStyle/>
          <a:p>
            <a:r>
              <a:rPr lang="ja-JP" altLang="en-US" sz="1000" dirty="0">
                <a:latin typeface="游ゴシック" panose="020B0400000000000000" pitchFamily="50" charset="-128"/>
                <a:ea typeface="游ゴシック" panose="020B0400000000000000" pitchFamily="50" charset="-128"/>
              </a:rPr>
              <a:t>　</a:t>
            </a:r>
            <a:r>
              <a:rPr lang="en-US"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取組項目５）</a:t>
            </a:r>
            <a:endParaRPr kumimoji="1" lang="ja-JP" altLang="en-US" sz="1000" dirty="0"/>
          </a:p>
        </p:txBody>
      </p:sp>
      <p:sp>
        <p:nvSpPr>
          <p:cNvPr id="51" name="テキスト ボックス 50">
            <a:extLst>
              <a:ext uri="{FF2B5EF4-FFF2-40B4-BE49-F238E27FC236}">
                <a16:creationId xmlns:a16="http://schemas.microsoft.com/office/drawing/2014/main" id="{20737D44-0D4E-4230-BB03-759B33B0E7E1}"/>
              </a:ext>
            </a:extLst>
          </p:cNvPr>
          <p:cNvSpPr txBox="1"/>
          <p:nvPr/>
        </p:nvSpPr>
        <p:spPr>
          <a:xfrm>
            <a:off x="1449947" y="64283"/>
            <a:ext cx="7578432" cy="446276"/>
          </a:xfrm>
          <a:prstGeom prst="rect">
            <a:avLst/>
          </a:prstGeom>
          <a:noFill/>
          <a:effectLst>
            <a:glow rad="228600">
              <a:schemeClr val="accent4">
                <a:satMod val="175000"/>
                <a:alpha val="40000"/>
              </a:schemeClr>
            </a:glow>
          </a:effectLst>
        </p:spPr>
        <p:txBody>
          <a:bodyPr wrap="square" rtlCol="0">
            <a:spAutoFit/>
          </a:bodyPr>
          <a:lstStyle/>
          <a:p>
            <a:r>
              <a:rPr lang="ja-JP" altLang="en-US" sz="2300" b="1" dirty="0">
                <a:latin typeface="ＭＳ 明朝" panose="02020609040205080304" pitchFamily="17" charset="-128"/>
                <a:ea typeface="ＭＳ 明朝" panose="02020609040205080304" pitchFamily="17" charset="-128"/>
                <a:cs typeface="メイリオ" pitchFamily="50" charset="-128"/>
              </a:rPr>
              <a:t>盛岡市中央卸売市場活性化ビジョン</a:t>
            </a:r>
            <a:r>
              <a:rPr lang="en-US" altLang="ja-JP" sz="2300" b="1" dirty="0">
                <a:latin typeface="ＭＳ 明朝" panose="02020609040205080304" pitchFamily="17" charset="-128"/>
                <a:ea typeface="ＭＳ 明朝" panose="02020609040205080304" pitchFamily="17" charset="-128"/>
                <a:cs typeface="メイリオ" pitchFamily="50" charset="-128"/>
              </a:rPr>
              <a:t>2022</a:t>
            </a:r>
            <a:r>
              <a:rPr lang="ja-JP" altLang="en-US" sz="2300" b="1" dirty="0">
                <a:latin typeface="ＭＳ 明朝" panose="02020609040205080304" pitchFamily="17" charset="-128"/>
                <a:ea typeface="ＭＳ 明朝" panose="02020609040205080304" pitchFamily="17" charset="-128"/>
                <a:cs typeface="メイリオ" pitchFamily="50" charset="-128"/>
              </a:rPr>
              <a:t>（案）</a:t>
            </a:r>
            <a:endParaRPr lang="ja-JP" altLang="en-US" sz="2300" b="1" dirty="0">
              <a:latin typeface="ＭＳ 明朝" panose="02020609040205080304" pitchFamily="17" charset="-128"/>
              <a:ea typeface="ＭＳ 明朝" panose="02020609040205080304" pitchFamily="17" charset="-128"/>
            </a:endParaRPr>
          </a:p>
        </p:txBody>
      </p:sp>
      <p:sp>
        <p:nvSpPr>
          <p:cNvPr id="52" name="タイトル 1">
            <a:extLst>
              <a:ext uri="{FF2B5EF4-FFF2-40B4-BE49-F238E27FC236}">
                <a16:creationId xmlns:a16="http://schemas.microsoft.com/office/drawing/2014/main" id="{B18B0735-12D6-4608-BAF1-EE5DBA969959}"/>
              </a:ext>
            </a:extLst>
          </p:cNvPr>
          <p:cNvSpPr txBox="1">
            <a:spLocks/>
          </p:cNvSpPr>
          <p:nvPr/>
        </p:nvSpPr>
        <p:spPr>
          <a:xfrm>
            <a:off x="7888598" y="122789"/>
            <a:ext cx="847726" cy="347663"/>
          </a:xfrm>
          <a:prstGeom prst="rect">
            <a:avLst/>
          </a:prstGeom>
          <a:ln w="25400">
            <a:solidFill>
              <a:schemeClr val="tx1"/>
            </a:solidFill>
          </a:ln>
        </p:spPr>
        <p:txBody>
          <a:bodyPr vert="horz" lIns="91440" tIns="45720" rIns="91440" bIns="45720" rtlCol="0" anchor="ctr">
            <a:normAutofit fontScale="92500"/>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fontAlgn="ctr">
              <a:lnSpc>
                <a:spcPts val="2000"/>
              </a:lnSpc>
            </a:pPr>
            <a:r>
              <a:rPr lang="ja-JP" altLang="en-US" sz="1800" dirty="0">
                <a:latin typeface="游ゴシック Medium" panose="020B0500000000000000" pitchFamily="50" charset="-128"/>
                <a:ea typeface="游ゴシック Medium" panose="020B0500000000000000" pitchFamily="50" charset="-128"/>
              </a:rPr>
              <a:t>概要版</a:t>
            </a:r>
          </a:p>
        </p:txBody>
      </p:sp>
    </p:spTree>
    <p:extLst>
      <p:ext uri="{BB962C8B-B14F-4D97-AF65-F5344CB8AC3E}">
        <p14:creationId xmlns:p14="http://schemas.microsoft.com/office/powerpoint/2010/main" val="643834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755FA1DF7AB8749B01600389DEB052F" ma:contentTypeVersion="6" ma:contentTypeDescription="新しいドキュメントを作成します。" ma:contentTypeScope="" ma:versionID="8efe5b716b8d01b4b83ddde106f6aa7c">
  <xsd:schema xmlns:xsd="http://www.w3.org/2001/XMLSchema" xmlns:xs="http://www.w3.org/2001/XMLSchema" xmlns:p="http://schemas.microsoft.com/office/2006/metadata/properties" xmlns:ns2="447ca16c-3296-4e6f-a890-a5439091736f" targetNamespace="http://schemas.microsoft.com/office/2006/metadata/properties" ma:root="true" ma:fieldsID="c479b05fa4aa249c42ab524441037bee" ns2:_="">
    <xsd:import namespace="447ca16c-3296-4e6f-a890-a5439091736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7ca16c-3296-4e6f-a890-a54390917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945B0B-D044-4B61-B435-10C8679E6679}">
  <ds:schemaRefs>
    <ds:schemaRef ds:uri="http://schemas.microsoft.com/sharepoint/v3/contenttype/forms"/>
  </ds:schemaRefs>
</ds:datastoreItem>
</file>

<file path=customXml/itemProps2.xml><?xml version="1.0" encoding="utf-8"?>
<ds:datastoreItem xmlns:ds="http://schemas.openxmlformats.org/officeDocument/2006/customXml" ds:itemID="{375D2DA0-2963-4930-89E9-B348D972D4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7ca16c-3296-4e6f-a890-a543909173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9DA5A4-E485-4F31-9F92-2B4B700D2022}">
  <ds:schemaRefs>
    <ds:schemaRef ds:uri="http://schemas.openxmlformats.org/package/2006/metadata/core-properties"/>
    <ds:schemaRef ds:uri="http://purl.org/dc/dcmitype/"/>
    <ds:schemaRef ds:uri="http://purl.org/dc/terms/"/>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447ca16c-3296-4e6f-a890-a5439091736f"/>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2905</TotalTime>
  <Words>1685</Words>
  <Application>Microsoft Office PowerPoint</Application>
  <PresentationFormat>A4 210 x 297 mm</PresentationFormat>
  <Paragraphs>193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ＭＳ 明朝</vt:lpstr>
      <vt:lpstr>游ゴシック</vt:lpstr>
      <vt:lpstr>游ゴシック Light</vt:lpstr>
      <vt:lpstr>游ゴシック Medium</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〇〇〇〇〇の実施について</dc:title>
  <dc:creator>髙橋　圭一</dc:creator>
  <cp:lastModifiedBy>増田　剛</cp:lastModifiedBy>
  <cp:revision>202</cp:revision>
  <cp:lastPrinted>2022-01-19T04:35:55Z</cp:lastPrinted>
  <dcterms:created xsi:type="dcterms:W3CDTF">2020-12-16T02:26:38Z</dcterms:created>
  <dcterms:modified xsi:type="dcterms:W3CDTF">2022-02-01T07:58:32Z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0x010100F755FA1DF7AB8749B01600389DEB052F</vt:lpwstr>
  </property>
</Properties>
</file>