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5.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6.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7.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8.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9.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10.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11.xml" ContentType="application/vnd.openxmlformats-officedocument.presentationml.notesSl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notesSlides/notesSlide12.xml" ContentType="application/vnd.openxmlformats-officedocument.presentationml.notesSlid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notesSlides/notesSlide13.xml" ContentType="application/vnd.openxmlformats-officedocument.presentationml.notesSlid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notesSlides/notesSlide14.xml" ContentType="application/vnd.openxmlformats-officedocument.presentationml.notesSlid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60" r:id="rId3"/>
    <p:sldId id="270" r:id="rId4"/>
    <p:sldId id="271" r:id="rId5"/>
    <p:sldId id="272" r:id="rId6"/>
    <p:sldId id="275" r:id="rId7"/>
    <p:sldId id="279" r:id="rId8"/>
    <p:sldId id="280" r:id="rId9"/>
    <p:sldId id="281" r:id="rId10"/>
    <p:sldId id="282" r:id="rId11"/>
    <p:sldId id="283" r:id="rId12"/>
    <p:sldId id="284" r:id="rId13"/>
    <p:sldId id="286" r:id="rId14"/>
    <p:sldId id="287" r:id="rId15"/>
    <p:sldId id="288" r:id="rId16"/>
    <p:sldId id="289" r:id="rId17"/>
    <p:sldId id="290" r:id="rId18"/>
    <p:sldId id="291" r:id="rId19"/>
    <p:sldId id="292" r:id="rId20"/>
    <p:sldId id="293" r:id="rId21"/>
    <p:sldId id="294" r:id="rId22"/>
    <p:sldId id="295" r:id="rId23"/>
    <p:sldId id="296" r:id="rId24"/>
    <p:sldId id="268" r:id="rId25"/>
  </p:sldIdLst>
  <p:sldSz cx="9906000" cy="6858000" type="A4"/>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a:srgbClr val="FF99CC"/>
    <a:srgbClr val="CCCCFF"/>
    <a:srgbClr val="FFFFCC"/>
    <a:srgbClr val="FFCCCC"/>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88" autoAdjust="0"/>
  </p:normalViewPr>
  <p:slideViewPr>
    <p:cSldViewPr snapToGrid="0">
      <p:cViewPr varScale="1">
        <p:scale>
          <a:sx n="112" d="100"/>
          <a:sy n="112" d="100"/>
        </p:scale>
        <p:origin x="39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SV-USRFS05\HomeFolder\m00006721\&#12487;&#12473;&#12463;&#12488;&#12483;&#12503;\R4.7&#26376;%20&#12450;&#12531;&#12465;&#12540;&#12488;&#38598;&#35336;.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SV-USRFS05\HomeFolder\m00006721\&#12487;&#12473;&#12463;&#12488;&#12483;&#12503;\R4.7&#26376;%20&#12450;&#12531;&#12465;&#12540;&#12488;&#38598;&#35336;.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SV-USRFS05\HomeFolder\m00006721\&#12487;&#12473;&#12463;&#12488;&#12483;&#12503;\R4.7&#26376;%20&#12450;&#12531;&#12465;&#12540;&#12488;&#38598;&#35336;.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SV-USRFS05\HomeFolder\m00006721\&#12487;&#12473;&#12463;&#12488;&#12483;&#12503;\R4.7&#26376;%20&#12450;&#12531;&#12465;&#12540;&#12488;&#38598;&#35336;.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SV-USRFS05\HomeFolder\m00006721\&#12487;&#12473;&#12463;&#12488;&#12483;&#12503;\R4.7&#26376;%20&#12450;&#12531;&#12465;&#12540;&#12488;&#38598;&#35336;.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SV-USRFS05\HomeFolder\m00006721\&#12487;&#12473;&#12463;&#12488;&#12483;&#12503;\R4.7&#26376;%20&#12450;&#12531;&#12465;&#12540;&#12488;&#38598;&#35336;.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file:///\\SV-USRFS05\HomeFolder\m00006721\&#12487;&#12473;&#12463;&#12488;&#12483;&#12503;\R4.7&#26376;%20&#12450;&#12531;&#12465;&#12540;&#12488;&#38598;&#35336;.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file:///\\SV-USRFS05\HomeFolder\m00006721\&#12487;&#12473;&#12463;&#12488;&#12483;&#12503;\R4.7&#26376;%20&#12450;&#12531;&#12465;&#12540;&#12488;&#38598;&#35336;.xlsx"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file:///\\SV-USRFS05\HomeFolder\m00006721\&#12487;&#12473;&#12463;&#12488;&#12483;&#12503;\R4.7&#26376;%20&#12450;&#12531;&#12465;&#12540;&#12488;&#38598;&#35336;.xlsx"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oleObject" Target="file:///\\SV-USRFS05\HomeFolder\m00006721\&#12487;&#12473;&#12463;&#12488;&#12483;&#12503;\R4.7&#26376;%20&#12450;&#12531;&#12465;&#12540;&#12488;&#38598;&#35336;.xlsx" TargetMode="External"/><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SV-USRFS05\HomeFolder\m00006721\&#12487;&#12473;&#12463;&#12488;&#12483;&#12503;\R4.7&#26376;%20&#12450;&#12531;&#12465;&#12540;&#12488;&#38598;&#35336;.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SV-USRFS05\HomeFolder\m00006721\&#12487;&#12473;&#12463;&#12488;&#12483;&#12503;\R4.7&#26376;%20&#12450;&#12531;&#12465;&#12540;&#12488;&#38598;&#35336;.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SV-USRFS05\HomeFolder\m00006721\&#12487;&#12473;&#12463;&#12488;&#12483;&#12503;\R4.7&#26376;%20&#12450;&#12531;&#12465;&#12540;&#12488;&#38598;&#35336;.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SV-USRFS05\HomeFolder\m00006721\&#12487;&#12473;&#12463;&#12488;&#12483;&#12503;\R4.7&#26376;%20&#12450;&#12531;&#12465;&#12540;&#12488;&#38598;&#35336;.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SV-USRFS05\HomeFolder\m00006721\&#12487;&#12473;&#12463;&#12488;&#12483;&#12503;\R4.7&#26376;%20&#12450;&#12531;&#12465;&#12540;&#12488;&#38598;&#35336;.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SV-USRFS05\HomeFolder\m00006721\&#12487;&#12473;&#12463;&#12488;&#12483;&#12503;\R4.7&#26376;%20&#12450;&#12531;&#12465;&#12540;&#12488;&#38598;&#35336;.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SV-USRFS05\HomeFolder\m00006721\&#12487;&#12473;&#12463;&#12488;&#12483;&#12503;\R4.7&#26376;%20&#12450;&#12531;&#12465;&#12540;&#12488;&#38598;&#35336;.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売上高</c:v>
                </c:pt>
              </c:strCache>
            </c:strRef>
          </c:tx>
          <c:spPr>
            <a:solidFill>
              <a:schemeClr val="accent5">
                <a:lumMod val="20000"/>
                <a:lumOff val="80000"/>
              </a:schemeClr>
            </a:solidFill>
          </c:spPr>
          <c:dPt>
            <c:idx val="0"/>
            <c:bubble3D val="0"/>
            <c:spPr>
              <a:solidFill>
                <a:schemeClr val="accent5">
                  <a:lumMod val="20000"/>
                  <a:lumOff val="80000"/>
                </a:schemeClr>
              </a:solidFill>
              <a:ln w="19050">
                <a:noFill/>
              </a:ln>
              <a:effectLst/>
            </c:spPr>
            <c:extLst>
              <c:ext xmlns:c16="http://schemas.microsoft.com/office/drawing/2014/chart" uri="{C3380CC4-5D6E-409C-BE32-E72D297353CC}">
                <c16:uniqueId val="{00000001-E6EC-45BC-889F-4F59E0B0AE65}"/>
              </c:ext>
            </c:extLst>
          </c:dPt>
          <c:dLbls>
            <c:dLbl>
              <c:idx val="0"/>
              <c:layout>
                <c:manualLayout>
                  <c:x val="0"/>
                  <c:y val="-1.1677112344005667E-16"/>
                </c:manualLayout>
              </c:layout>
              <c:tx>
                <c:rich>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r>
                      <a:rPr lang="en-US" altLang="ja-JP" dirty="0"/>
                      <a:t>4,494</a:t>
                    </a:r>
                  </a:p>
                </c:rich>
              </c:tx>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E6EC-45BC-889F-4F59E0B0AE65}"/>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c:f>
              <c:strCache>
                <c:ptCount val="1"/>
                <c:pt idx="0">
                  <c:v>調査対象</c:v>
                </c:pt>
              </c:strCache>
            </c:strRef>
          </c:cat>
          <c:val>
            <c:numRef>
              <c:f>Sheet1!$B$2</c:f>
              <c:numCache>
                <c:formatCode>General</c:formatCode>
                <c:ptCount val="1"/>
                <c:pt idx="0">
                  <c:v>3747</c:v>
                </c:pt>
              </c:numCache>
            </c:numRef>
          </c:val>
          <c:extLst>
            <c:ext xmlns:c16="http://schemas.microsoft.com/office/drawing/2014/chart" uri="{C3380CC4-5D6E-409C-BE32-E72D297353CC}">
              <c16:uniqueId val="{00000000-E6EC-45BC-889F-4F59E0B0AE65}"/>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barChart>
        <c:barDir val="bar"/>
        <c:grouping val="percentStacked"/>
        <c:varyColors val="0"/>
        <c:ser>
          <c:idx val="0"/>
          <c:order val="0"/>
          <c:tx>
            <c:strRef>
              <c:f>'集計 (小中)'!$V$62</c:f>
              <c:strCache>
                <c:ptCount val="1"/>
                <c:pt idx="0">
                  <c:v>学校</c:v>
                </c:pt>
              </c:strCache>
            </c:strRef>
          </c:tx>
          <c:spPr>
            <a:solidFill>
              <a:schemeClr val="accent3">
                <a:tint val="42000"/>
              </a:schemeClr>
            </a:solidFill>
            <a:ln>
              <a:noFill/>
            </a:ln>
            <a:effectLst/>
          </c:spPr>
          <c:invertIfNegative val="0"/>
          <c:dLbls>
            <c:dLbl>
              <c:idx val="0"/>
              <c:layout>
                <c:manualLayout>
                  <c:x val="-2.7858848500928627E-2"/>
                  <c:y val="8.4865359496649265E-2"/>
                </c:manualLayout>
              </c:layout>
              <c:showLegendKey val="0"/>
              <c:showVal val="1"/>
              <c:showCatName val="0"/>
              <c:showSerName val="1"/>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1-FF81-46C9-89AE-9419D508C2B5}"/>
                </c:ext>
              </c:extLst>
            </c:dLbl>
            <c:dLbl>
              <c:idx val="1"/>
              <c:layout>
                <c:manualLayout>
                  <c:x val="-3.0512072167683736E-2"/>
                  <c:y val="7.2384575744937937E-2"/>
                </c:manualLayout>
              </c:layout>
              <c:showLegendKey val="0"/>
              <c:showVal val="1"/>
              <c:showCatName val="0"/>
              <c:showSerName val="1"/>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3-FF81-46C9-89AE-9419D508C2B5}"/>
                </c:ext>
              </c:extLst>
            </c:dLbl>
            <c:spPr>
              <a:solidFill>
                <a:schemeClr val="bg1">
                  <a:lumMod val="95000"/>
                </a:schemeClr>
              </a:solidFill>
              <a:ln>
                <a:noFill/>
              </a:ln>
              <a:effectLst/>
            </c:spPr>
            <c:txPr>
              <a:bodyPr rot="0" spcFirstLastPara="1" vertOverflow="ellipsis" vert="horz" wrap="square" anchor="ctr" anchorCtr="1"/>
              <a:lstStyle/>
              <a:p>
                <a:pPr>
                  <a:defRPr sz="7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(小中)'!$U$63:$U$64</c:f>
              <c:strCache>
                <c:ptCount val="2"/>
                <c:pt idx="0">
                  <c:v>男性</c:v>
                </c:pt>
                <c:pt idx="1">
                  <c:v>女性</c:v>
                </c:pt>
              </c:strCache>
            </c:strRef>
          </c:cat>
          <c:val>
            <c:numRef>
              <c:f>'集計 (小中)'!$V$63:$V$64</c:f>
              <c:numCache>
                <c:formatCode>0.0%</c:formatCode>
                <c:ptCount val="2"/>
                <c:pt idx="0">
                  <c:v>6.4935064935064939E-3</c:v>
                </c:pt>
                <c:pt idx="1">
                  <c:v>1.9966722129783693E-2</c:v>
                </c:pt>
              </c:numCache>
            </c:numRef>
          </c:val>
          <c:extLst>
            <c:ext xmlns:c16="http://schemas.microsoft.com/office/drawing/2014/chart" uri="{C3380CC4-5D6E-409C-BE32-E72D297353CC}">
              <c16:uniqueId val="{00000004-FF81-46C9-89AE-9419D508C2B5}"/>
            </c:ext>
          </c:extLst>
        </c:ser>
        <c:ser>
          <c:idx val="1"/>
          <c:order val="1"/>
          <c:tx>
            <c:strRef>
              <c:f>'集計 (小中)'!$W$62</c:f>
              <c:strCache>
                <c:ptCount val="1"/>
                <c:pt idx="0">
                  <c:v>病院</c:v>
                </c:pt>
              </c:strCache>
            </c:strRef>
          </c:tx>
          <c:spPr>
            <a:solidFill>
              <a:schemeClr val="accent3">
                <a:tint val="54000"/>
              </a:schemeClr>
            </a:solidFill>
            <a:ln>
              <a:noFill/>
            </a:ln>
            <a:effectLst/>
          </c:spPr>
          <c:invertIfNegative val="0"/>
          <c:dLbls>
            <c:dLbl>
              <c:idx val="0"/>
              <c:layout>
                <c:manualLayout>
                  <c:x val="2.5205624834173507E-2"/>
                  <c:y val="8.486476989046296E-2"/>
                </c:manualLayout>
              </c:layout>
              <c:showLegendKey val="0"/>
              <c:showVal val="1"/>
              <c:showCatName val="0"/>
              <c:showSerName val="1"/>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6-FF81-46C9-89AE-9419D508C2B5}"/>
                </c:ext>
              </c:extLst>
            </c:dLbl>
            <c:dLbl>
              <c:idx val="1"/>
              <c:layout>
                <c:manualLayout>
                  <c:x val="1.459273016715308E-2"/>
                  <c:y val="7.7376378253594336E-2"/>
                </c:manualLayout>
              </c:layout>
              <c:showLegendKey val="0"/>
              <c:showVal val="1"/>
              <c:showCatName val="0"/>
              <c:showSerName val="1"/>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8-FF81-46C9-89AE-9419D508C2B5}"/>
                </c:ext>
              </c:extLst>
            </c:dLbl>
            <c:spPr>
              <a:solidFill>
                <a:schemeClr val="bg1">
                  <a:lumMod val="95000"/>
                </a:schemeClr>
              </a:solidFill>
              <a:ln>
                <a:noFill/>
              </a:ln>
              <a:effectLst/>
            </c:spPr>
            <c:txPr>
              <a:bodyPr rot="0" spcFirstLastPara="1" vertOverflow="ellipsis" vert="horz" wrap="square" anchor="ctr" anchorCtr="1"/>
              <a:lstStyle/>
              <a:p>
                <a:pPr>
                  <a:defRPr sz="7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(小中)'!$U$63:$U$64</c:f>
              <c:strCache>
                <c:ptCount val="2"/>
                <c:pt idx="0">
                  <c:v>男性</c:v>
                </c:pt>
                <c:pt idx="1">
                  <c:v>女性</c:v>
                </c:pt>
              </c:strCache>
            </c:strRef>
          </c:cat>
          <c:val>
            <c:numRef>
              <c:f>'集計 (小中)'!$W$63:$W$64</c:f>
              <c:numCache>
                <c:formatCode>0.0%</c:formatCode>
                <c:ptCount val="2"/>
                <c:pt idx="0">
                  <c:v>1.948051948051948E-2</c:v>
                </c:pt>
                <c:pt idx="1">
                  <c:v>1.6638935108153077E-2</c:v>
                </c:pt>
              </c:numCache>
            </c:numRef>
          </c:val>
          <c:extLst>
            <c:ext xmlns:c16="http://schemas.microsoft.com/office/drawing/2014/chart" uri="{C3380CC4-5D6E-409C-BE32-E72D297353CC}">
              <c16:uniqueId val="{00000009-FF81-46C9-89AE-9419D508C2B5}"/>
            </c:ext>
          </c:extLst>
        </c:ser>
        <c:ser>
          <c:idx val="2"/>
          <c:order val="2"/>
          <c:tx>
            <c:strRef>
              <c:f>'集計 (小中)'!$X$62</c:f>
              <c:strCache>
                <c:ptCount val="1"/>
                <c:pt idx="0">
                  <c:v>行政機関</c:v>
                </c:pt>
              </c:strCache>
            </c:strRef>
          </c:tx>
          <c:spPr>
            <a:solidFill>
              <a:schemeClr val="accent3">
                <a:tint val="65000"/>
              </a:schemeClr>
            </a:solidFill>
            <a:ln>
              <a:noFill/>
            </a:ln>
            <a:effectLst/>
          </c:spPr>
          <c:invertIfNegative val="0"/>
          <c:dLbls>
            <c:dLbl>
              <c:idx val="0"/>
              <c:layout>
                <c:manualLayout>
                  <c:x val="9.2199522419739957E-2"/>
                  <c:y val="8.4864868158160675E-2"/>
                </c:manualLayout>
              </c:layout>
              <c:showLegendKey val="0"/>
              <c:showVal val="1"/>
              <c:showCatName val="0"/>
              <c:showSerName val="1"/>
              <c:showPercent val="0"/>
              <c:showBubbleSize val="0"/>
              <c:separator> </c:separator>
              <c:extLst>
                <c:ext xmlns:c15="http://schemas.microsoft.com/office/drawing/2012/chart" uri="{CE6537A1-D6FC-4f65-9D91-7224C49458BB}">
                  <c15:layout>
                    <c:manualLayout>
                      <c:w val="8.4571504377819046E-2"/>
                      <c:h val="3.6341753040697367E-2"/>
                    </c:manualLayout>
                  </c15:layout>
                </c:ext>
                <c:ext xmlns:c16="http://schemas.microsoft.com/office/drawing/2014/chart" uri="{C3380CC4-5D6E-409C-BE32-E72D297353CC}">
                  <c16:uniqueId val="{00000044-FF81-46C9-89AE-9419D508C2B5}"/>
                </c:ext>
              </c:extLst>
            </c:dLbl>
            <c:dLbl>
              <c:idx val="1"/>
              <c:layout>
                <c:manualLayout>
                  <c:x val="8.8883097293920771E-2"/>
                  <c:y val="7.8624771085398171E-2"/>
                </c:manualLayout>
              </c:layout>
              <c:showLegendKey val="0"/>
              <c:showVal val="1"/>
              <c:showCatName val="0"/>
              <c:showSerName val="1"/>
              <c:showPercent val="0"/>
              <c:showBubbleSize val="0"/>
              <c:separator> </c:separator>
              <c:extLst>
                <c:ext xmlns:c15="http://schemas.microsoft.com/office/drawing/2012/chart" uri="{CE6537A1-D6FC-4f65-9D91-7224C49458BB}">
                  <c15:layout>
                    <c:manualLayout>
                      <c:w val="8.1526982449029908E-2"/>
                      <c:h val="2.9228154402923503E-2"/>
                    </c:manualLayout>
                  </c15:layout>
                </c:ext>
                <c:ext xmlns:c16="http://schemas.microsoft.com/office/drawing/2014/chart" uri="{C3380CC4-5D6E-409C-BE32-E72D297353CC}">
                  <c16:uniqueId val="{00000045-FF81-46C9-89AE-9419D508C2B5}"/>
                </c:ext>
              </c:extLst>
            </c:dLbl>
            <c:spPr>
              <a:solidFill>
                <a:schemeClr val="bg1">
                  <a:lumMod val="95000"/>
                </a:schemeClr>
              </a:solidFill>
              <a:ln>
                <a:noFill/>
              </a:ln>
              <a:effectLst/>
            </c:spPr>
            <c:txPr>
              <a:bodyPr rot="0" spcFirstLastPara="1" vertOverflow="ellipsis" vert="horz" wrap="square" anchor="ctr" anchorCtr="1"/>
              <a:lstStyle/>
              <a:p>
                <a:pPr>
                  <a:defRPr sz="7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(小中)'!$U$63:$U$64</c:f>
              <c:strCache>
                <c:ptCount val="2"/>
                <c:pt idx="0">
                  <c:v>男性</c:v>
                </c:pt>
                <c:pt idx="1">
                  <c:v>女性</c:v>
                </c:pt>
              </c:strCache>
            </c:strRef>
          </c:cat>
          <c:val>
            <c:numRef>
              <c:f>'集計 (小中)'!$X$63:$X$64</c:f>
              <c:numCache>
                <c:formatCode>0.0%</c:formatCode>
                <c:ptCount val="2"/>
                <c:pt idx="0">
                  <c:v>1.948051948051948E-2</c:v>
                </c:pt>
                <c:pt idx="1">
                  <c:v>4.9916805324459234E-3</c:v>
                </c:pt>
              </c:numCache>
            </c:numRef>
          </c:val>
          <c:extLst>
            <c:ext xmlns:c16="http://schemas.microsoft.com/office/drawing/2014/chart" uri="{C3380CC4-5D6E-409C-BE32-E72D297353CC}">
              <c16:uniqueId val="{0000003B-FF81-46C9-89AE-9419D508C2B5}"/>
            </c:ext>
          </c:extLst>
        </c:ser>
        <c:ser>
          <c:idx val="3"/>
          <c:order val="3"/>
          <c:tx>
            <c:strRef>
              <c:f>'集計 (小中)'!$Y$62</c:f>
              <c:strCache>
                <c:ptCount val="1"/>
                <c:pt idx="0">
                  <c:v>飲食店</c:v>
                </c:pt>
              </c:strCache>
            </c:strRef>
          </c:tx>
          <c:spPr>
            <a:solidFill>
              <a:schemeClr val="accent3">
                <a:tint val="77000"/>
              </a:schemeClr>
            </a:solidFill>
            <a:ln>
              <a:noFill/>
            </a:ln>
            <a:effectLst/>
          </c:spPr>
          <c:invertIfNegative val="0"/>
          <c:dLbls>
            <c:spPr>
              <a:solidFill>
                <a:schemeClr val="bg1">
                  <a:lumMod val="95000"/>
                </a:schemeClr>
              </a:solidFill>
              <a:ln>
                <a:noFill/>
              </a:ln>
              <a:effectLst/>
            </c:spPr>
            <c:txPr>
              <a:bodyPr rot="0" spcFirstLastPara="1" vertOverflow="ellipsis" vert="horz" wrap="square" anchor="ctr" anchorCtr="1"/>
              <a:lstStyle/>
              <a:p>
                <a:pPr>
                  <a:defRPr sz="7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(小中)'!$U$63:$U$64</c:f>
              <c:strCache>
                <c:ptCount val="2"/>
                <c:pt idx="0">
                  <c:v>男性</c:v>
                </c:pt>
                <c:pt idx="1">
                  <c:v>女性</c:v>
                </c:pt>
              </c:strCache>
            </c:strRef>
          </c:cat>
          <c:val>
            <c:numRef>
              <c:f>'集計 (小中)'!$Y$63:$Y$64</c:f>
              <c:numCache>
                <c:formatCode>0.0%</c:formatCode>
                <c:ptCount val="2"/>
                <c:pt idx="0">
                  <c:v>0.20129870129870131</c:v>
                </c:pt>
                <c:pt idx="1">
                  <c:v>7.9866888519134774E-2</c:v>
                </c:pt>
              </c:numCache>
            </c:numRef>
          </c:val>
          <c:extLst>
            <c:ext xmlns:c16="http://schemas.microsoft.com/office/drawing/2014/chart" uri="{C3380CC4-5D6E-409C-BE32-E72D297353CC}">
              <c16:uniqueId val="{0000003C-FF81-46C9-89AE-9419D508C2B5}"/>
            </c:ext>
          </c:extLst>
        </c:ser>
        <c:ser>
          <c:idx val="4"/>
          <c:order val="4"/>
          <c:tx>
            <c:strRef>
              <c:f>'集計 (小中)'!$Z$62</c:f>
              <c:strCache>
                <c:ptCount val="1"/>
                <c:pt idx="0">
                  <c:v>事業所</c:v>
                </c:pt>
              </c:strCache>
            </c:strRef>
          </c:tx>
          <c:spPr>
            <a:solidFill>
              <a:schemeClr val="accent3">
                <a:tint val="89000"/>
              </a:schemeClr>
            </a:solidFill>
            <a:ln>
              <a:noFill/>
            </a:ln>
            <a:effectLst/>
          </c:spPr>
          <c:invertIfNegative val="0"/>
          <c:dLbls>
            <c:spPr>
              <a:solidFill>
                <a:schemeClr val="bg1">
                  <a:lumMod val="95000"/>
                </a:schemeClr>
              </a:solidFill>
              <a:ln>
                <a:noFill/>
              </a:ln>
              <a:effectLst/>
            </c:spPr>
            <c:txPr>
              <a:bodyPr rot="0" spcFirstLastPara="1" vertOverflow="ellipsis" vert="horz" wrap="square" anchor="ctr" anchorCtr="1"/>
              <a:lstStyle/>
              <a:p>
                <a:pPr>
                  <a:defRPr sz="7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(小中)'!$U$63:$U$64</c:f>
              <c:strCache>
                <c:ptCount val="2"/>
                <c:pt idx="0">
                  <c:v>男性</c:v>
                </c:pt>
                <c:pt idx="1">
                  <c:v>女性</c:v>
                </c:pt>
              </c:strCache>
            </c:strRef>
          </c:cat>
          <c:val>
            <c:numRef>
              <c:f>'集計 (小中)'!$Z$63:$Z$64</c:f>
              <c:numCache>
                <c:formatCode>0.0%</c:formatCode>
                <c:ptCount val="2"/>
                <c:pt idx="0">
                  <c:v>1.948051948051948E-2</c:v>
                </c:pt>
                <c:pt idx="1">
                  <c:v>2.1630615640599003E-2</c:v>
                </c:pt>
              </c:numCache>
            </c:numRef>
          </c:val>
          <c:extLst>
            <c:ext xmlns:c16="http://schemas.microsoft.com/office/drawing/2014/chart" uri="{C3380CC4-5D6E-409C-BE32-E72D297353CC}">
              <c16:uniqueId val="{0000003D-FF81-46C9-89AE-9419D508C2B5}"/>
            </c:ext>
          </c:extLst>
        </c:ser>
        <c:ser>
          <c:idx val="5"/>
          <c:order val="5"/>
          <c:tx>
            <c:strRef>
              <c:f>'集計 (小中)'!$AA$62</c:f>
              <c:strCache>
                <c:ptCount val="1"/>
                <c:pt idx="0">
                  <c:v>公道</c:v>
                </c:pt>
              </c:strCache>
            </c:strRef>
          </c:tx>
          <c:spPr>
            <a:solidFill>
              <a:schemeClr val="accent3"/>
            </a:solidFill>
            <a:ln>
              <a:noFill/>
            </a:ln>
            <a:effectLst/>
          </c:spPr>
          <c:invertIfNegative val="0"/>
          <c:dLbls>
            <c:spPr>
              <a:solidFill>
                <a:schemeClr val="bg1">
                  <a:lumMod val="95000"/>
                </a:schemeClr>
              </a:solidFill>
              <a:ln>
                <a:noFill/>
              </a:ln>
              <a:effectLst/>
            </c:spPr>
            <c:txPr>
              <a:bodyPr rot="0" spcFirstLastPara="1" vertOverflow="ellipsis" vert="horz" wrap="square" anchor="ctr" anchorCtr="1"/>
              <a:lstStyle/>
              <a:p>
                <a:pPr>
                  <a:defRPr sz="7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(小中)'!$U$63:$U$64</c:f>
              <c:strCache>
                <c:ptCount val="2"/>
                <c:pt idx="0">
                  <c:v>男性</c:v>
                </c:pt>
                <c:pt idx="1">
                  <c:v>女性</c:v>
                </c:pt>
              </c:strCache>
            </c:strRef>
          </c:cat>
          <c:val>
            <c:numRef>
              <c:f>'集計 (小中)'!$AA$63:$AA$64</c:f>
              <c:numCache>
                <c:formatCode>0.0%</c:formatCode>
                <c:ptCount val="2"/>
                <c:pt idx="0">
                  <c:v>0.17532467532467533</c:v>
                </c:pt>
                <c:pt idx="1">
                  <c:v>0.21797004991680533</c:v>
                </c:pt>
              </c:numCache>
            </c:numRef>
          </c:val>
          <c:extLst>
            <c:ext xmlns:c16="http://schemas.microsoft.com/office/drawing/2014/chart" uri="{C3380CC4-5D6E-409C-BE32-E72D297353CC}">
              <c16:uniqueId val="{0000003E-FF81-46C9-89AE-9419D508C2B5}"/>
            </c:ext>
          </c:extLst>
        </c:ser>
        <c:ser>
          <c:idx val="6"/>
          <c:order val="6"/>
          <c:tx>
            <c:strRef>
              <c:f>'集計 (小中)'!$AB$62</c:f>
              <c:strCache>
                <c:ptCount val="1"/>
                <c:pt idx="0">
                  <c:v>勤務先</c:v>
                </c:pt>
              </c:strCache>
            </c:strRef>
          </c:tx>
          <c:spPr>
            <a:solidFill>
              <a:schemeClr val="accent3">
                <a:shade val="88000"/>
              </a:schemeClr>
            </a:solidFill>
            <a:ln>
              <a:noFill/>
            </a:ln>
            <a:effectLst/>
          </c:spPr>
          <c:invertIfNegative val="0"/>
          <c:dLbls>
            <c:spPr>
              <a:solidFill>
                <a:schemeClr val="bg1">
                  <a:lumMod val="95000"/>
                </a:schemeClr>
              </a:solidFill>
              <a:ln>
                <a:noFill/>
              </a:ln>
              <a:effectLst/>
            </c:spPr>
            <c:txPr>
              <a:bodyPr rot="0" spcFirstLastPara="1" vertOverflow="ellipsis" vert="horz" wrap="square" anchor="ctr" anchorCtr="1"/>
              <a:lstStyle/>
              <a:p>
                <a:pPr>
                  <a:defRPr sz="7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(小中)'!$U$63:$U$64</c:f>
              <c:strCache>
                <c:ptCount val="2"/>
                <c:pt idx="0">
                  <c:v>男性</c:v>
                </c:pt>
                <c:pt idx="1">
                  <c:v>女性</c:v>
                </c:pt>
              </c:strCache>
            </c:strRef>
          </c:cat>
          <c:val>
            <c:numRef>
              <c:f>'集計 (小中)'!$AB$63:$AB$64</c:f>
              <c:numCache>
                <c:formatCode>0.0%</c:formatCode>
                <c:ptCount val="2"/>
                <c:pt idx="0">
                  <c:v>9.7402597402597407E-2</c:v>
                </c:pt>
                <c:pt idx="1">
                  <c:v>7.3211314475873548E-2</c:v>
                </c:pt>
              </c:numCache>
            </c:numRef>
          </c:val>
          <c:extLst>
            <c:ext xmlns:c16="http://schemas.microsoft.com/office/drawing/2014/chart" uri="{C3380CC4-5D6E-409C-BE32-E72D297353CC}">
              <c16:uniqueId val="{0000003F-FF81-46C9-89AE-9419D508C2B5}"/>
            </c:ext>
          </c:extLst>
        </c:ser>
        <c:ser>
          <c:idx val="7"/>
          <c:order val="7"/>
          <c:tx>
            <c:strRef>
              <c:f>'集計 (小中)'!$AC$62</c:f>
              <c:strCache>
                <c:ptCount val="1"/>
                <c:pt idx="0">
                  <c:v>自宅</c:v>
                </c:pt>
              </c:strCache>
            </c:strRef>
          </c:tx>
          <c:spPr>
            <a:solidFill>
              <a:schemeClr val="accent3">
                <a:shade val="76000"/>
              </a:schemeClr>
            </a:solidFill>
            <a:ln>
              <a:noFill/>
            </a:ln>
            <a:effectLst/>
          </c:spPr>
          <c:invertIfNegative val="0"/>
          <c:dLbls>
            <c:spPr>
              <a:solidFill>
                <a:schemeClr val="bg1">
                  <a:lumMod val="95000"/>
                </a:schemeClr>
              </a:solidFill>
              <a:ln>
                <a:noFill/>
              </a:ln>
              <a:effectLst/>
            </c:spPr>
            <c:txPr>
              <a:bodyPr rot="0" spcFirstLastPara="1" vertOverflow="ellipsis" vert="horz" wrap="square" anchor="ctr" anchorCtr="1"/>
              <a:lstStyle/>
              <a:p>
                <a:pPr>
                  <a:defRPr sz="7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(小中)'!$U$63:$U$64</c:f>
              <c:strCache>
                <c:ptCount val="2"/>
                <c:pt idx="0">
                  <c:v>男性</c:v>
                </c:pt>
                <c:pt idx="1">
                  <c:v>女性</c:v>
                </c:pt>
              </c:strCache>
            </c:strRef>
          </c:cat>
          <c:val>
            <c:numRef>
              <c:f>'集計 (小中)'!$AC$63:$AC$64</c:f>
              <c:numCache>
                <c:formatCode>0.0%</c:formatCode>
                <c:ptCount val="2"/>
                <c:pt idx="0">
                  <c:v>5.1948051948051951E-2</c:v>
                </c:pt>
                <c:pt idx="1">
                  <c:v>9.9833610648918464E-2</c:v>
                </c:pt>
              </c:numCache>
            </c:numRef>
          </c:val>
          <c:extLst>
            <c:ext xmlns:c16="http://schemas.microsoft.com/office/drawing/2014/chart" uri="{C3380CC4-5D6E-409C-BE32-E72D297353CC}">
              <c16:uniqueId val="{00000040-FF81-46C9-89AE-9419D508C2B5}"/>
            </c:ext>
          </c:extLst>
        </c:ser>
        <c:ser>
          <c:idx val="8"/>
          <c:order val="8"/>
          <c:tx>
            <c:strRef>
              <c:f>'集計 (小中)'!$AD$62</c:f>
              <c:strCache>
                <c:ptCount val="1"/>
                <c:pt idx="0">
                  <c:v>公園</c:v>
                </c:pt>
              </c:strCache>
            </c:strRef>
          </c:tx>
          <c:spPr>
            <a:solidFill>
              <a:schemeClr val="accent3">
                <a:shade val="65000"/>
              </a:schemeClr>
            </a:solidFill>
            <a:ln>
              <a:noFill/>
            </a:ln>
            <a:effectLst/>
          </c:spPr>
          <c:invertIfNegative val="0"/>
          <c:dLbls>
            <c:spPr>
              <a:solidFill>
                <a:schemeClr val="bg1">
                  <a:lumMod val="95000"/>
                </a:schemeClr>
              </a:solidFill>
              <a:ln>
                <a:noFill/>
              </a:ln>
              <a:effectLst/>
            </c:spPr>
            <c:txPr>
              <a:bodyPr rot="0" spcFirstLastPara="1" vertOverflow="ellipsis" vert="horz" wrap="square" anchor="ctr" anchorCtr="1"/>
              <a:lstStyle/>
              <a:p>
                <a:pPr>
                  <a:defRPr sz="7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(小中)'!$U$63:$U$64</c:f>
              <c:strCache>
                <c:ptCount val="2"/>
                <c:pt idx="0">
                  <c:v>男性</c:v>
                </c:pt>
                <c:pt idx="1">
                  <c:v>女性</c:v>
                </c:pt>
              </c:strCache>
            </c:strRef>
          </c:cat>
          <c:val>
            <c:numRef>
              <c:f>'集計 (小中)'!$AD$63:$AD$64</c:f>
              <c:numCache>
                <c:formatCode>0.0%</c:formatCode>
                <c:ptCount val="2"/>
                <c:pt idx="0">
                  <c:v>5.1948051948051951E-2</c:v>
                </c:pt>
                <c:pt idx="1">
                  <c:v>3.9933444259567387E-2</c:v>
                </c:pt>
              </c:numCache>
            </c:numRef>
          </c:val>
          <c:extLst>
            <c:ext xmlns:c16="http://schemas.microsoft.com/office/drawing/2014/chart" uri="{C3380CC4-5D6E-409C-BE32-E72D297353CC}">
              <c16:uniqueId val="{00000041-FF81-46C9-89AE-9419D508C2B5}"/>
            </c:ext>
          </c:extLst>
        </c:ser>
        <c:ser>
          <c:idx val="9"/>
          <c:order val="9"/>
          <c:tx>
            <c:strRef>
              <c:f>'集計 (小中)'!$AE$62</c:f>
              <c:strCache>
                <c:ptCount val="1"/>
                <c:pt idx="0">
                  <c:v>その他</c:v>
                </c:pt>
              </c:strCache>
            </c:strRef>
          </c:tx>
          <c:spPr>
            <a:solidFill>
              <a:schemeClr val="accent3">
                <a:shade val="53000"/>
              </a:schemeClr>
            </a:solidFill>
            <a:ln>
              <a:noFill/>
            </a:ln>
            <a:effectLst/>
          </c:spPr>
          <c:invertIfNegative val="0"/>
          <c:dLbls>
            <c:spPr>
              <a:solidFill>
                <a:schemeClr val="bg1">
                  <a:lumMod val="95000"/>
                </a:schemeClr>
              </a:solidFill>
              <a:ln>
                <a:noFill/>
              </a:ln>
              <a:effectLst/>
            </c:spPr>
            <c:txPr>
              <a:bodyPr rot="0" spcFirstLastPara="1" vertOverflow="ellipsis" vert="horz" wrap="square" anchor="ctr" anchorCtr="1"/>
              <a:lstStyle/>
              <a:p>
                <a:pPr>
                  <a:defRPr sz="7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(小中)'!$U$63:$U$64</c:f>
              <c:strCache>
                <c:ptCount val="2"/>
                <c:pt idx="0">
                  <c:v>男性</c:v>
                </c:pt>
                <c:pt idx="1">
                  <c:v>女性</c:v>
                </c:pt>
              </c:strCache>
            </c:strRef>
          </c:cat>
          <c:val>
            <c:numRef>
              <c:f>'集計 (小中)'!$AE$63:$AE$64</c:f>
              <c:numCache>
                <c:formatCode>0.0%</c:formatCode>
                <c:ptCount val="2"/>
                <c:pt idx="0">
                  <c:v>0.14285714285714285</c:v>
                </c:pt>
                <c:pt idx="1">
                  <c:v>0.12645590682196339</c:v>
                </c:pt>
              </c:numCache>
            </c:numRef>
          </c:val>
          <c:extLst>
            <c:ext xmlns:c16="http://schemas.microsoft.com/office/drawing/2014/chart" uri="{C3380CC4-5D6E-409C-BE32-E72D297353CC}">
              <c16:uniqueId val="{00000042-FF81-46C9-89AE-9419D508C2B5}"/>
            </c:ext>
          </c:extLst>
        </c:ser>
        <c:ser>
          <c:idx val="10"/>
          <c:order val="10"/>
          <c:tx>
            <c:strRef>
              <c:f>'集計 (小中)'!$AF$62</c:f>
              <c:strCache>
                <c:ptCount val="1"/>
                <c:pt idx="0">
                  <c:v>なし</c:v>
                </c:pt>
              </c:strCache>
            </c:strRef>
          </c:tx>
          <c:spPr>
            <a:solidFill>
              <a:schemeClr val="accent3">
                <a:shade val="41000"/>
              </a:schemeClr>
            </a:solidFill>
            <a:ln>
              <a:noFill/>
            </a:ln>
            <a:effectLst/>
          </c:spPr>
          <c:invertIfNegative val="0"/>
          <c:dLbls>
            <c:spPr>
              <a:solidFill>
                <a:schemeClr val="bg1">
                  <a:lumMod val="95000"/>
                </a:schemeClr>
              </a:solidFill>
              <a:ln>
                <a:noFill/>
              </a:ln>
              <a:effectLst/>
            </c:spPr>
            <c:txPr>
              <a:bodyPr rot="0" spcFirstLastPara="1" vertOverflow="ellipsis" vert="horz" wrap="square" anchor="ctr" anchorCtr="1"/>
              <a:lstStyle/>
              <a:p>
                <a:pPr>
                  <a:defRPr sz="7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(小中)'!$U$63:$U$64</c:f>
              <c:strCache>
                <c:ptCount val="2"/>
                <c:pt idx="0">
                  <c:v>男性</c:v>
                </c:pt>
                <c:pt idx="1">
                  <c:v>女性</c:v>
                </c:pt>
              </c:strCache>
            </c:strRef>
          </c:cat>
          <c:val>
            <c:numRef>
              <c:f>'集計 (小中)'!$AF$63:$AF$64</c:f>
              <c:numCache>
                <c:formatCode>0.0%</c:formatCode>
                <c:ptCount val="2"/>
                <c:pt idx="0">
                  <c:v>0.21428571428571427</c:v>
                </c:pt>
                <c:pt idx="1">
                  <c:v>0.29950083194675542</c:v>
                </c:pt>
              </c:numCache>
            </c:numRef>
          </c:val>
          <c:extLst>
            <c:ext xmlns:c16="http://schemas.microsoft.com/office/drawing/2014/chart" uri="{C3380CC4-5D6E-409C-BE32-E72D297353CC}">
              <c16:uniqueId val="{00000043-FF81-46C9-89AE-9419D508C2B5}"/>
            </c:ext>
          </c:extLst>
        </c:ser>
        <c:dLbls>
          <c:showLegendKey val="0"/>
          <c:showVal val="0"/>
          <c:showCatName val="0"/>
          <c:showSerName val="0"/>
          <c:showPercent val="0"/>
          <c:showBubbleSize val="0"/>
        </c:dLbls>
        <c:gapWidth val="95"/>
        <c:overlap val="100"/>
        <c:axId val="470664624"/>
        <c:axId val="470665456"/>
      </c:barChart>
      <c:catAx>
        <c:axId val="47066462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470665456"/>
        <c:crosses val="autoZero"/>
        <c:auto val="1"/>
        <c:lblAlgn val="ctr"/>
        <c:lblOffset val="100"/>
        <c:noMultiLvlLbl val="0"/>
      </c:catAx>
      <c:valAx>
        <c:axId val="470665456"/>
        <c:scaling>
          <c:orientation val="minMax"/>
          <c:min val="0"/>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470664624"/>
        <c:crosses val="autoZero"/>
        <c:crossBetween val="between"/>
      </c:valAx>
      <c:dTable>
        <c:showHorzBorder val="1"/>
        <c:showVertBorder val="1"/>
        <c:showOutline val="0"/>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9.8920252869011127E-2"/>
          <c:y val="2.7049204768869677E-2"/>
          <c:w val="0.88456464621686559"/>
          <c:h val="0.43303356541047605"/>
        </c:manualLayout>
      </c:layout>
      <c:barChart>
        <c:barDir val="col"/>
        <c:grouping val="percentStacked"/>
        <c:varyColors val="0"/>
        <c:ser>
          <c:idx val="10"/>
          <c:order val="0"/>
          <c:tx>
            <c:strRef>
              <c:f>'集計 (小中)'!$AF$70</c:f>
              <c:strCache>
                <c:ptCount val="1"/>
                <c:pt idx="0">
                  <c:v>なし</c:v>
                </c:pt>
              </c:strCache>
            </c:strRef>
          </c:tx>
          <c:spPr>
            <a:solidFill>
              <a:schemeClr val="accent3">
                <a:shade val="41000"/>
              </a:schemeClr>
            </a:solidFill>
            <a:ln>
              <a:noFill/>
            </a:ln>
            <a:effectLst/>
          </c:spPr>
          <c:invertIfNegative val="0"/>
          <c:dLbls>
            <c:spPr>
              <a:solidFill>
                <a:schemeClr val="bg1">
                  <a:lumMod val="95000"/>
                </a:schemeClr>
              </a:solidFill>
              <a:ln>
                <a:noFill/>
              </a:ln>
              <a:effectLst/>
            </c:spPr>
            <c:txPr>
              <a:bodyPr rot="0" spcFirstLastPara="1" vertOverflow="ellipsis" vert="horz" wrap="square" anchor="ctr" anchorCtr="1"/>
              <a:lstStyle/>
              <a:p>
                <a:pPr>
                  <a:defRPr sz="7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(小中)'!$U$71:$U$73</c:f>
              <c:strCache>
                <c:ptCount val="3"/>
                <c:pt idx="0">
                  <c:v>30代</c:v>
                </c:pt>
                <c:pt idx="1">
                  <c:v>40代</c:v>
                </c:pt>
                <c:pt idx="2">
                  <c:v>50代</c:v>
                </c:pt>
              </c:strCache>
            </c:strRef>
          </c:cat>
          <c:val>
            <c:numRef>
              <c:f>'集計 (小中)'!$AF$71:$AF$73</c:f>
              <c:numCache>
                <c:formatCode>0.0%</c:formatCode>
                <c:ptCount val="3"/>
                <c:pt idx="0">
                  <c:v>0.23255813953488372</c:v>
                </c:pt>
                <c:pt idx="1">
                  <c:v>0.29708737864077672</c:v>
                </c:pt>
                <c:pt idx="2">
                  <c:v>0.27027027027027029</c:v>
                </c:pt>
              </c:numCache>
            </c:numRef>
          </c:val>
          <c:extLst>
            <c:ext xmlns:c16="http://schemas.microsoft.com/office/drawing/2014/chart" uri="{C3380CC4-5D6E-409C-BE32-E72D297353CC}">
              <c16:uniqueId val="{00000007-C94E-4321-AE2D-5919571D5F93}"/>
            </c:ext>
          </c:extLst>
        </c:ser>
        <c:ser>
          <c:idx val="9"/>
          <c:order val="1"/>
          <c:tx>
            <c:strRef>
              <c:f>'集計 (小中)'!$AE$70</c:f>
              <c:strCache>
                <c:ptCount val="1"/>
                <c:pt idx="0">
                  <c:v>その他</c:v>
                </c:pt>
              </c:strCache>
            </c:strRef>
          </c:tx>
          <c:spPr>
            <a:solidFill>
              <a:schemeClr val="accent3">
                <a:shade val="53000"/>
              </a:schemeClr>
            </a:solidFill>
            <a:ln>
              <a:noFill/>
            </a:ln>
            <a:effectLst/>
          </c:spPr>
          <c:invertIfNegative val="0"/>
          <c:dLbls>
            <c:dLbl>
              <c:idx val="1"/>
              <c:layout>
                <c:manualLayout>
                  <c:x val="0"/>
                  <c:y val="4.3209904405962082E-3"/>
                </c:manualLayout>
              </c:layout>
              <c:dLblPos val="ctr"/>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A-C94E-4321-AE2D-5919571D5F93}"/>
                </c:ext>
              </c:extLst>
            </c:dLbl>
            <c:dLbl>
              <c:idx val="2"/>
              <c:layout>
                <c:manualLayout>
                  <c:x val="1.322751460520615E-3"/>
                  <c:y val="9.0440821896579093E-3"/>
                </c:manualLayout>
              </c:layout>
              <c:dLblPos val="ctr"/>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9-C94E-4321-AE2D-5919571D5F93}"/>
                </c:ext>
              </c:extLst>
            </c:dLbl>
            <c:spPr>
              <a:solidFill>
                <a:schemeClr val="bg1">
                  <a:lumMod val="95000"/>
                </a:schemeClr>
              </a:solidFill>
              <a:ln>
                <a:noFill/>
              </a:ln>
              <a:effectLst/>
            </c:spPr>
            <c:txPr>
              <a:bodyPr rot="0" spcFirstLastPara="1" vertOverflow="ellipsis" vert="horz" wrap="square" anchor="ctr" anchorCtr="1"/>
              <a:lstStyle/>
              <a:p>
                <a:pPr>
                  <a:defRPr sz="7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dLblPos val="inBase"/>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(小中)'!$U$71:$U$73</c:f>
              <c:strCache>
                <c:ptCount val="3"/>
                <c:pt idx="0">
                  <c:v>30代</c:v>
                </c:pt>
                <c:pt idx="1">
                  <c:v>40代</c:v>
                </c:pt>
                <c:pt idx="2">
                  <c:v>50代</c:v>
                </c:pt>
              </c:strCache>
            </c:strRef>
          </c:cat>
          <c:val>
            <c:numRef>
              <c:f>'集計 (小中)'!$AE$71:$AE$73</c:f>
              <c:numCache>
                <c:formatCode>0.0%</c:formatCode>
                <c:ptCount val="3"/>
                <c:pt idx="0">
                  <c:v>0.14728682170542637</c:v>
                </c:pt>
                <c:pt idx="1">
                  <c:v>0.12233009708737864</c:v>
                </c:pt>
                <c:pt idx="2">
                  <c:v>0.14414414414414414</c:v>
                </c:pt>
              </c:numCache>
            </c:numRef>
          </c:val>
          <c:extLst>
            <c:ext xmlns:c16="http://schemas.microsoft.com/office/drawing/2014/chart" uri="{C3380CC4-5D6E-409C-BE32-E72D297353CC}">
              <c16:uniqueId val="{00000006-C94E-4321-AE2D-5919571D5F93}"/>
            </c:ext>
          </c:extLst>
        </c:ser>
        <c:ser>
          <c:idx val="8"/>
          <c:order val="2"/>
          <c:tx>
            <c:strRef>
              <c:f>'集計 (小中)'!$AD$70</c:f>
              <c:strCache>
                <c:ptCount val="1"/>
                <c:pt idx="0">
                  <c:v>公園</c:v>
                </c:pt>
              </c:strCache>
            </c:strRef>
          </c:tx>
          <c:spPr>
            <a:solidFill>
              <a:schemeClr val="accent3">
                <a:shade val="65000"/>
              </a:schemeClr>
            </a:solidFill>
            <a:ln>
              <a:noFill/>
            </a:ln>
            <a:effectLst/>
          </c:spPr>
          <c:invertIfNegative val="0"/>
          <c:dLbls>
            <c:dLbl>
              <c:idx val="0"/>
              <c:layout>
                <c:manualLayout>
                  <c:x val="0"/>
                  <c:y val="7.3770558460553659E-3"/>
                </c:manualLayout>
              </c:layout>
              <c:dLblPos val="ctr"/>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9-C94E-4321-AE2D-5919571D5F93}"/>
                </c:ext>
              </c:extLst>
            </c:dLbl>
            <c:dLbl>
              <c:idx val="1"/>
              <c:layout>
                <c:manualLayout>
                  <c:x val="0"/>
                  <c:y val="2.4590186153517889E-3"/>
                </c:manualLayout>
              </c:layout>
              <c:dLblPos val="ctr"/>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8-C94E-4321-AE2D-5919571D5F93}"/>
                </c:ext>
              </c:extLst>
            </c:dLbl>
            <c:dLbl>
              <c:idx val="2"/>
              <c:layout>
                <c:manualLayout>
                  <c:x val="0"/>
                  <c:y val="7.3770558460553208E-3"/>
                </c:manualLayout>
              </c:layout>
              <c:dLblPos val="ctr"/>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3-C94E-4321-AE2D-5919571D5F93}"/>
                </c:ext>
              </c:extLst>
            </c:dLbl>
            <c:spPr>
              <a:solidFill>
                <a:schemeClr val="bg1">
                  <a:lumMod val="95000"/>
                </a:schemeClr>
              </a:solidFill>
              <a:ln>
                <a:noFill/>
              </a:ln>
              <a:effectLst/>
            </c:spPr>
            <c:txPr>
              <a:bodyPr rot="0" spcFirstLastPara="1" vertOverflow="ellipsis" vert="horz" wrap="square" anchor="ctr" anchorCtr="1"/>
              <a:lstStyle/>
              <a:p>
                <a:pPr>
                  <a:defRPr sz="7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(小中)'!$U$71:$U$73</c:f>
              <c:strCache>
                <c:ptCount val="3"/>
                <c:pt idx="0">
                  <c:v>30代</c:v>
                </c:pt>
                <c:pt idx="1">
                  <c:v>40代</c:v>
                </c:pt>
                <c:pt idx="2">
                  <c:v>50代</c:v>
                </c:pt>
              </c:strCache>
            </c:strRef>
          </c:cat>
          <c:val>
            <c:numRef>
              <c:f>'集計 (小中)'!$AD$71:$AD$73</c:f>
              <c:numCache>
                <c:formatCode>0.0%</c:formatCode>
                <c:ptCount val="3"/>
                <c:pt idx="0">
                  <c:v>4.6511627906976744E-2</c:v>
                </c:pt>
                <c:pt idx="1">
                  <c:v>4.4660194174757278E-2</c:v>
                </c:pt>
                <c:pt idx="2">
                  <c:v>2.7027027027027029E-2</c:v>
                </c:pt>
              </c:numCache>
            </c:numRef>
          </c:val>
          <c:extLst>
            <c:ext xmlns:c16="http://schemas.microsoft.com/office/drawing/2014/chart" uri="{C3380CC4-5D6E-409C-BE32-E72D297353CC}">
              <c16:uniqueId val="{00000005-C94E-4321-AE2D-5919571D5F93}"/>
            </c:ext>
          </c:extLst>
        </c:ser>
        <c:ser>
          <c:idx val="7"/>
          <c:order val="3"/>
          <c:tx>
            <c:strRef>
              <c:f>'集計 (小中)'!$AC$70</c:f>
              <c:strCache>
                <c:ptCount val="1"/>
                <c:pt idx="0">
                  <c:v>自宅</c:v>
                </c:pt>
              </c:strCache>
            </c:strRef>
          </c:tx>
          <c:spPr>
            <a:solidFill>
              <a:schemeClr val="accent3">
                <a:shade val="76000"/>
              </a:schemeClr>
            </a:solidFill>
            <a:ln>
              <a:noFill/>
            </a:ln>
            <a:effectLst/>
          </c:spPr>
          <c:invertIfNegative val="0"/>
          <c:dLbls>
            <c:spPr>
              <a:solidFill>
                <a:schemeClr val="bg1">
                  <a:lumMod val="95000"/>
                </a:schemeClr>
              </a:solidFill>
              <a:ln>
                <a:noFill/>
              </a:ln>
              <a:effectLst/>
            </c:spPr>
            <c:txPr>
              <a:bodyPr rot="0" spcFirstLastPara="1" vertOverflow="ellipsis" vert="horz" wrap="square" anchor="ctr" anchorCtr="1"/>
              <a:lstStyle/>
              <a:p>
                <a:pPr>
                  <a:defRPr sz="7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dLblPos val="inBase"/>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(小中)'!$U$71:$U$73</c:f>
              <c:strCache>
                <c:ptCount val="3"/>
                <c:pt idx="0">
                  <c:v>30代</c:v>
                </c:pt>
                <c:pt idx="1">
                  <c:v>40代</c:v>
                </c:pt>
                <c:pt idx="2">
                  <c:v>50代</c:v>
                </c:pt>
              </c:strCache>
            </c:strRef>
          </c:cat>
          <c:val>
            <c:numRef>
              <c:f>'集計 (小中)'!$AC$71:$AC$73</c:f>
              <c:numCache>
                <c:formatCode>0.0%</c:formatCode>
                <c:ptCount val="3"/>
                <c:pt idx="0">
                  <c:v>0.12403100775193798</c:v>
                </c:pt>
                <c:pt idx="1">
                  <c:v>8.5436893203883493E-2</c:v>
                </c:pt>
                <c:pt idx="2">
                  <c:v>7.2072072072072071E-2</c:v>
                </c:pt>
              </c:numCache>
            </c:numRef>
          </c:val>
          <c:extLst>
            <c:ext xmlns:c16="http://schemas.microsoft.com/office/drawing/2014/chart" uri="{C3380CC4-5D6E-409C-BE32-E72D297353CC}">
              <c16:uniqueId val="{00000004-C94E-4321-AE2D-5919571D5F93}"/>
            </c:ext>
          </c:extLst>
        </c:ser>
        <c:ser>
          <c:idx val="6"/>
          <c:order val="4"/>
          <c:tx>
            <c:strRef>
              <c:f>'集計 (小中)'!$AB$70</c:f>
              <c:strCache>
                <c:ptCount val="1"/>
                <c:pt idx="0">
                  <c:v>勤務先</c:v>
                </c:pt>
              </c:strCache>
            </c:strRef>
          </c:tx>
          <c:spPr>
            <a:solidFill>
              <a:schemeClr val="accent3">
                <a:shade val="88000"/>
              </a:schemeClr>
            </a:solidFill>
            <a:ln>
              <a:noFill/>
            </a:ln>
            <a:effectLst/>
          </c:spPr>
          <c:invertIfNegative val="0"/>
          <c:dLbls>
            <c:dLbl>
              <c:idx val="2"/>
              <c:layout>
                <c:manualLayout>
                  <c:x val="-1.1009940088314751E-16"/>
                  <c:y val="-1.4679953886624162E-2"/>
                </c:manualLayout>
              </c:layout>
              <c:dLblPos val="ctr"/>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4-C94E-4321-AE2D-5919571D5F93}"/>
                </c:ext>
              </c:extLst>
            </c:dLbl>
            <c:spPr>
              <a:solidFill>
                <a:schemeClr val="bg1">
                  <a:lumMod val="95000"/>
                </a:schemeClr>
              </a:solidFill>
              <a:ln>
                <a:noFill/>
              </a:ln>
              <a:effectLst/>
            </c:spPr>
            <c:txPr>
              <a:bodyPr rot="0" spcFirstLastPara="1" vertOverflow="ellipsis" vert="horz" wrap="square" anchor="ctr" anchorCtr="1"/>
              <a:lstStyle/>
              <a:p>
                <a:pPr>
                  <a:defRPr sz="7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dLblPos val="inBase"/>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(小中)'!$U$71:$U$73</c:f>
              <c:strCache>
                <c:ptCount val="3"/>
                <c:pt idx="0">
                  <c:v>30代</c:v>
                </c:pt>
                <c:pt idx="1">
                  <c:v>40代</c:v>
                </c:pt>
                <c:pt idx="2">
                  <c:v>50代</c:v>
                </c:pt>
              </c:strCache>
            </c:strRef>
          </c:cat>
          <c:val>
            <c:numRef>
              <c:f>'集計 (小中)'!$AB$71:$AB$73</c:f>
              <c:numCache>
                <c:formatCode>0.0%</c:formatCode>
                <c:ptCount val="3"/>
                <c:pt idx="0">
                  <c:v>7.7519379844961239E-2</c:v>
                </c:pt>
                <c:pt idx="1">
                  <c:v>8.155339805825243E-2</c:v>
                </c:pt>
                <c:pt idx="2">
                  <c:v>6.3063063063063057E-2</c:v>
                </c:pt>
              </c:numCache>
            </c:numRef>
          </c:val>
          <c:extLst>
            <c:ext xmlns:c16="http://schemas.microsoft.com/office/drawing/2014/chart" uri="{C3380CC4-5D6E-409C-BE32-E72D297353CC}">
              <c16:uniqueId val="{00000003-C94E-4321-AE2D-5919571D5F93}"/>
            </c:ext>
          </c:extLst>
        </c:ser>
        <c:ser>
          <c:idx val="5"/>
          <c:order val="5"/>
          <c:tx>
            <c:strRef>
              <c:f>'集計 (小中)'!$AA$70</c:f>
              <c:strCache>
                <c:ptCount val="1"/>
                <c:pt idx="0">
                  <c:v>公道</c:v>
                </c:pt>
              </c:strCache>
            </c:strRef>
          </c:tx>
          <c:spPr>
            <a:solidFill>
              <a:schemeClr val="accent3"/>
            </a:solidFill>
            <a:ln>
              <a:noFill/>
            </a:ln>
            <a:effectLst/>
          </c:spPr>
          <c:invertIfNegative val="0"/>
          <c:dLbls>
            <c:spPr>
              <a:solidFill>
                <a:schemeClr val="bg1">
                  <a:lumMod val="95000"/>
                </a:schemeClr>
              </a:solidFill>
              <a:ln>
                <a:noFill/>
              </a:ln>
              <a:effectLst/>
            </c:spPr>
            <c:txPr>
              <a:bodyPr rot="0" spcFirstLastPara="1" vertOverflow="ellipsis" vert="horz" wrap="square" anchor="ctr" anchorCtr="1"/>
              <a:lstStyle/>
              <a:p>
                <a:pPr>
                  <a:defRPr sz="7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(小中)'!$U$71:$U$73</c:f>
              <c:strCache>
                <c:ptCount val="3"/>
                <c:pt idx="0">
                  <c:v>30代</c:v>
                </c:pt>
                <c:pt idx="1">
                  <c:v>40代</c:v>
                </c:pt>
                <c:pt idx="2">
                  <c:v>50代</c:v>
                </c:pt>
              </c:strCache>
            </c:strRef>
          </c:cat>
          <c:val>
            <c:numRef>
              <c:f>'集計 (小中)'!$AA$71:$AA$73</c:f>
              <c:numCache>
                <c:formatCode>0.0%</c:formatCode>
                <c:ptCount val="3"/>
                <c:pt idx="0">
                  <c:v>0.17829457364341086</c:v>
                </c:pt>
                <c:pt idx="1">
                  <c:v>0.21165048543689322</c:v>
                </c:pt>
                <c:pt idx="2">
                  <c:v>0.23423423423423423</c:v>
                </c:pt>
              </c:numCache>
            </c:numRef>
          </c:val>
          <c:extLst>
            <c:ext xmlns:c16="http://schemas.microsoft.com/office/drawing/2014/chart" uri="{C3380CC4-5D6E-409C-BE32-E72D297353CC}">
              <c16:uniqueId val="{00000002-C94E-4321-AE2D-5919571D5F93}"/>
            </c:ext>
          </c:extLst>
        </c:ser>
        <c:ser>
          <c:idx val="4"/>
          <c:order val="6"/>
          <c:tx>
            <c:strRef>
              <c:f>'集計 (小中)'!$Z$70</c:f>
              <c:strCache>
                <c:ptCount val="1"/>
                <c:pt idx="0">
                  <c:v>事業所</c:v>
                </c:pt>
              </c:strCache>
            </c:strRef>
          </c:tx>
          <c:spPr>
            <a:solidFill>
              <a:schemeClr val="accent3">
                <a:tint val="89000"/>
              </a:schemeClr>
            </a:solidFill>
            <a:ln>
              <a:noFill/>
            </a:ln>
            <a:effectLst/>
          </c:spPr>
          <c:invertIfNegative val="0"/>
          <c:dLbls>
            <c:dLbl>
              <c:idx val="1"/>
              <c:layout>
                <c:manualLayout>
                  <c:x val="-1.1009940088314751E-16"/>
                  <c:y val="9.8360744614071436E-3"/>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1-C94E-4321-AE2D-5919571D5F93}"/>
                </c:ext>
              </c:extLst>
            </c:dLbl>
            <c:spPr>
              <a:solidFill>
                <a:schemeClr val="bg1">
                  <a:lumMod val="95000"/>
                </a:schemeClr>
              </a:solidFill>
              <a:ln>
                <a:noFill/>
              </a:ln>
              <a:effectLst/>
            </c:spPr>
            <c:txPr>
              <a:bodyPr rot="0" spcFirstLastPara="1" vertOverflow="ellipsis" vert="horz" wrap="square" anchor="ctr" anchorCtr="1"/>
              <a:lstStyle/>
              <a:p>
                <a:pPr>
                  <a:defRPr sz="7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(小中)'!$U$71:$U$73</c:f>
              <c:strCache>
                <c:ptCount val="3"/>
                <c:pt idx="0">
                  <c:v>30代</c:v>
                </c:pt>
                <c:pt idx="1">
                  <c:v>40代</c:v>
                </c:pt>
                <c:pt idx="2">
                  <c:v>50代</c:v>
                </c:pt>
              </c:strCache>
            </c:strRef>
          </c:cat>
          <c:val>
            <c:numRef>
              <c:f>'集計 (小中)'!$Z$71:$Z$73</c:f>
              <c:numCache>
                <c:formatCode>0.0%</c:formatCode>
                <c:ptCount val="3"/>
                <c:pt idx="0">
                  <c:v>1.5503875968992248E-2</c:v>
                </c:pt>
                <c:pt idx="1">
                  <c:v>2.3300970873786409E-2</c:v>
                </c:pt>
                <c:pt idx="2">
                  <c:v>1.8018018018018018E-2</c:v>
                </c:pt>
              </c:numCache>
            </c:numRef>
          </c:val>
          <c:extLst>
            <c:ext xmlns:c16="http://schemas.microsoft.com/office/drawing/2014/chart" uri="{C3380CC4-5D6E-409C-BE32-E72D297353CC}">
              <c16:uniqueId val="{00000001-C94E-4321-AE2D-5919571D5F93}"/>
            </c:ext>
          </c:extLst>
        </c:ser>
        <c:ser>
          <c:idx val="3"/>
          <c:order val="7"/>
          <c:tx>
            <c:strRef>
              <c:f>'集計 (小中)'!$Y$70</c:f>
              <c:strCache>
                <c:ptCount val="1"/>
                <c:pt idx="0">
                  <c:v>飲食店</c:v>
                </c:pt>
              </c:strCache>
            </c:strRef>
          </c:tx>
          <c:spPr>
            <a:solidFill>
              <a:schemeClr val="accent3">
                <a:tint val="77000"/>
              </a:schemeClr>
            </a:solidFill>
            <a:ln>
              <a:noFill/>
            </a:ln>
            <a:effectLst/>
          </c:spPr>
          <c:invertIfNegative val="0"/>
          <c:dLbls>
            <c:dLbl>
              <c:idx val="0"/>
              <c:layout>
                <c:manualLayout>
                  <c:x val="-1.3227514605207121E-3"/>
                  <c:y val="-1.4613128889831765E-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2-C94E-4321-AE2D-5919571D5F93}"/>
                </c:ext>
              </c:extLst>
            </c:dLbl>
            <c:dLbl>
              <c:idx val="1"/>
              <c:layout>
                <c:manualLayout>
                  <c:x val="0"/>
                  <c:y val="-2.4590186153517889E-3"/>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0-C94E-4321-AE2D-5919571D5F93}"/>
                </c:ext>
              </c:extLst>
            </c:dLbl>
            <c:dLbl>
              <c:idx val="2"/>
              <c:layout>
                <c:manualLayout>
                  <c:x val="9.7000653211695596E-17"/>
                  <c:y val="-7.3066584817045787E-3"/>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8-C94E-4321-AE2D-5919571D5F93}"/>
                </c:ext>
              </c:extLst>
            </c:dLbl>
            <c:spPr>
              <a:solidFill>
                <a:schemeClr val="bg1">
                  <a:lumMod val="95000"/>
                </a:schemeClr>
              </a:solidFill>
              <a:ln>
                <a:noFill/>
              </a:ln>
              <a:effectLst/>
            </c:spPr>
            <c:txPr>
              <a:bodyPr rot="0" spcFirstLastPara="1" vertOverflow="ellipsis" vert="horz" wrap="square" anchor="ctr" anchorCtr="1"/>
              <a:lstStyle/>
              <a:p>
                <a:pPr>
                  <a:defRPr sz="7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(小中)'!$U$71:$U$73</c:f>
              <c:strCache>
                <c:ptCount val="3"/>
                <c:pt idx="0">
                  <c:v>30代</c:v>
                </c:pt>
                <c:pt idx="1">
                  <c:v>40代</c:v>
                </c:pt>
                <c:pt idx="2">
                  <c:v>50代</c:v>
                </c:pt>
              </c:strCache>
            </c:strRef>
          </c:cat>
          <c:val>
            <c:numRef>
              <c:f>'集計 (小中)'!$Y$71:$Y$73</c:f>
              <c:numCache>
                <c:formatCode>0.0%</c:formatCode>
                <c:ptCount val="3"/>
                <c:pt idx="0">
                  <c:v>0.10077519379844961</c:v>
                </c:pt>
                <c:pt idx="1">
                  <c:v>0.10097087378640776</c:v>
                </c:pt>
                <c:pt idx="2">
                  <c:v>0.12612612612612611</c:v>
                </c:pt>
              </c:numCache>
            </c:numRef>
          </c:val>
          <c:extLst>
            <c:ext xmlns:c16="http://schemas.microsoft.com/office/drawing/2014/chart" uri="{C3380CC4-5D6E-409C-BE32-E72D297353CC}">
              <c16:uniqueId val="{00000000-C94E-4321-AE2D-5919571D5F93}"/>
            </c:ext>
          </c:extLst>
        </c:ser>
        <c:ser>
          <c:idx val="2"/>
          <c:order val="8"/>
          <c:tx>
            <c:strRef>
              <c:f>'集計 (小中)'!$X$70</c:f>
              <c:strCache>
                <c:ptCount val="1"/>
                <c:pt idx="0">
                  <c:v>行政機関</c:v>
                </c:pt>
              </c:strCache>
            </c:strRef>
          </c:tx>
          <c:spPr>
            <a:solidFill>
              <a:schemeClr val="accent3">
                <a:tint val="65000"/>
              </a:schemeClr>
            </a:solidFill>
            <a:ln>
              <a:noFill/>
            </a:ln>
            <a:effectLst/>
          </c:spPr>
          <c:invertIfNegative val="0"/>
          <c:dLbls>
            <c:dLbl>
              <c:idx val="0"/>
              <c:layout>
                <c:manualLayout>
                  <c:x val="0.13812629855448535"/>
                  <c:y val="3.6885279230276839E-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A-C94E-4321-AE2D-5919571D5F93}"/>
                </c:ext>
              </c:extLst>
            </c:dLbl>
            <c:dLbl>
              <c:idx val="1"/>
              <c:layout>
                <c:manualLayout>
                  <c:x val="0.12611531607148652"/>
                  <c:y val="5.655742815309113E-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D-C94E-4321-AE2D-5919571D5F93}"/>
                </c:ext>
              </c:extLst>
            </c:dLbl>
            <c:dLbl>
              <c:idx val="2"/>
              <c:layout>
                <c:manualLayout>
                  <c:x val="0.1291180616922363"/>
                  <c:y val="5.1639390922387562E-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5-C94E-4321-AE2D-5919571D5F93}"/>
                </c:ext>
              </c:extLst>
            </c:dLbl>
            <c:spPr>
              <a:solidFill>
                <a:schemeClr val="bg1">
                  <a:lumMod val="95000"/>
                </a:schemeClr>
              </a:solidFill>
              <a:ln>
                <a:noFill/>
              </a:ln>
              <a:effectLst/>
            </c:spPr>
            <c:txPr>
              <a:bodyPr rot="0" spcFirstLastPara="1" vertOverflow="ellipsis" vert="horz" wrap="square" anchor="ctr" anchorCtr="1"/>
              <a:lstStyle/>
              <a:p>
                <a:pPr>
                  <a:defRPr sz="7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(小中)'!$U$71:$U$73</c:f>
              <c:strCache>
                <c:ptCount val="3"/>
                <c:pt idx="0">
                  <c:v>30代</c:v>
                </c:pt>
                <c:pt idx="1">
                  <c:v>40代</c:v>
                </c:pt>
                <c:pt idx="2">
                  <c:v>50代</c:v>
                </c:pt>
              </c:strCache>
            </c:strRef>
          </c:cat>
          <c:val>
            <c:numRef>
              <c:f>'集計 (小中)'!$X$71:$X$73</c:f>
              <c:numCache>
                <c:formatCode>0.0%</c:formatCode>
                <c:ptCount val="3"/>
                <c:pt idx="0">
                  <c:v>7.7519379844961239E-3</c:v>
                </c:pt>
                <c:pt idx="1">
                  <c:v>7.7669902912621356E-3</c:v>
                </c:pt>
                <c:pt idx="2">
                  <c:v>9.0090090090090089E-3</c:v>
                </c:pt>
              </c:numCache>
            </c:numRef>
          </c:val>
          <c:extLst>
            <c:ext xmlns:c16="http://schemas.microsoft.com/office/drawing/2014/chart" uri="{C3380CC4-5D6E-409C-BE32-E72D297353CC}">
              <c16:uniqueId val="{00000002-B60A-4AAB-AB83-432CA96D9A1F}"/>
            </c:ext>
          </c:extLst>
        </c:ser>
        <c:ser>
          <c:idx val="1"/>
          <c:order val="9"/>
          <c:tx>
            <c:strRef>
              <c:f>'集計 (小中)'!$W$70</c:f>
              <c:strCache>
                <c:ptCount val="1"/>
                <c:pt idx="0">
                  <c:v>病院</c:v>
                </c:pt>
              </c:strCache>
            </c:strRef>
          </c:tx>
          <c:spPr>
            <a:solidFill>
              <a:schemeClr val="accent3">
                <a:tint val="54000"/>
              </a:schemeClr>
            </a:solidFill>
            <a:ln>
              <a:noFill/>
            </a:ln>
            <a:effectLst/>
          </c:spPr>
          <c:invertIfNegative val="0"/>
          <c:dLbls>
            <c:dLbl>
              <c:idx val="0"/>
              <c:layout>
                <c:manualLayout>
                  <c:x val="0.13061943450261115"/>
                  <c:y val="7.3770558460553659E-3"/>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B-C94E-4321-AE2D-5919571D5F93}"/>
                </c:ext>
              </c:extLst>
            </c:dLbl>
            <c:dLbl>
              <c:idx val="1"/>
              <c:layout>
                <c:manualLayout>
                  <c:x val="0.11560570639886274"/>
                  <c:y val="1.9672148922814315E-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E-C94E-4321-AE2D-5919571D5F93}"/>
                </c:ext>
              </c:extLst>
            </c:dLbl>
            <c:dLbl>
              <c:idx val="2"/>
              <c:layout>
                <c:manualLayout>
                  <c:x val="0.11860845201961243"/>
                  <c:y val="1.4754111692110727E-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6-C94E-4321-AE2D-5919571D5F93}"/>
                </c:ext>
              </c:extLst>
            </c:dLbl>
            <c:spPr>
              <a:solidFill>
                <a:schemeClr val="bg1">
                  <a:lumMod val="95000"/>
                </a:schemeClr>
              </a:solidFill>
              <a:ln>
                <a:noFill/>
              </a:ln>
              <a:effectLst/>
            </c:spPr>
            <c:txPr>
              <a:bodyPr rot="0" spcFirstLastPara="1" vertOverflow="ellipsis" vert="horz" wrap="square" anchor="ctr" anchorCtr="1"/>
              <a:lstStyle/>
              <a:p>
                <a:pPr>
                  <a:defRPr sz="7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(小中)'!$U$71:$U$73</c:f>
              <c:strCache>
                <c:ptCount val="3"/>
                <c:pt idx="0">
                  <c:v>30代</c:v>
                </c:pt>
                <c:pt idx="1">
                  <c:v>40代</c:v>
                </c:pt>
                <c:pt idx="2">
                  <c:v>50代</c:v>
                </c:pt>
              </c:strCache>
            </c:strRef>
          </c:cat>
          <c:val>
            <c:numRef>
              <c:f>'集計 (小中)'!$W$71:$W$73</c:f>
              <c:numCache>
                <c:formatCode>0.0%</c:formatCode>
                <c:ptCount val="3"/>
                <c:pt idx="0">
                  <c:v>3.875968992248062E-2</c:v>
                </c:pt>
                <c:pt idx="1">
                  <c:v>1.1650485436893204E-2</c:v>
                </c:pt>
                <c:pt idx="2">
                  <c:v>1.8018018018018018E-2</c:v>
                </c:pt>
              </c:numCache>
            </c:numRef>
          </c:val>
          <c:extLst>
            <c:ext xmlns:c16="http://schemas.microsoft.com/office/drawing/2014/chart" uri="{C3380CC4-5D6E-409C-BE32-E72D297353CC}">
              <c16:uniqueId val="{00000001-B60A-4AAB-AB83-432CA96D9A1F}"/>
            </c:ext>
          </c:extLst>
        </c:ser>
        <c:ser>
          <c:idx val="0"/>
          <c:order val="10"/>
          <c:tx>
            <c:strRef>
              <c:f>'集計 (小中)'!$V$70</c:f>
              <c:strCache>
                <c:ptCount val="1"/>
                <c:pt idx="0">
                  <c:v>学校</c:v>
                </c:pt>
              </c:strCache>
            </c:strRef>
          </c:tx>
          <c:spPr>
            <a:solidFill>
              <a:schemeClr val="accent3">
                <a:tint val="42000"/>
              </a:schemeClr>
            </a:solidFill>
            <a:ln>
              <a:noFill/>
            </a:ln>
            <a:effectLst/>
          </c:spPr>
          <c:invertIfNegative val="0"/>
          <c:dLbls>
            <c:dLbl>
              <c:idx val="0"/>
              <c:layout>
                <c:manualLayout>
                  <c:x val="0.13061943450261115"/>
                  <c:y val="-1.7213130307462521E-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C-C94E-4321-AE2D-5919571D5F93}"/>
                </c:ext>
              </c:extLst>
            </c:dLbl>
            <c:dLbl>
              <c:idx val="1"/>
              <c:layout>
                <c:manualLayout>
                  <c:x val="0.11560570639886274"/>
                  <c:y val="-1.2295093076758945E-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F-C94E-4321-AE2D-5919571D5F93}"/>
                </c:ext>
              </c:extLst>
            </c:dLbl>
            <c:dLbl>
              <c:idx val="2"/>
              <c:layout>
                <c:manualLayout>
                  <c:x val="0.11860845201961243"/>
                  <c:y val="-1.4754111692110732E-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7-C94E-4321-AE2D-5919571D5F93}"/>
                </c:ext>
              </c:extLst>
            </c:dLbl>
            <c:spPr>
              <a:solidFill>
                <a:schemeClr val="bg1">
                  <a:lumMod val="95000"/>
                </a:schemeClr>
              </a:solidFill>
              <a:ln>
                <a:noFill/>
              </a:ln>
              <a:effectLst/>
            </c:spPr>
            <c:txPr>
              <a:bodyPr rot="0" spcFirstLastPara="1" vertOverflow="ellipsis" vert="horz" wrap="square" anchor="ctr" anchorCtr="1"/>
              <a:lstStyle/>
              <a:p>
                <a:pPr>
                  <a:defRPr sz="7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(小中)'!$U$71:$U$73</c:f>
              <c:strCache>
                <c:ptCount val="3"/>
                <c:pt idx="0">
                  <c:v>30代</c:v>
                </c:pt>
                <c:pt idx="1">
                  <c:v>40代</c:v>
                </c:pt>
                <c:pt idx="2">
                  <c:v>50代</c:v>
                </c:pt>
              </c:strCache>
            </c:strRef>
          </c:cat>
          <c:val>
            <c:numRef>
              <c:f>'集計 (小中)'!$V$71:$V$73</c:f>
              <c:numCache>
                <c:formatCode>0.0%</c:formatCode>
                <c:ptCount val="3"/>
                <c:pt idx="0">
                  <c:v>3.1007751937984496E-2</c:v>
                </c:pt>
                <c:pt idx="1">
                  <c:v>1.3592233009708738E-2</c:v>
                </c:pt>
                <c:pt idx="2">
                  <c:v>1.8018018018018018E-2</c:v>
                </c:pt>
              </c:numCache>
            </c:numRef>
          </c:val>
          <c:extLst>
            <c:ext xmlns:c16="http://schemas.microsoft.com/office/drawing/2014/chart" uri="{C3380CC4-5D6E-409C-BE32-E72D297353CC}">
              <c16:uniqueId val="{00000000-B60A-4AAB-AB83-432CA96D9A1F}"/>
            </c:ext>
          </c:extLst>
        </c:ser>
        <c:dLbls>
          <c:showLegendKey val="0"/>
          <c:showVal val="0"/>
          <c:showCatName val="0"/>
          <c:showSerName val="0"/>
          <c:showPercent val="0"/>
          <c:showBubbleSize val="0"/>
        </c:dLbls>
        <c:gapWidth val="95"/>
        <c:overlap val="100"/>
        <c:axId val="362691712"/>
        <c:axId val="362692960"/>
      </c:barChart>
      <c:catAx>
        <c:axId val="3626917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362692960"/>
        <c:crosses val="autoZero"/>
        <c:auto val="1"/>
        <c:lblAlgn val="ctr"/>
        <c:lblOffset val="100"/>
        <c:noMultiLvlLbl val="0"/>
      </c:catAx>
      <c:valAx>
        <c:axId val="3626929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362691712"/>
        <c:crosses val="autoZero"/>
        <c:crossBetween val="between"/>
      </c:valAx>
      <c:dTable>
        <c:showHorzBorder val="1"/>
        <c:showVertBorder val="1"/>
        <c:showOutline val="0"/>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5.5646619622468432E-2"/>
          <c:y val="5.4228661342009918E-2"/>
          <c:w val="0.92684652237607035"/>
          <c:h val="0.80573207320320284"/>
        </c:manualLayout>
      </c:layout>
      <c:barChart>
        <c:barDir val="col"/>
        <c:grouping val="percentStacked"/>
        <c:varyColors val="0"/>
        <c:ser>
          <c:idx val="0"/>
          <c:order val="0"/>
          <c:tx>
            <c:strRef>
              <c:f>'集計 (小中)'!$AJ$70</c:f>
              <c:strCache>
                <c:ptCount val="1"/>
                <c:pt idx="0">
                  <c:v>ある</c:v>
                </c:pt>
              </c:strCache>
            </c:strRef>
          </c:tx>
          <c:spPr>
            <a:solidFill>
              <a:schemeClr val="accent6">
                <a:lumMod val="20000"/>
                <a:lumOff val="80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(小中)'!$AI$71:$AI$73</c:f>
              <c:strCache>
                <c:ptCount val="3"/>
                <c:pt idx="0">
                  <c:v>30代</c:v>
                </c:pt>
                <c:pt idx="1">
                  <c:v>40代</c:v>
                </c:pt>
                <c:pt idx="2">
                  <c:v>50代</c:v>
                </c:pt>
              </c:strCache>
            </c:strRef>
          </c:cat>
          <c:val>
            <c:numRef>
              <c:f>'集計 (小中)'!$AJ$71:$AJ$73</c:f>
              <c:numCache>
                <c:formatCode>0.0%</c:formatCode>
                <c:ptCount val="3"/>
                <c:pt idx="0">
                  <c:v>9.8901098901098897E-2</c:v>
                </c:pt>
                <c:pt idx="1">
                  <c:v>0.21039603960396039</c:v>
                </c:pt>
                <c:pt idx="2">
                  <c:v>0.22988505747126436</c:v>
                </c:pt>
              </c:numCache>
            </c:numRef>
          </c:val>
          <c:extLst>
            <c:ext xmlns:c16="http://schemas.microsoft.com/office/drawing/2014/chart" uri="{C3380CC4-5D6E-409C-BE32-E72D297353CC}">
              <c16:uniqueId val="{00000000-B60A-4AAB-AB83-432CA96D9A1F}"/>
            </c:ext>
          </c:extLst>
        </c:ser>
        <c:ser>
          <c:idx val="1"/>
          <c:order val="1"/>
          <c:tx>
            <c:strRef>
              <c:f>'集計 (小中)'!$AK$70</c:f>
              <c:strCache>
                <c:ptCount val="1"/>
                <c:pt idx="0">
                  <c:v>ない</c:v>
                </c:pt>
              </c:strCache>
            </c:strRef>
          </c:tx>
          <c:spPr>
            <a:solidFill>
              <a:schemeClr val="bg1">
                <a:lumMod val="95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(小中)'!$AI$71:$AI$73</c:f>
              <c:strCache>
                <c:ptCount val="3"/>
                <c:pt idx="0">
                  <c:v>30代</c:v>
                </c:pt>
                <c:pt idx="1">
                  <c:v>40代</c:v>
                </c:pt>
                <c:pt idx="2">
                  <c:v>50代</c:v>
                </c:pt>
              </c:strCache>
            </c:strRef>
          </c:cat>
          <c:val>
            <c:numRef>
              <c:f>'集計 (小中)'!$AK$71:$AK$73</c:f>
              <c:numCache>
                <c:formatCode>0.0%</c:formatCode>
                <c:ptCount val="3"/>
                <c:pt idx="0">
                  <c:v>0.60439560439560436</c:v>
                </c:pt>
                <c:pt idx="1">
                  <c:v>0.56683168316831678</c:v>
                </c:pt>
                <c:pt idx="2">
                  <c:v>0.5977011494252874</c:v>
                </c:pt>
              </c:numCache>
            </c:numRef>
          </c:val>
          <c:extLst>
            <c:ext xmlns:c16="http://schemas.microsoft.com/office/drawing/2014/chart" uri="{C3380CC4-5D6E-409C-BE32-E72D297353CC}">
              <c16:uniqueId val="{00000001-B60A-4AAB-AB83-432CA96D9A1F}"/>
            </c:ext>
          </c:extLst>
        </c:ser>
        <c:ser>
          <c:idx val="2"/>
          <c:order val="2"/>
          <c:tx>
            <c:strRef>
              <c:f>'集計 (小中)'!$AL$70</c:f>
              <c:strCache>
                <c:ptCount val="1"/>
                <c:pt idx="0">
                  <c:v>タイトルだけは見た</c:v>
                </c:pt>
              </c:strCache>
            </c:strRef>
          </c:tx>
          <c:spPr>
            <a:solidFill>
              <a:schemeClr val="bg1">
                <a:lumMod val="85000"/>
              </a:schemeClr>
            </a:solidFill>
            <a:ln>
              <a:noFill/>
            </a:ln>
            <a:effectLst/>
          </c:spPr>
          <c:invertIfNegative val="0"/>
          <c:dLbls>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(小中)'!$AI$71:$AI$73</c:f>
              <c:strCache>
                <c:ptCount val="3"/>
                <c:pt idx="0">
                  <c:v>30代</c:v>
                </c:pt>
                <c:pt idx="1">
                  <c:v>40代</c:v>
                </c:pt>
                <c:pt idx="2">
                  <c:v>50代</c:v>
                </c:pt>
              </c:strCache>
            </c:strRef>
          </c:cat>
          <c:val>
            <c:numRef>
              <c:f>'集計 (小中)'!$AL$71:$AL$73</c:f>
              <c:numCache>
                <c:formatCode>0.0%</c:formatCode>
                <c:ptCount val="3"/>
                <c:pt idx="0">
                  <c:v>0.13186813186813187</c:v>
                </c:pt>
                <c:pt idx="1">
                  <c:v>0.15841584158415842</c:v>
                </c:pt>
                <c:pt idx="2">
                  <c:v>0.13793103448275862</c:v>
                </c:pt>
              </c:numCache>
            </c:numRef>
          </c:val>
          <c:extLst>
            <c:ext xmlns:c16="http://schemas.microsoft.com/office/drawing/2014/chart" uri="{C3380CC4-5D6E-409C-BE32-E72D297353CC}">
              <c16:uniqueId val="{00000002-B60A-4AAB-AB83-432CA96D9A1F}"/>
            </c:ext>
          </c:extLst>
        </c:ser>
        <c:ser>
          <c:idx val="3"/>
          <c:order val="3"/>
          <c:tx>
            <c:strRef>
              <c:f>'集計 (小中)'!$AM$70</c:f>
              <c:strCache>
                <c:ptCount val="1"/>
                <c:pt idx="0">
                  <c:v>広報は見ていない</c:v>
                </c:pt>
              </c:strCache>
            </c:strRef>
          </c:tx>
          <c:spPr>
            <a:solidFill>
              <a:schemeClr val="bg1">
                <a:lumMod val="75000"/>
              </a:schemeClr>
            </a:solidFill>
            <a:ln>
              <a:noFill/>
            </a:ln>
            <a:effectLst/>
          </c:spPr>
          <c:invertIfNegative val="0"/>
          <c:dLbls>
            <c:dLbl>
              <c:idx val="0"/>
              <c:showLegendKey val="0"/>
              <c:showVal val="1"/>
              <c:showCatName val="0"/>
              <c:showSerName val="1"/>
              <c:showPercent val="0"/>
              <c:showBubbleSize val="0"/>
              <c:separator>, </c:separator>
              <c:extLst>
                <c:ext xmlns:c15="http://schemas.microsoft.com/office/drawing/2012/chart" uri="{CE6537A1-D6FC-4f65-9D91-7224C49458BB}">
                  <c15:layout>
                    <c:manualLayout>
                      <c:w val="0.22820110120375814"/>
                      <c:h val="9.7607625976865245E-2"/>
                    </c:manualLayout>
                  </c15:layout>
                </c:ext>
                <c:ext xmlns:c16="http://schemas.microsoft.com/office/drawing/2014/chart" uri="{C3380CC4-5D6E-409C-BE32-E72D297353CC}">
                  <c16:uniqueId val="{00000004-F70D-4B52-B33E-B09DC2686EA1}"/>
                </c:ext>
              </c:extLst>
            </c:dLbl>
            <c:dLbl>
              <c:idx val="1"/>
              <c:showLegendKey val="0"/>
              <c:showVal val="1"/>
              <c:showCatName val="0"/>
              <c:showSerName val="1"/>
              <c:showPercent val="0"/>
              <c:showBubbleSize val="0"/>
              <c:separator>, </c:separator>
              <c:extLst>
                <c:ext xmlns:c15="http://schemas.microsoft.com/office/drawing/2012/chart" uri="{CE6537A1-D6FC-4f65-9D91-7224C49458BB}">
                  <c15:layout>
                    <c:manualLayout>
                      <c:w val="0.26273267584237953"/>
                      <c:h val="9.7607625976865245E-2"/>
                    </c:manualLayout>
                  </c15:layout>
                </c:ext>
                <c:ext xmlns:c16="http://schemas.microsoft.com/office/drawing/2014/chart" uri="{C3380CC4-5D6E-409C-BE32-E72D297353CC}">
                  <c16:uniqueId val="{00000003-F70D-4B52-B33E-B09DC2686EA1}"/>
                </c:ext>
              </c:extLst>
            </c:dLbl>
            <c:dLbl>
              <c:idx val="2"/>
              <c:layout>
                <c:manualLayout>
                  <c:x val="1.5014319195406035E-3"/>
                  <c:y val="3.731886027613018E-3"/>
                </c:manualLayout>
              </c:layout>
              <c:showLegendKey val="0"/>
              <c:showVal val="1"/>
              <c:showCatName val="0"/>
              <c:showSerName val="1"/>
              <c:showPercent val="0"/>
              <c:showBubbleSize val="0"/>
              <c:separator>, </c:separator>
              <c:extLst>
                <c:ext xmlns:c15="http://schemas.microsoft.com/office/drawing/2012/chart" uri="{CE6537A1-D6FC-4f65-9D91-7224C49458BB}">
                  <c15:layout>
                    <c:manualLayout>
                      <c:w val="0.22519835558300846"/>
                      <c:h val="9.7607625976865245E-2"/>
                    </c:manualLayout>
                  </c15:layout>
                </c:ext>
                <c:ext xmlns:c16="http://schemas.microsoft.com/office/drawing/2014/chart" uri="{C3380CC4-5D6E-409C-BE32-E72D297353CC}">
                  <c16:uniqueId val="{00000002-F70D-4B52-B33E-B09DC2686EA1}"/>
                </c:ext>
              </c:extLst>
            </c:dLbl>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(小中)'!$AI$71:$AI$73</c:f>
              <c:strCache>
                <c:ptCount val="3"/>
                <c:pt idx="0">
                  <c:v>30代</c:v>
                </c:pt>
                <c:pt idx="1">
                  <c:v>40代</c:v>
                </c:pt>
                <c:pt idx="2">
                  <c:v>50代</c:v>
                </c:pt>
              </c:strCache>
            </c:strRef>
          </c:cat>
          <c:val>
            <c:numRef>
              <c:f>'集計 (小中)'!$AM$71:$AM$73</c:f>
              <c:numCache>
                <c:formatCode>0.0%</c:formatCode>
                <c:ptCount val="3"/>
                <c:pt idx="0">
                  <c:v>0.16483516483516483</c:v>
                </c:pt>
                <c:pt idx="1">
                  <c:v>6.4356435643564358E-2</c:v>
                </c:pt>
                <c:pt idx="2">
                  <c:v>3.4482758620689655E-2</c:v>
                </c:pt>
              </c:numCache>
            </c:numRef>
          </c:val>
          <c:extLst>
            <c:ext xmlns:c16="http://schemas.microsoft.com/office/drawing/2014/chart" uri="{C3380CC4-5D6E-409C-BE32-E72D297353CC}">
              <c16:uniqueId val="{00000000-F70D-4B52-B33E-B09DC2686EA1}"/>
            </c:ext>
          </c:extLst>
        </c:ser>
        <c:dLbls>
          <c:showLegendKey val="0"/>
          <c:showVal val="0"/>
          <c:showCatName val="0"/>
          <c:showSerName val="0"/>
          <c:showPercent val="0"/>
          <c:showBubbleSize val="0"/>
        </c:dLbls>
        <c:gapWidth val="150"/>
        <c:overlap val="100"/>
        <c:axId val="362691712"/>
        <c:axId val="362692960"/>
      </c:barChart>
      <c:catAx>
        <c:axId val="3626917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362692960"/>
        <c:crosses val="autoZero"/>
        <c:auto val="1"/>
        <c:lblAlgn val="ctr"/>
        <c:lblOffset val="100"/>
        <c:noMultiLvlLbl val="0"/>
      </c:catAx>
      <c:valAx>
        <c:axId val="3626929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36269171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barChart>
        <c:barDir val="bar"/>
        <c:grouping val="percentStacked"/>
        <c:varyColors val="0"/>
        <c:ser>
          <c:idx val="0"/>
          <c:order val="0"/>
          <c:tx>
            <c:strRef>
              <c:f>'集計 (小中)'!$AJ$62</c:f>
              <c:strCache>
                <c:ptCount val="1"/>
                <c:pt idx="0">
                  <c:v>ある</c:v>
                </c:pt>
              </c:strCache>
            </c:strRef>
          </c:tx>
          <c:spPr>
            <a:solidFill>
              <a:schemeClr val="accent3">
                <a:tint val="58000"/>
              </a:schemeClr>
            </a:solidFill>
            <a:ln>
              <a:noFill/>
            </a:ln>
            <a:effectLst/>
          </c:spPr>
          <c:invertIfNegative val="0"/>
          <c:dPt>
            <c:idx val="0"/>
            <c:invertIfNegative val="0"/>
            <c:bubble3D val="0"/>
            <c:spPr>
              <a:solidFill>
                <a:srgbClr val="FFCCCC"/>
              </a:solidFill>
              <a:ln>
                <a:noFill/>
              </a:ln>
              <a:effectLst/>
            </c:spPr>
            <c:extLst>
              <c:ext xmlns:c16="http://schemas.microsoft.com/office/drawing/2014/chart" uri="{C3380CC4-5D6E-409C-BE32-E72D297353CC}">
                <c16:uniqueId val="{00000004-1882-4DCB-B642-F13587183C7B}"/>
              </c:ext>
            </c:extLst>
          </c:dPt>
          <c:dPt>
            <c:idx val="1"/>
            <c:invertIfNegative val="0"/>
            <c:bubble3D val="0"/>
            <c:spPr>
              <a:solidFill>
                <a:schemeClr val="accent5">
                  <a:lumMod val="20000"/>
                  <a:lumOff val="80000"/>
                </a:schemeClr>
              </a:solidFill>
              <a:ln>
                <a:noFill/>
              </a:ln>
              <a:effectLst/>
            </c:spPr>
            <c:extLst>
              <c:ext xmlns:c16="http://schemas.microsoft.com/office/drawing/2014/chart" uri="{C3380CC4-5D6E-409C-BE32-E72D297353CC}">
                <c16:uniqueId val="{00000003-1882-4DCB-B642-F13587183C7B}"/>
              </c:ext>
            </c:extLst>
          </c:dPt>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(小中)'!$AI$63:$AI$64</c:f>
              <c:strCache>
                <c:ptCount val="2"/>
                <c:pt idx="0">
                  <c:v>女性</c:v>
                </c:pt>
                <c:pt idx="1">
                  <c:v>男性</c:v>
                </c:pt>
              </c:strCache>
            </c:strRef>
          </c:cat>
          <c:val>
            <c:numRef>
              <c:f>'集計 (小中)'!$AJ$63:$AJ$64</c:f>
              <c:numCache>
                <c:formatCode>0.0%</c:formatCode>
                <c:ptCount val="2"/>
                <c:pt idx="0">
                  <c:v>0.20425531914893616</c:v>
                </c:pt>
                <c:pt idx="1">
                  <c:v>0.16071428571428573</c:v>
                </c:pt>
              </c:numCache>
            </c:numRef>
          </c:val>
          <c:extLst>
            <c:ext xmlns:c16="http://schemas.microsoft.com/office/drawing/2014/chart" uri="{C3380CC4-5D6E-409C-BE32-E72D297353CC}">
              <c16:uniqueId val="{00000000-1882-4DCB-B642-F13587183C7B}"/>
            </c:ext>
          </c:extLst>
        </c:ser>
        <c:ser>
          <c:idx val="1"/>
          <c:order val="1"/>
          <c:tx>
            <c:strRef>
              <c:f>'集計 (小中)'!$AK$62</c:f>
              <c:strCache>
                <c:ptCount val="1"/>
                <c:pt idx="0">
                  <c:v>ない</c:v>
                </c:pt>
              </c:strCache>
            </c:strRef>
          </c:tx>
          <c:spPr>
            <a:solidFill>
              <a:schemeClr val="bg1">
                <a:lumMod val="95000"/>
              </a:schemeClr>
            </a:solidFill>
            <a:ln>
              <a:noFill/>
            </a:ln>
            <a:effectLst/>
          </c:spPr>
          <c:invertIfNegative val="0"/>
          <c:dLbls>
            <c:dLbl>
              <c:idx val="0"/>
              <c:showLegendKey val="0"/>
              <c:showVal val="1"/>
              <c:showCatName val="0"/>
              <c:showSerName val="1"/>
              <c:showPercent val="0"/>
              <c:showBubbleSize val="0"/>
              <c:extLst>
                <c:ext xmlns:c15="http://schemas.microsoft.com/office/drawing/2012/chart" uri="{CE6537A1-D6FC-4f65-9D91-7224C49458BB}">
                  <c15:layout>
                    <c:manualLayout>
                      <c:w val="0.26599363741638321"/>
                      <c:h val="0.18004777718944215"/>
                    </c:manualLayout>
                  </c15:layout>
                </c:ext>
                <c:ext xmlns:c16="http://schemas.microsoft.com/office/drawing/2014/chart" uri="{C3380CC4-5D6E-409C-BE32-E72D297353CC}">
                  <c16:uniqueId val="{00000002-8CAE-4C45-8A31-F6D3CBB8E3A8}"/>
                </c:ext>
              </c:extLst>
            </c:dLbl>
            <c:dLbl>
              <c:idx val="1"/>
              <c:showLegendKey val="0"/>
              <c:showVal val="1"/>
              <c:showCatName val="0"/>
              <c:showSerName val="1"/>
              <c:showPercent val="0"/>
              <c:showBubbleSize val="0"/>
              <c:extLst>
                <c:ext xmlns:c15="http://schemas.microsoft.com/office/drawing/2012/chart" uri="{CE6537A1-D6FC-4f65-9D91-7224C49458BB}">
                  <c15:layout>
                    <c:manualLayout>
                      <c:w val="0.24275478435442258"/>
                      <c:h val="0.18004777718944215"/>
                    </c:manualLayout>
                  </c15:layout>
                </c:ext>
                <c:ext xmlns:c16="http://schemas.microsoft.com/office/drawing/2014/chart" uri="{C3380CC4-5D6E-409C-BE32-E72D297353CC}">
                  <c16:uniqueId val="{00000003-8CAE-4C45-8A31-F6D3CBB8E3A8}"/>
                </c:ext>
              </c:extLst>
            </c:dLbl>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(小中)'!$AI$63:$AI$64</c:f>
              <c:strCache>
                <c:ptCount val="2"/>
                <c:pt idx="0">
                  <c:v>女性</c:v>
                </c:pt>
                <c:pt idx="1">
                  <c:v>男性</c:v>
                </c:pt>
              </c:strCache>
            </c:strRef>
          </c:cat>
          <c:val>
            <c:numRef>
              <c:f>'集計 (小中)'!$AK$63:$AK$64</c:f>
              <c:numCache>
                <c:formatCode>0.0%</c:formatCode>
                <c:ptCount val="2"/>
                <c:pt idx="0">
                  <c:v>0.57021276595744685</c:v>
                </c:pt>
                <c:pt idx="1">
                  <c:v>0.6071428571428571</c:v>
                </c:pt>
              </c:numCache>
            </c:numRef>
          </c:val>
          <c:extLst>
            <c:ext xmlns:c16="http://schemas.microsoft.com/office/drawing/2014/chart" uri="{C3380CC4-5D6E-409C-BE32-E72D297353CC}">
              <c16:uniqueId val="{00000001-1882-4DCB-B642-F13587183C7B}"/>
            </c:ext>
          </c:extLst>
        </c:ser>
        <c:ser>
          <c:idx val="2"/>
          <c:order val="2"/>
          <c:tx>
            <c:strRef>
              <c:f>'集計 (小中)'!$AL$62</c:f>
              <c:strCache>
                <c:ptCount val="1"/>
                <c:pt idx="0">
                  <c:v>タイトルだけは見た</c:v>
                </c:pt>
              </c:strCache>
            </c:strRef>
          </c:tx>
          <c:spPr>
            <a:solidFill>
              <a:schemeClr val="bg1">
                <a:lumMod val="85000"/>
              </a:schemeClr>
            </a:solidFill>
            <a:ln>
              <a:noFill/>
            </a:ln>
            <a:effectLst/>
          </c:spPr>
          <c:invertIfNegative val="0"/>
          <c:dLbls>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(小中)'!$AI$63:$AI$64</c:f>
              <c:strCache>
                <c:ptCount val="2"/>
                <c:pt idx="0">
                  <c:v>女性</c:v>
                </c:pt>
                <c:pt idx="1">
                  <c:v>男性</c:v>
                </c:pt>
              </c:strCache>
            </c:strRef>
          </c:cat>
          <c:val>
            <c:numRef>
              <c:f>'集計 (小中)'!$AL$63:$AL$64</c:f>
              <c:numCache>
                <c:formatCode>0.0%</c:formatCode>
                <c:ptCount val="2"/>
                <c:pt idx="0">
                  <c:v>0.1574468085106383</c:v>
                </c:pt>
                <c:pt idx="1">
                  <c:v>0.125</c:v>
                </c:pt>
              </c:numCache>
            </c:numRef>
          </c:val>
          <c:extLst>
            <c:ext xmlns:c16="http://schemas.microsoft.com/office/drawing/2014/chart" uri="{C3380CC4-5D6E-409C-BE32-E72D297353CC}">
              <c16:uniqueId val="{00000002-1882-4DCB-B642-F13587183C7B}"/>
            </c:ext>
          </c:extLst>
        </c:ser>
        <c:ser>
          <c:idx val="3"/>
          <c:order val="3"/>
          <c:tx>
            <c:strRef>
              <c:f>'集計 (小中)'!$AM$62</c:f>
              <c:strCache>
                <c:ptCount val="1"/>
                <c:pt idx="0">
                  <c:v>広報は見ていない</c:v>
                </c:pt>
              </c:strCache>
            </c:strRef>
          </c:tx>
          <c:spPr>
            <a:solidFill>
              <a:schemeClr val="bg1">
                <a:lumMod val="75000"/>
              </a:schemeClr>
            </a:solidFill>
            <a:ln>
              <a:noFill/>
            </a:ln>
            <a:effectLst/>
          </c:spPr>
          <c:invertIfNegative val="0"/>
          <c:dLbls>
            <c:dLbl>
              <c:idx val="0"/>
              <c:dLblPos val="inBase"/>
              <c:showLegendKey val="0"/>
              <c:showVal val="1"/>
              <c:showCatName val="0"/>
              <c:showSerName val="1"/>
              <c:showPercent val="0"/>
              <c:showBubbleSize val="0"/>
              <c:separator>
</c:separator>
              <c:extLst>
                <c:ext xmlns:c15="http://schemas.microsoft.com/office/drawing/2012/chart" uri="{CE6537A1-D6FC-4f65-9D91-7224C49458BB}">
                  <c15:layout>
                    <c:manualLayout>
                      <c:w val="0.14149978172730809"/>
                      <c:h val="0.19371429826337969"/>
                    </c:manualLayout>
                  </c15:layout>
                </c:ext>
                <c:ext xmlns:c16="http://schemas.microsoft.com/office/drawing/2014/chart" uri="{C3380CC4-5D6E-409C-BE32-E72D297353CC}">
                  <c16:uniqueId val="{00000005-8CAE-4C45-8A31-F6D3CBB8E3A8}"/>
                </c:ext>
              </c:extLst>
            </c:dLbl>
            <c:dLbl>
              <c:idx val="1"/>
              <c:layout>
                <c:manualLayout>
                  <c:x val="6.5756282201744987E-4"/>
                  <c:y val="-2.8406521373322083E-17"/>
                </c:manualLayout>
              </c:layout>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1587912920959145"/>
                      <c:h val="0.20611001442100049"/>
                    </c:manualLayout>
                  </c15:layout>
                </c:ext>
                <c:ext xmlns:c16="http://schemas.microsoft.com/office/drawing/2014/chart" uri="{C3380CC4-5D6E-409C-BE32-E72D297353CC}">
                  <c16:uniqueId val="{00000004-8CAE-4C45-8A31-F6D3CBB8E3A8}"/>
                </c:ext>
              </c:extLst>
            </c:dLbl>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dLblPos val="inBase"/>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(小中)'!$AI$63:$AI$64</c:f>
              <c:strCache>
                <c:ptCount val="2"/>
                <c:pt idx="0">
                  <c:v>女性</c:v>
                </c:pt>
                <c:pt idx="1">
                  <c:v>男性</c:v>
                </c:pt>
              </c:strCache>
            </c:strRef>
          </c:cat>
          <c:val>
            <c:numRef>
              <c:f>'集計 (小中)'!$AM$63:$AM$64</c:f>
              <c:numCache>
                <c:formatCode>0.0%</c:formatCode>
                <c:ptCount val="2"/>
                <c:pt idx="0">
                  <c:v>6.8085106382978725E-2</c:v>
                </c:pt>
                <c:pt idx="1">
                  <c:v>0.10714285714285714</c:v>
                </c:pt>
              </c:numCache>
            </c:numRef>
          </c:val>
          <c:extLst>
            <c:ext xmlns:c16="http://schemas.microsoft.com/office/drawing/2014/chart" uri="{C3380CC4-5D6E-409C-BE32-E72D297353CC}">
              <c16:uniqueId val="{00000000-8CAE-4C45-8A31-F6D3CBB8E3A8}"/>
            </c:ext>
          </c:extLst>
        </c:ser>
        <c:dLbls>
          <c:showLegendKey val="0"/>
          <c:showVal val="0"/>
          <c:showCatName val="0"/>
          <c:showSerName val="0"/>
          <c:showPercent val="0"/>
          <c:showBubbleSize val="0"/>
        </c:dLbls>
        <c:gapWidth val="150"/>
        <c:overlap val="100"/>
        <c:axId val="470664624"/>
        <c:axId val="470665456"/>
      </c:barChart>
      <c:catAx>
        <c:axId val="47066462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470665456"/>
        <c:crosses val="autoZero"/>
        <c:auto val="1"/>
        <c:lblAlgn val="ctr"/>
        <c:lblOffset val="100"/>
        <c:noMultiLvlLbl val="0"/>
      </c:catAx>
      <c:valAx>
        <c:axId val="470665456"/>
        <c:scaling>
          <c:orientation val="minMax"/>
          <c:min val="0"/>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47066462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5.5646619622468432E-2"/>
          <c:y val="5.4228661342009918E-2"/>
          <c:w val="0.92684652237607035"/>
          <c:h val="0.80573207320320284"/>
        </c:manualLayout>
      </c:layout>
      <c:barChart>
        <c:barDir val="col"/>
        <c:grouping val="percentStacked"/>
        <c:varyColors val="0"/>
        <c:ser>
          <c:idx val="0"/>
          <c:order val="0"/>
          <c:tx>
            <c:strRef>
              <c:f>'集計 (小中)'!$AQ$70</c:f>
              <c:strCache>
                <c:ptCount val="1"/>
                <c:pt idx="0">
                  <c:v>ある</c:v>
                </c:pt>
              </c:strCache>
            </c:strRef>
          </c:tx>
          <c:spPr>
            <a:solidFill>
              <a:schemeClr val="accent6">
                <a:lumMod val="20000"/>
                <a:lumOff val="80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(小中)'!$AP$71:$AP$73</c:f>
              <c:strCache>
                <c:ptCount val="3"/>
                <c:pt idx="0">
                  <c:v>30代</c:v>
                </c:pt>
                <c:pt idx="1">
                  <c:v>40代</c:v>
                </c:pt>
                <c:pt idx="2">
                  <c:v>50代</c:v>
                </c:pt>
              </c:strCache>
            </c:strRef>
          </c:cat>
          <c:val>
            <c:numRef>
              <c:f>'集計 (小中)'!$AQ$71:$AQ$73</c:f>
              <c:numCache>
                <c:formatCode>0.0%</c:formatCode>
                <c:ptCount val="3"/>
                <c:pt idx="0">
                  <c:v>3.2967032967032968E-2</c:v>
                </c:pt>
                <c:pt idx="1">
                  <c:v>4.9504950495049507E-2</c:v>
                </c:pt>
                <c:pt idx="2">
                  <c:v>6.8965517241379309E-2</c:v>
                </c:pt>
              </c:numCache>
            </c:numRef>
          </c:val>
          <c:extLst>
            <c:ext xmlns:c16="http://schemas.microsoft.com/office/drawing/2014/chart" uri="{C3380CC4-5D6E-409C-BE32-E72D297353CC}">
              <c16:uniqueId val="{00000000-B60A-4AAB-AB83-432CA96D9A1F}"/>
            </c:ext>
          </c:extLst>
        </c:ser>
        <c:ser>
          <c:idx val="1"/>
          <c:order val="1"/>
          <c:tx>
            <c:strRef>
              <c:f>'集計 (小中)'!$AR$70</c:f>
              <c:strCache>
                <c:ptCount val="1"/>
                <c:pt idx="0">
                  <c:v>ない</c:v>
                </c:pt>
              </c:strCache>
            </c:strRef>
          </c:tx>
          <c:spPr>
            <a:solidFill>
              <a:schemeClr val="bg1">
                <a:lumMod val="95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(小中)'!$AP$71:$AP$73</c:f>
              <c:strCache>
                <c:ptCount val="3"/>
                <c:pt idx="0">
                  <c:v>30代</c:v>
                </c:pt>
                <c:pt idx="1">
                  <c:v>40代</c:v>
                </c:pt>
                <c:pt idx="2">
                  <c:v>50代</c:v>
                </c:pt>
              </c:strCache>
            </c:strRef>
          </c:cat>
          <c:val>
            <c:numRef>
              <c:f>'集計 (小中)'!$AR$71:$AR$73</c:f>
              <c:numCache>
                <c:formatCode>0.0%</c:formatCode>
                <c:ptCount val="3"/>
                <c:pt idx="0">
                  <c:v>0.90109890109890112</c:v>
                </c:pt>
                <c:pt idx="1">
                  <c:v>0.86881188118811881</c:v>
                </c:pt>
                <c:pt idx="2">
                  <c:v>0.90804597701149425</c:v>
                </c:pt>
              </c:numCache>
            </c:numRef>
          </c:val>
          <c:extLst>
            <c:ext xmlns:c16="http://schemas.microsoft.com/office/drawing/2014/chart" uri="{C3380CC4-5D6E-409C-BE32-E72D297353CC}">
              <c16:uniqueId val="{00000001-B60A-4AAB-AB83-432CA96D9A1F}"/>
            </c:ext>
          </c:extLst>
        </c:ser>
        <c:ser>
          <c:idx val="2"/>
          <c:order val="2"/>
          <c:tx>
            <c:strRef>
              <c:f>'集計 (小中)'!$AS$70</c:f>
              <c:strCache>
                <c:ptCount val="1"/>
                <c:pt idx="0">
                  <c:v>タイトルだけは見た</c:v>
                </c:pt>
              </c:strCache>
            </c:strRef>
          </c:tx>
          <c:spPr>
            <a:solidFill>
              <a:schemeClr val="bg1">
                <a:lumMod val="85000"/>
              </a:schemeClr>
            </a:solidFill>
            <a:ln>
              <a:noFill/>
            </a:ln>
            <a:effectLst/>
          </c:spPr>
          <c:invertIfNegative val="0"/>
          <c:dLbls>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(小中)'!$AP$71:$AP$73</c:f>
              <c:strCache>
                <c:ptCount val="3"/>
                <c:pt idx="0">
                  <c:v>30代</c:v>
                </c:pt>
                <c:pt idx="1">
                  <c:v>40代</c:v>
                </c:pt>
                <c:pt idx="2">
                  <c:v>50代</c:v>
                </c:pt>
              </c:strCache>
            </c:strRef>
          </c:cat>
          <c:val>
            <c:numRef>
              <c:f>'集計 (小中)'!$AS$71:$AS$73</c:f>
              <c:numCache>
                <c:formatCode>0.0%</c:formatCode>
                <c:ptCount val="3"/>
                <c:pt idx="0">
                  <c:v>4.3956043956043959E-2</c:v>
                </c:pt>
                <c:pt idx="1">
                  <c:v>6.9306930693069313E-2</c:v>
                </c:pt>
                <c:pt idx="2">
                  <c:v>2.2988505747126436E-2</c:v>
                </c:pt>
              </c:numCache>
            </c:numRef>
          </c:val>
          <c:extLst>
            <c:ext xmlns:c16="http://schemas.microsoft.com/office/drawing/2014/chart" uri="{C3380CC4-5D6E-409C-BE32-E72D297353CC}">
              <c16:uniqueId val="{00000002-B60A-4AAB-AB83-432CA96D9A1F}"/>
            </c:ext>
          </c:extLst>
        </c:ser>
        <c:ser>
          <c:idx val="3"/>
          <c:order val="3"/>
          <c:tx>
            <c:strRef>
              <c:f>'集計 (小中)'!$AT$70</c:f>
              <c:strCache>
                <c:ptCount val="1"/>
                <c:pt idx="0">
                  <c:v>ホームページを見る手段がない</c:v>
                </c:pt>
              </c:strCache>
            </c:strRef>
          </c:tx>
          <c:spPr>
            <a:solidFill>
              <a:schemeClr val="bg1">
                <a:lumMod val="75000"/>
              </a:schemeClr>
            </a:solidFill>
            <a:ln>
              <a:noFill/>
            </a:ln>
            <a:effectLst/>
          </c:spPr>
          <c:invertIfNegative val="0"/>
          <c:dLbls>
            <c:dLbl>
              <c:idx val="0"/>
              <c:layout>
                <c:manualLayout>
                  <c:x val="5.9109165749026583E-8"/>
                  <c:y val="-2.6123202193291117E-2"/>
                </c:manualLayout>
              </c:layout>
              <c:showLegendKey val="0"/>
              <c:showVal val="1"/>
              <c:showCatName val="0"/>
              <c:showSerName val="1"/>
              <c:showPercent val="0"/>
              <c:showBubbleSize val="0"/>
              <c:separator>, </c:separator>
              <c:extLst>
                <c:ext xmlns:c15="http://schemas.microsoft.com/office/drawing/2012/chart" uri="{CE6537A1-D6FC-4f65-9D91-7224C49458BB}">
                  <c15:layout>
                    <c:manualLayout>
                      <c:w val="0.22820110120375814"/>
                      <c:h val="6.7752537755961115E-2"/>
                    </c:manualLayout>
                  </c15:layout>
                </c:ext>
                <c:ext xmlns:c16="http://schemas.microsoft.com/office/drawing/2014/chart" uri="{C3380CC4-5D6E-409C-BE32-E72D297353CC}">
                  <c16:uniqueId val="{00000004-F70D-4B52-B33E-B09DC2686EA1}"/>
                </c:ext>
              </c:extLst>
            </c:dLbl>
            <c:dLbl>
              <c:idx val="1"/>
              <c:layout>
                <c:manualLayout>
                  <c:x val="3.0027456207496815E-3"/>
                  <c:y val="-2.2391169241031354E-2"/>
                </c:manualLayout>
              </c:layout>
              <c:showLegendKey val="0"/>
              <c:showVal val="1"/>
              <c:showCatName val="0"/>
              <c:showSerName val="1"/>
              <c:showPercent val="0"/>
              <c:showBubbleSize val="0"/>
              <c:separator>, </c:separator>
              <c:extLst>
                <c:ext xmlns:c15="http://schemas.microsoft.com/office/drawing/2012/chart" uri="{CE6537A1-D6FC-4f65-9D91-7224C49458BB}">
                  <c15:layout>
                    <c:manualLayout>
                      <c:w val="0.26273267584237953"/>
                      <c:h val="7.1484423783574114E-2"/>
                    </c:manualLayout>
                  </c15:layout>
                </c:ext>
                <c:ext xmlns:c16="http://schemas.microsoft.com/office/drawing/2014/chart" uri="{C3380CC4-5D6E-409C-BE32-E72D297353CC}">
                  <c16:uniqueId val="{00000003-F70D-4B52-B33E-B09DC2686EA1}"/>
                </c:ext>
              </c:extLst>
            </c:dLbl>
            <c:dLbl>
              <c:idx val="2"/>
              <c:layout>
                <c:manualLayout>
                  <c:x val="3.0028047299153343E-3"/>
                  <c:y val="-2.7988998282450887E-2"/>
                </c:manualLayout>
              </c:layout>
              <c:showLegendKey val="0"/>
              <c:showVal val="1"/>
              <c:showCatName val="0"/>
              <c:showSerName val="1"/>
              <c:showPercent val="0"/>
              <c:showBubbleSize val="0"/>
              <c:separator>, </c:separator>
              <c:extLst>
                <c:ext xmlns:c15="http://schemas.microsoft.com/office/drawing/2012/chart" uri="{CE6537A1-D6FC-4f65-9D91-7224C49458BB}">
                  <c15:layout>
                    <c:manualLayout>
                      <c:w val="0.22519835558300846"/>
                      <c:h val="3.416556350744393E-2"/>
                    </c:manualLayout>
                  </c15:layout>
                </c:ext>
                <c:ext xmlns:c16="http://schemas.microsoft.com/office/drawing/2014/chart" uri="{C3380CC4-5D6E-409C-BE32-E72D297353CC}">
                  <c16:uniqueId val="{00000002-F70D-4B52-B33E-B09DC2686EA1}"/>
                </c:ext>
              </c:extLst>
            </c:dLbl>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(小中)'!$AP$71:$AP$73</c:f>
              <c:strCache>
                <c:ptCount val="3"/>
                <c:pt idx="0">
                  <c:v>30代</c:v>
                </c:pt>
                <c:pt idx="1">
                  <c:v>40代</c:v>
                </c:pt>
                <c:pt idx="2">
                  <c:v>50代</c:v>
                </c:pt>
              </c:strCache>
            </c:strRef>
          </c:cat>
          <c:val>
            <c:numRef>
              <c:f>'集計 (小中)'!$AT$71:$AT$73</c:f>
              <c:numCache>
                <c:formatCode>0.0%</c:formatCode>
                <c:ptCount val="3"/>
                <c:pt idx="0">
                  <c:v>2.197802197802198E-2</c:v>
                </c:pt>
                <c:pt idx="1">
                  <c:v>1.2376237623762377E-2</c:v>
                </c:pt>
                <c:pt idx="2">
                  <c:v>0</c:v>
                </c:pt>
              </c:numCache>
            </c:numRef>
          </c:val>
          <c:extLst>
            <c:ext xmlns:c16="http://schemas.microsoft.com/office/drawing/2014/chart" uri="{C3380CC4-5D6E-409C-BE32-E72D297353CC}">
              <c16:uniqueId val="{00000000-F70D-4B52-B33E-B09DC2686EA1}"/>
            </c:ext>
          </c:extLst>
        </c:ser>
        <c:dLbls>
          <c:showLegendKey val="0"/>
          <c:showVal val="0"/>
          <c:showCatName val="0"/>
          <c:showSerName val="0"/>
          <c:showPercent val="0"/>
          <c:showBubbleSize val="0"/>
        </c:dLbls>
        <c:gapWidth val="150"/>
        <c:overlap val="100"/>
        <c:axId val="362691712"/>
        <c:axId val="362692960"/>
      </c:barChart>
      <c:catAx>
        <c:axId val="3626917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362692960"/>
        <c:crosses val="autoZero"/>
        <c:auto val="1"/>
        <c:lblAlgn val="ctr"/>
        <c:lblOffset val="100"/>
        <c:noMultiLvlLbl val="0"/>
      </c:catAx>
      <c:valAx>
        <c:axId val="3626929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36269171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barChart>
        <c:barDir val="bar"/>
        <c:grouping val="percentStacked"/>
        <c:varyColors val="0"/>
        <c:ser>
          <c:idx val="0"/>
          <c:order val="0"/>
          <c:tx>
            <c:strRef>
              <c:f>'集計 (小中)'!$AQ$62</c:f>
              <c:strCache>
                <c:ptCount val="1"/>
                <c:pt idx="0">
                  <c:v>ある</c:v>
                </c:pt>
              </c:strCache>
            </c:strRef>
          </c:tx>
          <c:spPr>
            <a:solidFill>
              <a:schemeClr val="accent3">
                <a:tint val="58000"/>
              </a:schemeClr>
            </a:solidFill>
            <a:ln>
              <a:noFill/>
            </a:ln>
            <a:effectLst/>
          </c:spPr>
          <c:invertIfNegative val="0"/>
          <c:dPt>
            <c:idx val="0"/>
            <c:invertIfNegative val="0"/>
            <c:bubble3D val="0"/>
            <c:spPr>
              <a:solidFill>
                <a:srgbClr val="FFCCCC"/>
              </a:solidFill>
              <a:ln>
                <a:noFill/>
              </a:ln>
              <a:effectLst/>
            </c:spPr>
            <c:extLst>
              <c:ext xmlns:c16="http://schemas.microsoft.com/office/drawing/2014/chart" uri="{C3380CC4-5D6E-409C-BE32-E72D297353CC}">
                <c16:uniqueId val="{00000004-1882-4DCB-B642-F13587183C7B}"/>
              </c:ext>
            </c:extLst>
          </c:dPt>
          <c:dPt>
            <c:idx val="1"/>
            <c:invertIfNegative val="0"/>
            <c:bubble3D val="0"/>
            <c:spPr>
              <a:solidFill>
                <a:schemeClr val="accent5">
                  <a:lumMod val="20000"/>
                  <a:lumOff val="80000"/>
                </a:schemeClr>
              </a:solidFill>
              <a:ln>
                <a:noFill/>
              </a:ln>
              <a:effectLst/>
            </c:spPr>
            <c:extLst>
              <c:ext xmlns:c16="http://schemas.microsoft.com/office/drawing/2014/chart" uri="{C3380CC4-5D6E-409C-BE32-E72D297353CC}">
                <c16:uniqueId val="{00000003-1882-4DCB-B642-F13587183C7B}"/>
              </c:ext>
            </c:extLst>
          </c:dPt>
          <c:dLbls>
            <c:dLbl>
              <c:idx val="0"/>
              <c:layout>
                <c:manualLayout>
                  <c:x val="1.8259098834397684E-2"/>
                  <c:y val="0"/>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4-1882-4DCB-B642-F13587183C7B}"/>
                </c:ext>
              </c:extLst>
            </c:dLbl>
            <c:dLbl>
              <c:idx val="1"/>
              <c:layout>
                <c:manualLayout>
                  <c:x val="1.8259098834397677E-2"/>
                  <c:y val="0"/>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3-1882-4DCB-B642-F13587183C7B}"/>
                </c:ext>
              </c:extLst>
            </c:dLbl>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(小中)'!$AP$63:$AP$64</c:f>
              <c:strCache>
                <c:ptCount val="2"/>
                <c:pt idx="0">
                  <c:v>女性</c:v>
                </c:pt>
                <c:pt idx="1">
                  <c:v>男性</c:v>
                </c:pt>
              </c:strCache>
            </c:strRef>
          </c:cat>
          <c:val>
            <c:numRef>
              <c:f>'集計 (小中)'!$AQ$63:$AQ$64</c:f>
              <c:numCache>
                <c:formatCode>0.0%</c:formatCode>
                <c:ptCount val="2"/>
                <c:pt idx="0">
                  <c:v>4.6808510638297871E-2</c:v>
                </c:pt>
                <c:pt idx="1">
                  <c:v>6.25E-2</c:v>
                </c:pt>
              </c:numCache>
            </c:numRef>
          </c:val>
          <c:extLst>
            <c:ext xmlns:c16="http://schemas.microsoft.com/office/drawing/2014/chart" uri="{C3380CC4-5D6E-409C-BE32-E72D297353CC}">
              <c16:uniqueId val="{00000000-1882-4DCB-B642-F13587183C7B}"/>
            </c:ext>
          </c:extLst>
        </c:ser>
        <c:ser>
          <c:idx val="1"/>
          <c:order val="1"/>
          <c:tx>
            <c:strRef>
              <c:f>'集計 (小中)'!$AR$62</c:f>
              <c:strCache>
                <c:ptCount val="1"/>
                <c:pt idx="0">
                  <c:v>ない</c:v>
                </c:pt>
              </c:strCache>
            </c:strRef>
          </c:tx>
          <c:spPr>
            <a:solidFill>
              <a:schemeClr val="bg1">
                <a:lumMod val="95000"/>
              </a:schemeClr>
            </a:solidFill>
            <a:ln>
              <a:noFill/>
            </a:ln>
            <a:effectLst/>
          </c:spPr>
          <c:invertIfNegative val="0"/>
          <c:dLbls>
            <c:dLbl>
              <c:idx val="0"/>
              <c:showLegendKey val="0"/>
              <c:showVal val="1"/>
              <c:showCatName val="0"/>
              <c:showSerName val="1"/>
              <c:showPercent val="0"/>
              <c:showBubbleSize val="0"/>
              <c:extLst>
                <c:ext xmlns:c15="http://schemas.microsoft.com/office/drawing/2012/chart" uri="{CE6537A1-D6FC-4f65-9D91-7224C49458BB}">
                  <c15:layout>
                    <c:manualLayout>
                      <c:w val="0.26599363741638321"/>
                      <c:h val="0.18004777718944215"/>
                    </c:manualLayout>
                  </c15:layout>
                </c:ext>
                <c:ext xmlns:c16="http://schemas.microsoft.com/office/drawing/2014/chart" uri="{C3380CC4-5D6E-409C-BE32-E72D297353CC}">
                  <c16:uniqueId val="{00000002-8CAE-4C45-8A31-F6D3CBB8E3A8}"/>
                </c:ext>
              </c:extLst>
            </c:dLbl>
            <c:dLbl>
              <c:idx val="1"/>
              <c:showLegendKey val="0"/>
              <c:showVal val="1"/>
              <c:showCatName val="0"/>
              <c:showSerName val="1"/>
              <c:showPercent val="0"/>
              <c:showBubbleSize val="0"/>
              <c:extLst>
                <c:ext xmlns:c15="http://schemas.microsoft.com/office/drawing/2012/chart" uri="{CE6537A1-D6FC-4f65-9D91-7224C49458BB}">
                  <c15:layout>
                    <c:manualLayout>
                      <c:w val="0.24275478435442258"/>
                      <c:h val="0.18004777718944215"/>
                    </c:manualLayout>
                  </c15:layout>
                </c:ext>
                <c:ext xmlns:c16="http://schemas.microsoft.com/office/drawing/2014/chart" uri="{C3380CC4-5D6E-409C-BE32-E72D297353CC}">
                  <c16:uniqueId val="{00000003-8CAE-4C45-8A31-F6D3CBB8E3A8}"/>
                </c:ext>
              </c:extLst>
            </c:dLbl>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(小中)'!$AP$63:$AP$64</c:f>
              <c:strCache>
                <c:ptCount val="2"/>
                <c:pt idx="0">
                  <c:v>女性</c:v>
                </c:pt>
                <c:pt idx="1">
                  <c:v>男性</c:v>
                </c:pt>
              </c:strCache>
            </c:strRef>
          </c:cat>
          <c:val>
            <c:numRef>
              <c:f>'集計 (小中)'!$AR$63:$AR$64</c:f>
              <c:numCache>
                <c:formatCode>0.0%</c:formatCode>
                <c:ptCount val="2"/>
                <c:pt idx="0">
                  <c:v>0.88723404255319149</c:v>
                </c:pt>
                <c:pt idx="1">
                  <c:v>0.8482142857142857</c:v>
                </c:pt>
              </c:numCache>
            </c:numRef>
          </c:val>
          <c:extLst>
            <c:ext xmlns:c16="http://schemas.microsoft.com/office/drawing/2014/chart" uri="{C3380CC4-5D6E-409C-BE32-E72D297353CC}">
              <c16:uniqueId val="{00000001-1882-4DCB-B642-F13587183C7B}"/>
            </c:ext>
          </c:extLst>
        </c:ser>
        <c:ser>
          <c:idx val="2"/>
          <c:order val="2"/>
          <c:tx>
            <c:strRef>
              <c:f>'集計 (小中)'!$AS$62</c:f>
              <c:strCache>
                <c:ptCount val="1"/>
                <c:pt idx="0">
                  <c:v>タイトルだけは見た</c:v>
                </c:pt>
              </c:strCache>
            </c:strRef>
          </c:tx>
          <c:spPr>
            <a:solidFill>
              <a:schemeClr val="bg1">
                <a:lumMod val="85000"/>
              </a:schemeClr>
            </a:solidFill>
            <a:ln>
              <a:noFill/>
            </a:ln>
            <a:effectLst/>
          </c:spPr>
          <c:invertIfNegative val="0"/>
          <c:dLbls>
            <c:dLbl>
              <c:idx val="0"/>
              <c:layout>
                <c:manualLayout>
                  <c:x val="-2.8218607289523696E-2"/>
                  <c:y val="6.1978580788104067E-3"/>
                </c:manualLayout>
              </c:layout>
              <c:showLegendKey val="0"/>
              <c:showVal val="1"/>
              <c:showCatName val="0"/>
              <c:showSerName val="1"/>
              <c:showPercent val="0"/>
              <c:showBubbleSize val="0"/>
              <c:separator>
</c:separator>
              <c:extLst>
                <c:ext xmlns:c15="http://schemas.microsoft.com/office/drawing/2012/chart" uri="{CE6537A1-D6FC-4f65-9D91-7224C49458BB}">
                  <c15:layout>
                    <c:manualLayout>
                      <c:w val="9.3386990947564891E-2"/>
                      <c:h val="0.21147091764901091"/>
                    </c:manualLayout>
                  </c15:layout>
                </c:ext>
                <c:ext xmlns:c16="http://schemas.microsoft.com/office/drawing/2014/chart" uri="{C3380CC4-5D6E-409C-BE32-E72D297353CC}">
                  <c16:uniqueId val="{00000005-1882-4DCB-B642-F13587183C7B}"/>
                </c:ext>
              </c:extLst>
            </c:dLbl>
            <c:dLbl>
              <c:idx val="1"/>
              <c:layout>
                <c:manualLayout>
                  <c:x val="-2.655868921366936E-2"/>
                  <c:y val="0"/>
                </c:manualLayout>
              </c:layout>
              <c:showLegendKey val="0"/>
              <c:showVal val="1"/>
              <c:showCatName val="0"/>
              <c:showSerName val="1"/>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6-1882-4DCB-B642-F13587183C7B}"/>
                </c:ext>
              </c:extLst>
            </c:dLbl>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(小中)'!$AP$63:$AP$64</c:f>
              <c:strCache>
                <c:ptCount val="2"/>
                <c:pt idx="0">
                  <c:v>女性</c:v>
                </c:pt>
                <c:pt idx="1">
                  <c:v>男性</c:v>
                </c:pt>
              </c:strCache>
            </c:strRef>
          </c:cat>
          <c:val>
            <c:numRef>
              <c:f>'集計 (小中)'!$AS$63:$AS$64</c:f>
              <c:numCache>
                <c:formatCode>0.0%</c:formatCode>
                <c:ptCount val="2"/>
                <c:pt idx="0">
                  <c:v>5.5319148936170209E-2</c:v>
                </c:pt>
                <c:pt idx="1">
                  <c:v>7.1428571428571425E-2</c:v>
                </c:pt>
              </c:numCache>
            </c:numRef>
          </c:val>
          <c:extLst>
            <c:ext xmlns:c16="http://schemas.microsoft.com/office/drawing/2014/chart" uri="{C3380CC4-5D6E-409C-BE32-E72D297353CC}">
              <c16:uniqueId val="{00000002-1882-4DCB-B642-F13587183C7B}"/>
            </c:ext>
          </c:extLst>
        </c:ser>
        <c:ser>
          <c:idx val="3"/>
          <c:order val="3"/>
          <c:tx>
            <c:strRef>
              <c:f>'集計 (小中)'!$AT$62</c:f>
              <c:strCache>
                <c:ptCount val="1"/>
                <c:pt idx="0">
                  <c:v>ホームページを見る手段がない</c:v>
                </c:pt>
              </c:strCache>
            </c:strRef>
          </c:tx>
          <c:spPr>
            <a:solidFill>
              <a:schemeClr val="bg1">
                <a:lumMod val="75000"/>
              </a:schemeClr>
            </a:solidFill>
            <a:ln>
              <a:noFill/>
            </a:ln>
            <a:effectLst/>
          </c:spPr>
          <c:invertIfNegative val="0"/>
          <c:dLbls>
            <c:dLbl>
              <c:idx val="0"/>
              <c:layout>
                <c:manualLayout>
                  <c:x val="-4.1504487006905407E-4"/>
                  <c:y val="-0.19213335643296187"/>
                </c:manualLayout>
              </c:layout>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22366572648209768"/>
                      <c:h val="0.16892286594813805"/>
                    </c:manualLayout>
                  </c15:layout>
                </c:ext>
                <c:ext xmlns:c16="http://schemas.microsoft.com/office/drawing/2014/chart" uri="{C3380CC4-5D6E-409C-BE32-E72D297353CC}">
                  <c16:uniqueId val="{00000005-8CAE-4C45-8A31-F6D3CBB8E3A8}"/>
                </c:ext>
              </c:extLst>
            </c:dLbl>
            <c:dLbl>
              <c:idx val="1"/>
              <c:layout>
                <c:manualLayout>
                  <c:x val="-1.2172591937444334E-16"/>
                  <c:y val="-0.19143011915016139"/>
                </c:manualLayout>
              </c:layout>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21190867052325324"/>
                      <c:h val="0.14413143363289646"/>
                    </c:manualLayout>
                  </c15:layout>
                </c:ext>
                <c:ext xmlns:c16="http://schemas.microsoft.com/office/drawing/2014/chart" uri="{C3380CC4-5D6E-409C-BE32-E72D297353CC}">
                  <c16:uniqueId val="{00000004-8CAE-4C45-8A31-F6D3CBB8E3A8}"/>
                </c:ext>
              </c:extLst>
            </c:dLbl>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dLblPos val="inBase"/>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(小中)'!$AP$63:$AP$64</c:f>
              <c:strCache>
                <c:ptCount val="2"/>
                <c:pt idx="0">
                  <c:v>女性</c:v>
                </c:pt>
                <c:pt idx="1">
                  <c:v>男性</c:v>
                </c:pt>
              </c:strCache>
            </c:strRef>
          </c:cat>
          <c:val>
            <c:numRef>
              <c:f>'集計 (小中)'!$AT$63:$AT$64</c:f>
              <c:numCache>
                <c:formatCode>0.0%</c:formatCode>
                <c:ptCount val="2"/>
                <c:pt idx="0">
                  <c:v>1.0638297872340425E-2</c:v>
                </c:pt>
                <c:pt idx="1">
                  <c:v>1.7857142857142856E-2</c:v>
                </c:pt>
              </c:numCache>
            </c:numRef>
          </c:val>
          <c:extLst>
            <c:ext xmlns:c16="http://schemas.microsoft.com/office/drawing/2014/chart" uri="{C3380CC4-5D6E-409C-BE32-E72D297353CC}">
              <c16:uniqueId val="{00000000-8CAE-4C45-8A31-F6D3CBB8E3A8}"/>
            </c:ext>
          </c:extLst>
        </c:ser>
        <c:dLbls>
          <c:showLegendKey val="0"/>
          <c:showVal val="0"/>
          <c:showCatName val="0"/>
          <c:showSerName val="0"/>
          <c:showPercent val="0"/>
          <c:showBubbleSize val="0"/>
        </c:dLbls>
        <c:gapWidth val="150"/>
        <c:overlap val="100"/>
        <c:axId val="470664624"/>
        <c:axId val="470665456"/>
      </c:barChart>
      <c:catAx>
        <c:axId val="47066462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470665456"/>
        <c:crosses val="autoZero"/>
        <c:auto val="1"/>
        <c:lblAlgn val="ctr"/>
        <c:lblOffset val="100"/>
        <c:noMultiLvlLbl val="0"/>
      </c:catAx>
      <c:valAx>
        <c:axId val="470665456"/>
        <c:scaling>
          <c:orientation val="minMax"/>
          <c:min val="0"/>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47066462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5.5646619622468432E-2"/>
          <c:y val="5.4228661342009918E-2"/>
          <c:w val="0.92684652237607035"/>
          <c:h val="0.80573207320320284"/>
        </c:manualLayout>
      </c:layout>
      <c:barChart>
        <c:barDir val="col"/>
        <c:grouping val="percentStacked"/>
        <c:varyColors val="0"/>
        <c:ser>
          <c:idx val="0"/>
          <c:order val="0"/>
          <c:tx>
            <c:strRef>
              <c:f>'集計 (小中)'!$AX$70</c:f>
              <c:strCache>
                <c:ptCount val="1"/>
                <c:pt idx="0">
                  <c:v>している</c:v>
                </c:pt>
              </c:strCache>
            </c:strRef>
          </c:tx>
          <c:spPr>
            <a:solidFill>
              <a:schemeClr val="accent6">
                <a:lumMod val="20000"/>
                <a:lumOff val="80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(小中)'!$AW$71:$AW$73</c:f>
              <c:strCache>
                <c:ptCount val="3"/>
                <c:pt idx="0">
                  <c:v>30代</c:v>
                </c:pt>
                <c:pt idx="1">
                  <c:v>40代</c:v>
                </c:pt>
                <c:pt idx="2">
                  <c:v>50代</c:v>
                </c:pt>
              </c:strCache>
            </c:strRef>
          </c:cat>
          <c:val>
            <c:numRef>
              <c:f>'集計 (小中)'!$AX$71:$AX$73</c:f>
              <c:numCache>
                <c:formatCode>0.0%</c:formatCode>
                <c:ptCount val="3"/>
                <c:pt idx="0">
                  <c:v>0.14285714285714285</c:v>
                </c:pt>
                <c:pt idx="1">
                  <c:v>6.6831683168316836E-2</c:v>
                </c:pt>
                <c:pt idx="2">
                  <c:v>4.5977011494252873E-2</c:v>
                </c:pt>
              </c:numCache>
            </c:numRef>
          </c:val>
          <c:extLst>
            <c:ext xmlns:c16="http://schemas.microsoft.com/office/drawing/2014/chart" uri="{C3380CC4-5D6E-409C-BE32-E72D297353CC}">
              <c16:uniqueId val="{00000000-B60A-4AAB-AB83-432CA96D9A1F}"/>
            </c:ext>
          </c:extLst>
        </c:ser>
        <c:ser>
          <c:idx val="1"/>
          <c:order val="1"/>
          <c:tx>
            <c:strRef>
              <c:f>'集計 (小中)'!$AY$70</c:f>
              <c:strCache>
                <c:ptCount val="1"/>
                <c:pt idx="0">
                  <c:v>していない</c:v>
                </c:pt>
              </c:strCache>
            </c:strRef>
          </c:tx>
          <c:spPr>
            <a:solidFill>
              <a:schemeClr val="bg1">
                <a:lumMod val="95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(小中)'!$AW$71:$AW$73</c:f>
              <c:strCache>
                <c:ptCount val="3"/>
                <c:pt idx="0">
                  <c:v>30代</c:v>
                </c:pt>
                <c:pt idx="1">
                  <c:v>40代</c:v>
                </c:pt>
                <c:pt idx="2">
                  <c:v>50代</c:v>
                </c:pt>
              </c:strCache>
            </c:strRef>
          </c:cat>
          <c:val>
            <c:numRef>
              <c:f>'集計 (小中)'!$AY$71:$AY$73</c:f>
              <c:numCache>
                <c:formatCode>0.0%</c:formatCode>
                <c:ptCount val="3"/>
                <c:pt idx="0">
                  <c:v>0.7142857142857143</c:v>
                </c:pt>
                <c:pt idx="1">
                  <c:v>0.87128712871287128</c:v>
                </c:pt>
                <c:pt idx="2">
                  <c:v>0.86206896551724133</c:v>
                </c:pt>
              </c:numCache>
            </c:numRef>
          </c:val>
          <c:extLst>
            <c:ext xmlns:c16="http://schemas.microsoft.com/office/drawing/2014/chart" uri="{C3380CC4-5D6E-409C-BE32-E72D297353CC}">
              <c16:uniqueId val="{00000001-B60A-4AAB-AB83-432CA96D9A1F}"/>
            </c:ext>
          </c:extLst>
        </c:ser>
        <c:ser>
          <c:idx val="2"/>
          <c:order val="2"/>
          <c:tx>
            <c:strRef>
              <c:f>'集計 (小中)'!$AZ$70</c:f>
              <c:strCache>
                <c:ptCount val="1"/>
                <c:pt idx="0">
                  <c:v>禁煙中</c:v>
                </c:pt>
              </c:strCache>
            </c:strRef>
          </c:tx>
          <c:spPr>
            <a:solidFill>
              <a:schemeClr val="bg1">
                <a:lumMod val="85000"/>
              </a:schemeClr>
            </a:solidFill>
            <a:ln>
              <a:noFill/>
            </a:ln>
            <a:effectLst/>
          </c:spPr>
          <c:invertIfNegative val="0"/>
          <c:dLbls>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(小中)'!$AW$71:$AW$73</c:f>
              <c:strCache>
                <c:ptCount val="3"/>
                <c:pt idx="0">
                  <c:v>30代</c:v>
                </c:pt>
                <c:pt idx="1">
                  <c:v>40代</c:v>
                </c:pt>
                <c:pt idx="2">
                  <c:v>50代</c:v>
                </c:pt>
              </c:strCache>
            </c:strRef>
          </c:cat>
          <c:val>
            <c:numRef>
              <c:f>'集計 (小中)'!$AZ$71:$AZ$73</c:f>
              <c:numCache>
                <c:formatCode>0.0%</c:formatCode>
                <c:ptCount val="3"/>
                <c:pt idx="0">
                  <c:v>1.098901098901099E-2</c:v>
                </c:pt>
                <c:pt idx="1">
                  <c:v>7.4257425742574254E-3</c:v>
                </c:pt>
                <c:pt idx="2">
                  <c:v>0</c:v>
                </c:pt>
              </c:numCache>
            </c:numRef>
          </c:val>
          <c:extLst>
            <c:ext xmlns:c16="http://schemas.microsoft.com/office/drawing/2014/chart" uri="{C3380CC4-5D6E-409C-BE32-E72D297353CC}">
              <c16:uniqueId val="{00000002-B60A-4AAB-AB83-432CA96D9A1F}"/>
            </c:ext>
          </c:extLst>
        </c:ser>
        <c:ser>
          <c:idx val="3"/>
          <c:order val="3"/>
          <c:tx>
            <c:strRef>
              <c:f>'集計 (小中)'!$BA$70</c:f>
              <c:strCache>
                <c:ptCount val="1"/>
                <c:pt idx="0">
                  <c:v>禁煙した</c:v>
                </c:pt>
              </c:strCache>
            </c:strRef>
          </c:tx>
          <c:spPr>
            <a:solidFill>
              <a:schemeClr val="bg1">
                <a:lumMod val="75000"/>
              </a:schemeClr>
            </a:solidFill>
            <a:ln>
              <a:noFill/>
            </a:ln>
            <a:effectLst/>
          </c:spPr>
          <c:invertIfNegative val="0"/>
          <c:dLbls>
            <c:dLbl>
              <c:idx val="0"/>
              <c:layout>
                <c:manualLayout>
                  <c:x val="5.9109165749026583E-8"/>
                  <c:y val="-2.6123202193291117E-2"/>
                </c:manualLayout>
              </c:layout>
              <c:showLegendKey val="0"/>
              <c:showVal val="1"/>
              <c:showCatName val="0"/>
              <c:showSerName val="1"/>
              <c:showPercent val="0"/>
              <c:showBubbleSize val="0"/>
              <c:separator>, </c:separator>
              <c:extLst>
                <c:ext xmlns:c15="http://schemas.microsoft.com/office/drawing/2012/chart" uri="{CE6537A1-D6FC-4f65-9D91-7224C49458BB}">
                  <c15:layout>
                    <c:manualLayout>
                      <c:w val="0.22820110120375814"/>
                      <c:h val="6.7752537755961115E-2"/>
                    </c:manualLayout>
                  </c15:layout>
                </c:ext>
                <c:ext xmlns:c16="http://schemas.microsoft.com/office/drawing/2014/chart" uri="{C3380CC4-5D6E-409C-BE32-E72D297353CC}">
                  <c16:uniqueId val="{00000004-F70D-4B52-B33E-B09DC2686EA1}"/>
                </c:ext>
              </c:extLst>
            </c:dLbl>
            <c:dLbl>
              <c:idx val="1"/>
              <c:layout>
                <c:manualLayout>
                  <c:x val="3.0027456207496815E-3"/>
                  <c:y val="-2.2391169241031354E-2"/>
                </c:manualLayout>
              </c:layout>
              <c:showLegendKey val="0"/>
              <c:showVal val="1"/>
              <c:showCatName val="0"/>
              <c:showSerName val="1"/>
              <c:showPercent val="0"/>
              <c:showBubbleSize val="0"/>
              <c:separator>, </c:separator>
              <c:extLst>
                <c:ext xmlns:c15="http://schemas.microsoft.com/office/drawing/2012/chart" uri="{CE6537A1-D6FC-4f65-9D91-7224C49458BB}">
                  <c15:layout>
                    <c:manualLayout>
                      <c:w val="0.26273267584237953"/>
                      <c:h val="7.1484423783574114E-2"/>
                    </c:manualLayout>
                  </c15:layout>
                </c:ext>
                <c:ext xmlns:c16="http://schemas.microsoft.com/office/drawing/2014/chart" uri="{C3380CC4-5D6E-409C-BE32-E72D297353CC}">
                  <c16:uniqueId val="{00000003-F70D-4B52-B33E-B09DC2686EA1}"/>
                </c:ext>
              </c:extLst>
            </c:dLbl>
            <c:dLbl>
              <c:idx val="2"/>
              <c:layout>
                <c:manualLayout>
                  <c:x val="3.0028047299153343E-3"/>
                  <c:y val="-2.7988998282450887E-2"/>
                </c:manualLayout>
              </c:layout>
              <c:showLegendKey val="0"/>
              <c:showVal val="1"/>
              <c:showCatName val="0"/>
              <c:showSerName val="1"/>
              <c:showPercent val="0"/>
              <c:showBubbleSize val="0"/>
              <c:separator>, </c:separator>
              <c:extLst>
                <c:ext xmlns:c15="http://schemas.microsoft.com/office/drawing/2012/chart" uri="{CE6537A1-D6FC-4f65-9D91-7224C49458BB}">
                  <c15:layout>
                    <c:manualLayout>
                      <c:w val="0.22519835558300846"/>
                      <c:h val="3.416556350744393E-2"/>
                    </c:manualLayout>
                  </c15:layout>
                </c:ext>
                <c:ext xmlns:c16="http://schemas.microsoft.com/office/drawing/2014/chart" uri="{C3380CC4-5D6E-409C-BE32-E72D297353CC}">
                  <c16:uniqueId val="{00000002-F70D-4B52-B33E-B09DC2686EA1}"/>
                </c:ext>
              </c:extLst>
            </c:dLbl>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(小中)'!$AW$71:$AW$73</c:f>
              <c:strCache>
                <c:ptCount val="3"/>
                <c:pt idx="0">
                  <c:v>30代</c:v>
                </c:pt>
                <c:pt idx="1">
                  <c:v>40代</c:v>
                </c:pt>
                <c:pt idx="2">
                  <c:v>50代</c:v>
                </c:pt>
              </c:strCache>
            </c:strRef>
          </c:cat>
          <c:val>
            <c:numRef>
              <c:f>'集計 (小中)'!$BA$71:$BA$73</c:f>
              <c:numCache>
                <c:formatCode>0.0%</c:formatCode>
                <c:ptCount val="3"/>
                <c:pt idx="0">
                  <c:v>0.13186813186813187</c:v>
                </c:pt>
                <c:pt idx="1">
                  <c:v>5.4455445544554455E-2</c:v>
                </c:pt>
                <c:pt idx="2">
                  <c:v>9.1954022988505746E-2</c:v>
                </c:pt>
              </c:numCache>
            </c:numRef>
          </c:val>
          <c:extLst>
            <c:ext xmlns:c16="http://schemas.microsoft.com/office/drawing/2014/chart" uri="{C3380CC4-5D6E-409C-BE32-E72D297353CC}">
              <c16:uniqueId val="{00000000-F70D-4B52-B33E-B09DC2686EA1}"/>
            </c:ext>
          </c:extLst>
        </c:ser>
        <c:dLbls>
          <c:showLegendKey val="0"/>
          <c:showVal val="0"/>
          <c:showCatName val="0"/>
          <c:showSerName val="0"/>
          <c:showPercent val="0"/>
          <c:showBubbleSize val="0"/>
        </c:dLbls>
        <c:gapWidth val="150"/>
        <c:overlap val="100"/>
        <c:axId val="362691712"/>
        <c:axId val="362692960"/>
      </c:barChart>
      <c:catAx>
        <c:axId val="3626917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362692960"/>
        <c:crosses val="autoZero"/>
        <c:auto val="1"/>
        <c:lblAlgn val="ctr"/>
        <c:lblOffset val="100"/>
        <c:noMultiLvlLbl val="0"/>
      </c:catAx>
      <c:valAx>
        <c:axId val="3626929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36269171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barChart>
        <c:barDir val="bar"/>
        <c:grouping val="percentStacked"/>
        <c:varyColors val="0"/>
        <c:ser>
          <c:idx val="0"/>
          <c:order val="0"/>
          <c:tx>
            <c:strRef>
              <c:f>'集計 (小中)'!$AX$62</c:f>
              <c:strCache>
                <c:ptCount val="1"/>
                <c:pt idx="0">
                  <c:v>している</c:v>
                </c:pt>
              </c:strCache>
            </c:strRef>
          </c:tx>
          <c:spPr>
            <a:solidFill>
              <a:schemeClr val="accent3">
                <a:tint val="58000"/>
              </a:schemeClr>
            </a:solidFill>
            <a:ln>
              <a:noFill/>
            </a:ln>
            <a:effectLst/>
          </c:spPr>
          <c:invertIfNegative val="0"/>
          <c:dPt>
            <c:idx val="0"/>
            <c:invertIfNegative val="0"/>
            <c:bubble3D val="0"/>
            <c:spPr>
              <a:solidFill>
                <a:srgbClr val="FFCCCC"/>
              </a:solidFill>
              <a:ln>
                <a:noFill/>
              </a:ln>
              <a:effectLst/>
            </c:spPr>
            <c:extLst>
              <c:ext xmlns:c16="http://schemas.microsoft.com/office/drawing/2014/chart" uri="{C3380CC4-5D6E-409C-BE32-E72D297353CC}">
                <c16:uniqueId val="{00000004-1882-4DCB-B642-F13587183C7B}"/>
              </c:ext>
            </c:extLst>
          </c:dPt>
          <c:dPt>
            <c:idx val="1"/>
            <c:invertIfNegative val="0"/>
            <c:bubble3D val="0"/>
            <c:spPr>
              <a:solidFill>
                <a:schemeClr val="accent5">
                  <a:lumMod val="20000"/>
                  <a:lumOff val="80000"/>
                </a:schemeClr>
              </a:solidFill>
              <a:ln>
                <a:noFill/>
              </a:ln>
              <a:effectLst/>
            </c:spPr>
            <c:extLst>
              <c:ext xmlns:c16="http://schemas.microsoft.com/office/drawing/2014/chart" uri="{C3380CC4-5D6E-409C-BE32-E72D297353CC}">
                <c16:uniqueId val="{00000003-1882-4DCB-B642-F13587183C7B}"/>
              </c:ext>
            </c:extLst>
          </c:dPt>
          <c:dPt>
            <c:idx val="2"/>
            <c:invertIfNegative val="0"/>
            <c:bubble3D val="0"/>
            <c:spPr>
              <a:solidFill>
                <a:schemeClr val="accent6">
                  <a:lumMod val="40000"/>
                  <a:lumOff val="60000"/>
                </a:schemeClr>
              </a:solidFill>
              <a:ln>
                <a:noFill/>
              </a:ln>
              <a:effectLst/>
            </c:spPr>
            <c:extLst>
              <c:ext xmlns:c16="http://schemas.microsoft.com/office/drawing/2014/chart" uri="{C3380CC4-5D6E-409C-BE32-E72D297353CC}">
                <c16:uniqueId val="{00000002-6EC6-494D-B3D8-8C2854B5CC52}"/>
              </c:ext>
            </c:extLst>
          </c:dPt>
          <c:dLbls>
            <c:dLbl>
              <c:idx val="0"/>
              <c:layout>
                <c:manualLayout>
                  <c:x val="3.1538443441232369E-2"/>
                  <c:y val="-6.1978580788104032E-3"/>
                </c:manualLayout>
              </c:layout>
              <c:showLegendKey val="0"/>
              <c:showVal val="1"/>
              <c:showCatName val="0"/>
              <c:showSerName val="1"/>
              <c:showPercent val="0"/>
              <c:showBubbleSize val="0"/>
              <c:extLst>
                <c:ext xmlns:c15="http://schemas.microsoft.com/office/drawing/2012/chart" uri="{CE6537A1-D6FC-4f65-9D91-7224C49458BB}">
                  <c15:layout>
                    <c:manualLayout>
                      <c:w val="0.12149763821105271"/>
                      <c:h val="8.8071563299895808E-2"/>
                    </c:manualLayout>
                  </c15:layout>
                </c:ext>
                <c:ext xmlns:c16="http://schemas.microsoft.com/office/drawing/2014/chart" uri="{C3380CC4-5D6E-409C-BE32-E72D297353CC}">
                  <c16:uniqueId val="{00000004-1882-4DCB-B642-F13587183C7B}"/>
                </c:ext>
              </c:extLst>
            </c:dLbl>
            <c:dLbl>
              <c:idx val="1"/>
              <c:layout>
                <c:manualLayout>
                  <c:x val="1.8259098834397677E-2"/>
                  <c:y val="0"/>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3-1882-4DCB-B642-F13587183C7B}"/>
                </c:ext>
              </c:extLst>
            </c:dLbl>
            <c:dLbl>
              <c:idx val="2"/>
              <c:layout>
                <c:manualLayout>
                  <c:x val="1.9426767587279598E-2"/>
                  <c:y val="0"/>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2-6EC6-494D-B3D8-8C2854B5CC52}"/>
                </c:ext>
              </c:extLst>
            </c:dLbl>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(小中)'!$AW$63:$AW$65</c:f>
              <c:strCache>
                <c:ptCount val="3"/>
                <c:pt idx="0">
                  <c:v>女性</c:v>
                </c:pt>
                <c:pt idx="1">
                  <c:v>男性</c:v>
                </c:pt>
                <c:pt idx="2">
                  <c:v>全体</c:v>
                </c:pt>
              </c:strCache>
            </c:strRef>
          </c:cat>
          <c:val>
            <c:numRef>
              <c:f>'集計 (小中)'!$AX$63:$AX$65</c:f>
              <c:numCache>
                <c:formatCode>0.0%</c:formatCode>
                <c:ptCount val="3"/>
                <c:pt idx="0">
                  <c:v>4.4680851063829789E-2</c:v>
                </c:pt>
                <c:pt idx="1">
                  <c:v>0.20535714285714285</c:v>
                </c:pt>
                <c:pt idx="2">
                  <c:v>7.560137457044673E-2</c:v>
                </c:pt>
              </c:numCache>
            </c:numRef>
          </c:val>
          <c:extLst>
            <c:ext xmlns:c16="http://schemas.microsoft.com/office/drawing/2014/chart" uri="{C3380CC4-5D6E-409C-BE32-E72D297353CC}">
              <c16:uniqueId val="{00000000-1882-4DCB-B642-F13587183C7B}"/>
            </c:ext>
          </c:extLst>
        </c:ser>
        <c:ser>
          <c:idx val="1"/>
          <c:order val="1"/>
          <c:tx>
            <c:strRef>
              <c:f>'集計 (小中)'!$AY$62</c:f>
              <c:strCache>
                <c:ptCount val="1"/>
                <c:pt idx="0">
                  <c:v>していない</c:v>
                </c:pt>
              </c:strCache>
            </c:strRef>
          </c:tx>
          <c:spPr>
            <a:solidFill>
              <a:schemeClr val="bg1">
                <a:lumMod val="95000"/>
              </a:schemeClr>
            </a:solidFill>
            <a:ln>
              <a:noFill/>
            </a:ln>
            <a:effectLst/>
          </c:spPr>
          <c:invertIfNegative val="0"/>
          <c:dLbls>
            <c:dLbl>
              <c:idx val="0"/>
              <c:showLegendKey val="0"/>
              <c:showVal val="1"/>
              <c:showCatName val="0"/>
              <c:showSerName val="1"/>
              <c:showPercent val="0"/>
              <c:showBubbleSize val="0"/>
              <c:extLst>
                <c:ext xmlns:c15="http://schemas.microsoft.com/office/drawing/2012/chart" uri="{CE6537A1-D6FC-4f65-9D91-7224C49458BB}">
                  <c15:layout>
                    <c:manualLayout>
                      <c:w val="0.26599363741638321"/>
                      <c:h val="0.18004777718944215"/>
                    </c:manualLayout>
                  </c15:layout>
                </c:ext>
                <c:ext xmlns:c16="http://schemas.microsoft.com/office/drawing/2014/chart" uri="{C3380CC4-5D6E-409C-BE32-E72D297353CC}">
                  <c16:uniqueId val="{00000002-8CAE-4C45-8A31-F6D3CBB8E3A8}"/>
                </c:ext>
              </c:extLst>
            </c:dLbl>
            <c:dLbl>
              <c:idx val="1"/>
              <c:showLegendKey val="0"/>
              <c:showVal val="1"/>
              <c:showCatName val="0"/>
              <c:showSerName val="1"/>
              <c:showPercent val="0"/>
              <c:showBubbleSize val="0"/>
              <c:extLst>
                <c:ext xmlns:c15="http://schemas.microsoft.com/office/drawing/2012/chart" uri="{CE6537A1-D6FC-4f65-9D91-7224C49458BB}">
                  <c15:layout>
                    <c:manualLayout>
                      <c:w val="0.24275478435442258"/>
                      <c:h val="0.18004777718944215"/>
                    </c:manualLayout>
                  </c15:layout>
                </c:ext>
                <c:ext xmlns:c16="http://schemas.microsoft.com/office/drawing/2014/chart" uri="{C3380CC4-5D6E-409C-BE32-E72D297353CC}">
                  <c16:uniqueId val="{00000003-8CAE-4C45-8A31-F6D3CBB8E3A8}"/>
                </c:ext>
              </c:extLst>
            </c:dLbl>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(小中)'!$AW$63:$AW$65</c:f>
              <c:strCache>
                <c:ptCount val="3"/>
                <c:pt idx="0">
                  <c:v>女性</c:v>
                </c:pt>
                <c:pt idx="1">
                  <c:v>男性</c:v>
                </c:pt>
                <c:pt idx="2">
                  <c:v>全体</c:v>
                </c:pt>
              </c:strCache>
            </c:strRef>
          </c:cat>
          <c:val>
            <c:numRef>
              <c:f>'集計 (小中)'!$AY$63:$AY$65</c:f>
              <c:numCache>
                <c:formatCode>0.0%</c:formatCode>
                <c:ptCount val="3"/>
                <c:pt idx="0">
                  <c:v>0.8936170212765957</c:v>
                </c:pt>
                <c:pt idx="1">
                  <c:v>0.6428571428571429</c:v>
                </c:pt>
                <c:pt idx="2">
                  <c:v>0.84536082474226804</c:v>
                </c:pt>
              </c:numCache>
            </c:numRef>
          </c:val>
          <c:extLst>
            <c:ext xmlns:c16="http://schemas.microsoft.com/office/drawing/2014/chart" uri="{C3380CC4-5D6E-409C-BE32-E72D297353CC}">
              <c16:uniqueId val="{00000001-1882-4DCB-B642-F13587183C7B}"/>
            </c:ext>
          </c:extLst>
        </c:ser>
        <c:ser>
          <c:idx val="2"/>
          <c:order val="2"/>
          <c:tx>
            <c:strRef>
              <c:f>'集計 (小中)'!$AZ$62</c:f>
              <c:strCache>
                <c:ptCount val="1"/>
                <c:pt idx="0">
                  <c:v>禁煙中</c:v>
                </c:pt>
              </c:strCache>
            </c:strRef>
          </c:tx>
          <c:spPr>
            <a:solidFill>
              <a:schemeClr val="bg1">
                <a:lumMod val="85000"/>
              </a:schemeClr>
            </a:solidFill>
            <a:ln>
              <a:noFill/>
            </a:ln>
            <a:effectLst/>
          </c:spPr>
          <c:invertIfNegative val="0"/>
          <c:dLbls>
            <c:dLbl>
              <c:idx val="0"/>
              <c:layout>
                <c:manualLayout>
                  <c:x val="-2.1578934986106475E-2"/>
                  <c:y val="2.440101605830867E-7"/>
                </c:manualLayout>
              </c:layout>
              <c:showLegendKey val="0"/>
              <c:showVal val="1"/>
              <c:showCatName val="0"/>
              <c:showSerName val="1"/>
              <c:showPercent val="0"/>
              <c:showBubbleSize val="0"/>
              <c:separator>
</c:separator>
              <c:extLst>
                <c:ext xmlns:c15="http://schemas.microsoft.com/office/drawing/2012/chart" uri="{CE6537A1-D6FC-4f65-9D91-7224C49458BB}">
                  <c15:layout>
                    <c:manualLayout>
                      <c:w val="9.3386990947564891E-2"/>
                      <c:h val="0.2486580661218733"/>
                    </c:manualLayout>
                  </c15:layout>
                </c:ext>
                <c:ext xmlns:c16="http://schemas.microsoft.com/office/drawing/2014/chart" uri="{C3380CC4-5D6E-409C-BE32-E72D297353CC}">
                  <c16:uniqueId val="{00000005-1882-4DCB-B642-F13587183C7B}"/>
                </c:ext>
              </c:extLst>
            </c:dLbl>
            <c:dLbl>
              <c:idx val="1"/>
              <c:layout>
                <c:manualLayout>
                  <c:x val="-4.9797542275630095E-3"/>
                  <c:y val="0"/>
                </c:manualLayout>
              </c:layout>
              <c:showLegendKey val="0"/>
              <c:showVal val="1"/>
              <c:showCatName val="0"/>
              <c:showSerName val="1"/>
              <c:showPercent val="0"/>
              <c:showBubbleSize val="0"/>
              <c:separator>
</c:separator>
              <c:extLst>
                <c:ext xmlns:c15="http://schemas.microsoft.com/office/drawing/2012/chart" uri="{CE6537A1-D6FC-4f65-9D91-7224C49458BB}">
                  <c15:layout>
                    <c:manualLayout>
                      <c:w val="8.7975658020279748E-2"/>
                      <c:h val="0.16188805301852768"/>
                    </c:manualLayout>
                  </c15:layout>
                </c:ext>
                <c:ext xmlns:c16="http://schemas.microsoft.com/office/drawing/2014/chart" uri="{C3380CC4-5D6E-409C-BE32-E72D297353CC}">
                  <c16:uniqueId val="{00000006-1882-4DCB-B642-F13587183C7B}"/>
                </c:ext>
              </c:extLst>
            </c:dLbl>
            <c:dLbl>
              <c:idx val="2"/>
              <c:layout>
                <c:manualLayout>
                  <c:x val="-6.4755891957598661E-3"/>
                  <c:y val="0"/>
                </c:manualLayout>
              </c:layout>
              <c:showLegendKey val="0"/>
              <c:showVal val="1"/>
              <c:showCatName val="0"/>
              <c:showSerName val="1"/>
              <c:showPercent val="0"/>
              <c:showBubbleSize val="0"/>
              <c:separator>
</c:separator>
              <c:extLst>
                <c:ext xmlns:c15="http://schemas.microsoft.com/office/drawing/2012/chart" uri="{CE6537A1-D6FC-4f65-9D91-7224C49458BB}">
                  <c15:layout>
                    <c:manualLayout>
                      <c:w val="9.5514940637458023E-2"/>
                      <c:h val="0.16188805301852768"/>
                    </c:manualLayout>
                  </c15:layout>
                </c:ext>
                <c:ext xmlns:c16="http://schemas.microsoft.com/office/drawing/2014/chart" uri="{C3380CC4-5D6E-409C-BE32-E72D297353CC}">
                  <c16:uniqueId val="{00000001-6EC6-494D-B3D8-8C2854B5CC52}"/>
                </c:ext>
              </c:extLst>
            </c:dLbl>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(小中)'!$AW$63:$AW$65</c:f>
              <c:strCache>
                <c:ptCount val="3"/>
                <c:pt idx="0">
                  <c:v>女性</c:v>
                </c:pt>
                <c:pt idx="1">
                  <c:v>男性</c:v>
                </c:pt>
                <c:pt idx="2">
                  <c:v>全体</c:v>
                </c:pt>
              </c:strCache>
            </c:strRef>
          </c:cat>
          <c:val>
            <c:numRef>
              <c:f>'集計 (小中)'!$AZ$63:$AZ$65</c:f>
              <c:numCache>
                <c:formatCode>0.0%</c:formatCode>
                <c:ptCount val="3"/>
                <c:pt idx="0">
                  <c:v>4.2553191489361703E-3</c:v>
                </c:pt>
                <c:pt idx="1">
                  <c:v>1.7857142857142856E-2</c:v>
                </c:pt>
                <c:pt idx="2">
                  <c:v>6.8728522336769758E-3</c:v>
                </c:pt>
              </c:numCache>
            </c:numRef>
          </c:val>
          <c:extLst>
            <c:ext xmlns:c16="http://schemas.microsoft.com/office/drawing/2014/chart" uri="{C3380CC4-5D6E-409C-BE32-E72D297353CC}">
              <c16:uniqueId val="{00000002-1882-4DCB-B642-F13587183C7B}"/>
            </c:ext>
          </c:extLst>
        </c:ser>
        <c:ser>
          <c:idx val="3"/>
          <c:order val="3"/>
          <c:tx>
            <c:strRef>
              <c:f>'集計 (小中)'!$BA$62</c:f>
              <c:strCache>
                <c:ptCount val="1"/>
                <c:pt idx="0">
                  <c:v>禁煙した</c:v>
                </c:pt>
              </c:strCache>
            </c:strRef>
          </c:tx>
          <c:spPr>
            <a:solidFill>
              <a:schemeClr val="bg1">
                <a:lumMod val="75000"/>
              </a:schemeClr>
            </a:solidFill>
            <a:ln>
              <a:noFill/>
            </a:ln>
            <a:effectLst/>
          </c:spPr>
          <c:invertIfNegative val="0"/>
          <c:dLbls>
            <c:dLbl>
              <c:idx val="0"/>
              <c:layout>
                <c:manualLayout>
                  <c:x val="2.0333931078110254E-2"/>
                  <c:y val="9.2972751385367626E-3"/>
                </c:manualLayout>
              </c:layout>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8.9212362337896561E-2"/>
                      <c:h val="0.26189073713029409"/>
                    </c:manualLayout>
                  </c15:layout>
                </c:ext>
                <c:ext xmlns:c16="http://schemas.microsoft.com/office/drawing/2014/chart" uri="{C3380CC4-5D6E-409C-BE32-E72D297353CC}">
                  <c16:uniqueId val="{00000005-8CAE-4C45-8A31-F6D3CBB8E3A8}"/>
                </c:ext>
              </c:extLst>
            </c:dLbl>
            <c:dLbl>
              <c:idx val="1"/>
              <c:layout>
                <c:manualLayout>
                  <c:x val="1.5769221720616181E-2"/>
                  <c:y val="7.0372530312162198E-4"/>
                </c:manualLayout>
              </c:layout>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16709088247518619"/>
                      <c:h val="0.14413143363289646"/>
                    </c:manualLayout>
                  </c15:layout>
                </c:ext>
                <c:ext xmlns:c16="http://schemas.microsoft.com/office/drawing/2014/chart" uri="{C3380CC4-5D6E-409C-BE32-E72D297353CC}">
                  <c16:uniqueId val="{00000004-8CAE-4C45-8A31-F6D3CBB8E3A8}"/>
                </c:ext>
              </c:extLst>
            </c:dLbl>
            <c:dLbl>
              <c:idx val="2"/>
              <c:layout>
                <c:manualLayout>
                  <c:x val="2.9846347525496239E-2"/>
                  <c:y val="0"/>
                </c:manualLayout>
              </c:layout>
              <c:dLblPos val="ctr"/>
              <c:showLegendKey val="0"/>
              <c:showVal val="1"/>
              <c:showCatName val="0"/>
              <c:showSerName val="1"/>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0-6EC6-494D-B3D8-8C2854B5CC52}"/>
                </c:ext>
              </c:extLst>
            </c:dLbl>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dLblPos val="inBase"/>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(小中)'!$AW$63:$AW$65</c:f>
              <c:strCache>
                <c:ptCount val="3"/>
                <c:pt idx="0">
                  <c:v>女性</c:v>
                </c:pt>
                <c:pt idx="1">
                  <c:v>男性</c:v>
                </c:pt>
                <c:pt idx="2">
                  <c:v>全体</c:v>
                </c:pt>
              </c:strCache>
            </c:strRef>
          </c:cat>
          <c:val>
            <c:numRef>
              <c:f>'集計 (小中)'!$BA$63:$BA$65</c:f>
              <c:numCache>
                <c:formatCode>0.0%</c:formatCode>
                <c:ptCount val="3"/>
                <c:pt idx="0">
                  <c:v>5.7446808510638298E-2</c:v>
                </c:pt>
                <c:pt idx="1">
                  <c:v>0.13392857142857142</c:v>
                </c:pt>
                <c:pt idx="2">
                  <c:v>7.2164948453608241E-2</c:v>
                </c:pt>
              </c:numCache>
            </c:numRef>
          </c:val>
          <c:extLst>
            <c:ext xmlns:c16="http://schemas.microsoft.com/office/drawing/2014/chart" uri="{C3380CC4-5D6E-409C-BE32-E72D297353CC}">
              <c16:uniqueId val="{00000000-8CAE-4C45-8A31-F6D3CBB8E3A8}"/>
            </c:ext>
          </c:extLst>
        </c:ser>
        <c:dLbls>
          <c:showLegendKey val="0"/>
          <c:showVal val="0"/>
          <c:showCatName val="0"/>
          <c:showSerName val="0"/>
          <c:showPercent val="0"/>
          <c:showBubbleSize val="0"/>
        </c:dLbls>
        <c:gapWidth val="150"/>
        <c:overlap val="100"/>
        <c:axId val="470664624"/>
        <c:axId val="470665456"/>
      </c:barChart>
      <c:catAx>
        <c:axId val="47066462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470665456"/>
        <c:crosses val="autoZero"/>
        <c:auto val="1"/>
        <c:lblAlgn val="ctr"/>
        <c:lblOffset val="100"/>
        <c:noMultiLvlLbl val="0"/>
      </c:catAx>
      <c:valAx>
        <c:axId val="470665456"/>
        <c:scaling>
          <c:orientation val="minMax"/>
          <c:min val="0"/>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47066462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manualLayout>
          <c:layoutTarget val="inner"/>
          <c:xMode val="edge"/>
          <c:yMode val="edge"/>
          <c:x val="0.17330451416805917"/>
          <c:y val="6.0627828390009554E-2"/>
          <c:w val="0.79481700014592727"/>
          <c:h val="0.52436409990129995"/>
        </c:manualLayout>
      </c:layout>
      <c:barChart>
        <c:barDir val="bar"/>
        <c:grouping val="percentStacked"/>
        <c:varyColors val="0"/>
        <c:ser>
          <c:idx val="0"/>
          <c:order val="0"/>
          <c:tx>
            <c:strRef>
              <c:f>'集計 (小中)'!$BY$62</c:f>
              <c:strCache>
                <c:ptCount val="1"/>
                <c:pt idx="0">
                  <c:v>飲食店の受動喫煙防止対策</c:v>
                </c:pt>
              </c:strCache>
            </c:strRef>
          </c:tx>
          <c:spPr>
            <a:solidFill>
              <a:schemeClr val="accent2">
                <a:tint val="50000"/>
              </a:schemeClr>
            </a:solidFill>
            <a:ln>
              <a:noFill/>
            </a:ln>
            <a:effectLst/>
          </c:spPr>
          <c:invertIfNegative val="0"/>
          <c:dPt>
            <c:idx val="0"/>
            <c:invertIfNegative val="0"/>
            <c:bubble3D val="0"/>
            <c:spPr>
              <a:solidFill>
                <a:schemeClr val="accent5">
                  <a:lumMod val="20000"/>
                  <a:lumOff val="80000"/>
                </a:schemeClr>
              </a:solidFill>
              <a:ln>
                <a:noFill/>
              </a:ln>
              <a:effectLst/>
            </c:spPr>
            <c:extLst>
              <c:ext xmlns:c16="http://schemas.microsoft.com/office/drawing/2014/chart" uri="{C3380CC4-5D6E-409C-BE32-E72D297353CC}">
                <c16:uniqueId val="{00000001-FF81-46C9-89AE-9419D508C2B5}"/>
              </c:ext>
            </c:extLst>
          </c:dPt>
          <c:dLbls>
            <c:spPr>
              <a:noFill/>
              <a:ln>
                <a:noFill/>
              </a:ln>
              <a:effectLst/>
            </c:spPr>
            <c:txPr>
              <a:bodyPr rot="0" spcFirstLastPara="1" vertOverflow="ellipsis" vert="horz" wrap="square" anchor="ctr" anchorCtr="1"/>
              <a:lstStyle/>
              <a:p>
                <a:pPr>
                  <a:defRPr sz="8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(小中)'!$BX$63:$BX$64</c:f>
              <c:strCache>
                <c:ptCount val="2"/>
                <c:pt idx="0">
                  <c:v>男性</c:v>
                </c:pt>
                <c:pt idx="1">
                  <c:v>女性</c:v>
                </c:pt>
              </c:strCache>
            </c:strRef>
          </c:cat>
          <c:val>
            <c:numRef>
              <c:f>'集計 (小中)'!$BY$63:$BY$64</c:f>
              <c:numCache>
                <c:formatCode>0.0%</c:formatCode>
                <c:ptCount val="2"/>
                <c:pt idx="0">
                  <c:v>0.23333333333333334</c:v>
                </c:pt>
                <c:pt idx="1">
                  <c:v>0.22769640479360853</c:v>
                </c:pt>
              </c:numCache>
            </c:numRef>
          </c:val>
          <c:extLst>
            <c:ext xmlns:c16="http://schemas.microsoft.com/office/drawing/2014/chart" uri="{C3380CC4-5D6E-409C-BE32-E72D297353CC}">
              <c16:uniqueId val="{00000004-FF81-46C9-89AE-9419D508C2B5}"/>
            </c:ext>
          </c:extLst>
        </c:ser>
        <c:ser>
          <c:idx val="1"/>
          <c:order val="1"/>
          <c:tx>
            <c:strRef>
              <c:f>'集計 (小中)'!$BZ$62</c:f>
              <c:strCache>
                <c:ptCount val="1"/>
                <c:pt idx="0">
                  <c:v>屋外の受動喫煙防止対策</c:v>
                </c:pt>
              </c:strCache>
            </c:strRef>
          </c:tx>
          <c:spPr>
            <a:solidFill>
              <a:schemeClr val="accent2">
                <a:tint val="70000"/>
              </a:schemeClr>
            </a:solidFill>
            <a:ln>
              <a:noFill/>
            </a:ln>
            <a:effectLst/>
          </c:spPr>
          <c:invertIfNegative val="0"/>
          <c:dPt>
            <c:idx val="0"/>
            <c:invertIfNegative val="0"/>
            <c:bubble3D val="0"/>
            <c:spPr>
              <a:solidFill>
                <a:schemeClr val="accent5">
                  <a:lumMod val="40000"/>
                  <a:lumOff val="60000"/>
                </a:schemeClr>
              </a:solidFill>
              <a:ln>
                <a:noFill/>
              </a:ln>
              <a:effectLst/>
            </c:spPr>
            <c:extLst>
              <c:ext xmlns:c16="http://schemas.microsoft.com/office/drawing/2014/chart" uri="{C3380CC4-5D6E-409C-BE32-E72D297353CC}">
                <c16:uniqueId val="{00000006-FF81-46C9-89AE-9419D508C2B5}"/>
              </c:ext>
            </c:extLst>
          </c:dPt>
          <c:dLbls>
            <c:spPr>
              <a:noFill/>
              <a:ln>
                <a:noFill/>
              </a:ln>
              <a:effectLst/>
            </c:spPr>
            <c:txPr>
              <a:bodyPr rot="0" spcFirstLastPara="1" vertOverflow="ellipsis" vert="horz" wrap="square" anchor="ctr" anchorCtr="1"/>
              <a:lstStyle/>
              <a:p>
                <a:pPr>
                  <a:defRPr sz="8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(小中)'!$BX$63:$BX$64</c:f>
              <c:strCache>
                <c:ptCount val="2"/>
                <c:pt idx="0">
                  <c:v>男性</c:v>
                </c:pt>
                <c:pt idx="1">
                  <c:v>女性</c:v>
                </c:pt>
              </c:strCache>
            </c:strRef>
          </c:cat>
          <c:val>
            <c:numRef>
              <c:f>'集計 (小中)'!$BZ$63:$BZ$64</c:f>
              <c:numCache>
                <c:formatCode>0.0%</c:formatCode>
                <c:ptCount val="2"/>
                <c:pt idx="0">
                  <c:v>0.31111111111111112</c:v>
                </c:pt>
                <c:pt idx="1">
                  <c:v>0.29826897470039948</c:v>
                </c:pt>
              </c:numCache>
            </c:numRef>
          </c:val>
          <c:extLst>
            <c:ext xmlns:c16="http://schemas.microsoft.com/office/drawing/2014/chart" uri="{C3380CC4-5D6E-409C-BE32-E72D297353CC}">
              <c16:uniqueId val="{00000009-FF81-46C9-89AE-9419D508C2B5}"/>
            </c:ext>
          </c:extLst>
        </c:ser>
        <c:ser>
          <c:idx val="2"/>
          <c:order val="2"/>
          <c:tx>
            <c:strRef>
              <c:f>'集計 (小中)'!$CA$62</c:f>
              <c:strCache>
                <c:ptCount val="1"/>
                <c:pt idx="0">
                  <c:v>職場の受動喫煙防止対策</c:v>
                </c:pt>
              </c:strCache>
            </c:strRef>
          </c:tx>
          <c:spPr>
            <a:solidFill>
              <a:schemeClr val="accent2">
                <a:tint val="90000"/>
              </a:schemeClr>
            </a:solidFill>
            <a:ln>
              <a:noFill/>
            </a:ln>
            <a:effectLst/>
          </c:spPr>
          <c:invertIfNegative val="0"/>
          <c:dPt>
            <c:idx val="0"/>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44-FF81-46C9-89AE-9419D508C2B5}"/>
              </c:ext>
            </c:extLst>
          </c:dPt>
          <c:dLbls>
            <c:dLbl>
              <c:idx val="0"/>
              <c:layout>
                <c:manualLayout>
                  <c:x val="-5.3064478878091566E-3"/>
                  <c:y val="2.1871811759843992E-3"/>
                </c:manualLayout>
              </c:layout>
              <c:showLegendKey val="0"/>
              <c:showVal val="1"/>
              <c:showCatName val="0"/>
              <c:showSerName val="1"/>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44-FF81-46C9-89AE-9419D508C2B5}"/>
                </c:ext>
              </c:extLst>
            </c:dLbl>
            <c:dLbl>
              <c:idx val="1"/>
              <c:layout>
                <c:manualLayout>
                  <c:x val="-2.6532239439046755E-3"/>
                  <c:y val="3.2811161477234894E-3"/>
                </c:manualLayout>
              </c:layout>
              <c:showLegendKey val="0"/>
              <c:showVal val="1"/>
              <c:showCatName val="0"/>
              <c:showSerName val="1"/>
              <c:showPercent val="0"/>
              <c:showBubbleSize val="0"/>
              <c:separator>
</c:separator>
              <c:extLst>
                <c:ext xmlns:c15="http://schemas.microsoft.com/office/drawing/2012/chart" uri="{CE6537A1-D6FC-4f65-9D91-7224C49458BB}">
                  <c15:layout>
                    <c:manualLayout>
                      <c:w val="0.13710534730126908"/>
                      <c:h val="8.6861157387677093E-2"/>
                    </c:manualLayout>
                  </c15:layout>
                </c:ext>
                <c:ext xmlns:c16="http://schemas.microsoft.com/office/drawing/2014/chart" uri="{C3380CC4-5D6E-409C-BE32-E72D297353CC}">
                  <c16:uniqueId val="{00000045-FF81-46C9-89AE-9419D508C2B5}"/>
                </c:ext>
              </c:extLst>
            </c:dLbl>
            <c:spPr>
              <a:noFill/>
              <a:ln>
                <a:noFill/>
              </a:ln>
              <a:effectLst/>
            </c:spPr>
            <c:txPr>
              <a:bodyPr rot="0" spcFirstLastPara="1" vertOverflow="ellipsis" vert="horz" wrap="square" anchor="ctr" anchorCtr="1"/>
              <a:lstStyle/>
              <a:p>
                <a:pPr>
                  <a:defRPr sz="8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(小中)'!$BX$63:$BX$64</c:f>
              <c:strCache>
                <c:ptCount val="2"/>
                <c:pt idx="0">
                  <c:v>男性</c:v>
                </c:pt>
                <c:pt idx="1">
                  <c:v>女性</c:v>
                </c:pt>
              </c:strCache>
            </c:strRef>
          </c:cat>
          <c:val>
            <c:numRef>
              <c:f>'集計 (小中)'!$CA$63:$CA$64</c:f>
              <c:numCache>
                <c:formatCode>0.0%</c:formatCode>
                <c:ptCount val="2"/>
                <c:pt idx="0">
                  <c:v>0.14444444444444443</c:v>
                </c:pt>
                <c:pt idx="1">
                  <c:v>0.10252996005326231</c:v>
                </c:pt>
              </c:numCache>
            </c:numRef>
          </c:val>
          <c:extLst>
            <c:ext xmlns:c16="http://schemas.microsoft.com/office/drawing/2014/chart" uri="{C3380CC4-5D6E-409C-BE32-E72D297353CC}">
              <c16:uniqueId val="{0000003B-FF81-46C9-89AE-9419D508C2B5}"/>
            </c:ext>
          </c:extLst>
        </c:ser>
        <c:ser>
          <c:idx val="3"/>
          <c:order val="3"/>
          <c:tx>
            <c:strRef>
              <c:f>'集計 (小中)'!$CB$62</c:f>
              <c:strCache>
                <c:ptCount val="1"/>
                <c:pt idx="0">
                  <c:v>学校・職場への健康教育</c:v>
                </c:pt>
              </c:strCache>
            </c:strRef>
          </c:tx>
          <c:spPr>
            <a:solidFill>
              <a:schemeClr val="accent2">
                <a:shade val="90000"/>
              </a:schemeClr>
            </a:solidFill>
            <a:ln>
              <a:noFill/>
            </a:ln>
            <a:effectLst/>
          </c:spPr>
          <c:invertIfNegative val="0"/>
          <c:dPt>
            <c:idx val="0"/>
            <c:invertIfNegative val="0"/>
            <c:bubble3D val="0"/>
            <c:spPr>
              <a:solidFill>
                <a:schemeClr val="accent5"/>
              </a:solidFill>
              <a:ln>
                <a:noFill/>
              </a:ln>
              <a:effectLst/>
            </c:spPr>
            <c:extLst>
              <c:ext xmlns:c16="http://schemas.microsoft.com/office/drawing/2014/chart" uri="{C3380CC4-5D6E-409C-BE32-E72D297353CC}">
                <c16:uniqueId val="{00000003-B6E8-4D6C-AB06-FE8FFED12BCF}"/>
              </c:ext>
            </c:extLst>
          </c:dPt>
          <c:dLbls>
            <c:dLbl>
              <c:idx val="0"/>
              <c:layout>
                <c:manualLayout>
                  <c:x val="2.1225791551236724E-2"/>
                  <c:y val="3.4438374678902358E-7"/>
                </c:manualLayout>
              </c:layout>
              <c:showLegendKey val="0"/>
              <c:showVal val="1"/>
              <c:showCatName val="0"/>
              <c:showSerName val="1"/>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3-B6E8-4D6C-AB06-FE8FFED12BCF}"/>
                </c:ext>
              </c:extLst>
            </c:dLbl>
            <c:dLbl>
              <c:idx val="1"/>
              <c:layout>
                <c:manualLayout>
                  <c:x val="1.857256760733195E-2"/>
                  <c:y val="1.094279355485898E-3"/>
                </c:manualLayout>
              </c:layout>
              <c:showLegendKey val="0"/>
              <c:showVal val="1"/>
              <c:showCatName val="0"/>
              <c:showSerName val="1"/>
              <c:showPercent val="0"/>
              <c:showBubbleSize val="0"/>
              <c:separator>
</c:separator>
              <c:extLst>
                <c:ext xmlns:c15="http://schemas.microsoft.com/office/drawing/2012/chart" uri="{CE6537A1-D6FC-4f65-9D91-7224C49458BB}">
                  <c15:layout>
                    <c:manualLayout>
                      <c:w val="0.1289466836737625"/>
                      <c:h val="0.10435585172557781"/>
                    </c:manualLayout>
                  </c15:layout>
                </c:ext>
                <c:ext xmlns:c16="http://schemas.microsoft.com/office/drawing/2014/chart" uri="{C3380CC4-5D6E-409C-BE32-E72D297353CC}">
                  <c16:uniqueId val="{00000000-B6E8-4D6C-AB06-FE8FFED12BCF}"/>
                </c:ext>
              </c:extLst>
            </c:dLbl>
            <c:spPr>
              <a:noFill/>
              <a:ln>
                <a:noFill/>
              </a:ln>
              <a:effectLst/>
            </c:spPr>
            <c:txPr>
              <a:bodyPr rot="0" spcFirstLastPara="1" vertOverflow="ellipsis" vert="horz" wrap="square" anchor="ctr" anchorCtr="1"/>
              <a:lstStyle/>
              <a:p>
                <a:pPr>
                  <a:defRPr sz="8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(小中)'!$BX$63:$BX$64</c:f>
              <c:strCache>
                <c:ptCount val="2"/>
                <c:pt idx="0">
                  <c:v>男性</c:v>
                </c:pt>
                <c:pt idx="1">
                  <c:v>女性</c:v>
                </c:pt>
              </c:strCache>
            </c:strRef>
          </c:cat>
          <c:val>
            <c:numRef>
              <c:f>'集計 (小中)'!$CB$63:$CB$64</c:f>
              <c:numCache>
                <c:formatCode>0.0%</c:formatCode>
                <c:ptCount val="2"/>
                <c:pt idx="0">
                  <c:v>0.18333333333333332</c:v>
                </c:pt>
                <c:pt idx="1">
                  <c:v>0.21438082556591212</c:v>
                </c:pt>
              </c:numCache>
            </c:numRef>
          </c:val>
          <c:extLst>
            <c:ext xmlns:c16="http://schemas.microsoft.com/office/drawing/2014/chart" uri="{C3380CC4-5D6E-409C-BE32-E72D297353CC}">
              <c16:uniqueId val="{0000003C-FF81-46C9-89AE-9419D508C2B5}"/>
            </c:ext>
          </c:extLst>
        </c:ser>
        <c:ser>
          <c:idx val="4"/>
          <c:order val="4"/>
          <c:tx>
            <c:strRef>
              <c:f>'集計 (小中)'!$CC$62</c:f>
              <c:strCache>
                <c:ptCount val="1"/>
                <c:pt idx="0">
                  <c:v>禁煙外来治療費助成</c:v>
                </c:pt>
              </c:strCache>
            </c:strRef>
          </c:tx>
          <c:spPr>
            <a:solidFill>
              <a:schemeClr val="accent2">
                <a:shade val="70000"/>
              </a:schemeClr>
            </a:solidFill>
            <a:ln>
              <a:noFill/>
            </a:ln>
            <a:effectLst/>
          </c:spPr>
          <c:invertIfNegative val="0"/>
          <c:dPt>
            <c:idx val="0"/>
            <c:invertIfNegative val="0"/>
            <c:bubble3D val="0"/>
            <c:spPr>
              <a:solidFill>
                <a:schemeClr val="accent5">
                  <a:lumMod val="75000"/>
                </a:schemeClr>
              </a:solidFill>
              <a:ln>
                <a:noFill/>
              </a:ln>
              <a:effectLst/>
            </c:spPr>
            <c:extLst>
              <c:ext xmlns:c16="http://schemas.microsoft.com/office/drawing/2014/chart" uri="{C3380CC4-5D6E-409C-BE32-E72D297353CC}">
                <c16:uniqueId val="{00000004-B6E8-4D6C-AB06-FE8FFED12BCF}"/>
              </c:ext>
            </c:extLst>
          </c:dPt>
          <c:dLbls>
            <c:dLbl>
              <c:idx val="0"/>
              <c:layout>
                <c:manualLayout>
                  <c:x val="-5.9697538737853016E-2"/>
                  <c:y val="-9.7312687527712133E-2"/>
                </c:manualLayout>
              </c:layout>
              <c:showLegendKey val="0"/>
              <c:showVal val="1"/>
              <c:showCatName val="0"/>
              <c:showSerName val="1"/>
              <c:showPercent val="0"/>
              <c:showBubbleSize val="0"/>
              <c:separator> </c:separator>
              <c:extLst>
                <c:ext xmlns:c15="http://schemas.microsoft.com/office/drawing/2012/chart" uri="{CE6537A1-D6FC-4f65-9D91-7224C49458BB}">
                  <c15:layout>
                    <c:manualLayout>
                      <c:w val="0.18970551198917734"/>
                      <c:h val="5.6245442296350825E-2"/>
                    </c:manualLayout>
                  </c15:layout>
                </c:ext>
                <c:ext xmlns:c16="http://schemas.microsoft.com/office/drawing/2014/chart" uri="{C3380CC4-5D6E-409C-BE32-E72D297353CC}">
                  <c16:uniqueId val="{00000004-B6E8-4D6C-AB06-FE8FFED12BCF}"/>
                </c:ext>
              </c:extLst>
            </c:dLbl>
            <c:dLbl>
              <c:idx val="1"/>
              <c:layout>
                <c:manualLayout>
                  <c:x val="-5.5717702821996243E-2"/>
                  <c:y val="-9.403363768246957E-2"/>
                </c:manualLayout>
              </c:layout>
              <c:showLegendKey val="0"/>
              <c:showVal val="1"/>
              <c:showCatName val="0"/>
              <c:showSerName val="1"/>
              <c:showPercent val="0"/>
              <c:showBubbleSize val="0"/>
              <c:separator> </c:separator>
              <c:extLst>
                <c:ext xmlns:c15="http://schemas.microsoft.com/office/drawing/2012/chart" uri="{CE6537A1-D6FC-4f65-9D91-7224C49458BB}">
                  <c15:layout>
                    <c:manualLayout>
                      <c:w val="0.19005043110188494"/>
                      <c:h val="3.9056905109363362E-2"/>
                    </c:manualLayout>
                  </c15:layout>
                </c:ext>
                <c:ext xmlns:c16="http://schemas.microsoft.com/office/drawing/2014/chart" uri="{C3380CC4-5D6E-409C-BE32-E72D297353CC}">
                  <c16:uniqueId val="{00000001-B6E8-4D6C-AB06-FE8FFED12BCF}"/>
                </c:ext>
              </c:extLst>
            </c:dLbl>
            <c:spPr>
              <a:noFill/>
              <a:ln>
                <a:noFill/>
              </a:ln>
              <a:effectLst/>
            </c:spPr>
            <c:txPr>
              <a:bodyPr rot="0" spcFirstLastPara="1" vertOverflow="ellipsis" vert="horz" wrap="square" anchor="ctr" anchorCtr="1"/>
              <a:lstStyle/>
              <a:p>
                <a:pPr>
                  <a:defRPr sz="8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(小中)'!$BX$63:$BX$64</c:f>
              <c:strCache>
                <c:ptCount val="2"/>
                <c:pt idx="0">
                  <c:v>男性</c:v>
                </c:pt>
                <c:pt idx="1">
                  <c:v>女性</c:v>
                </c:pt>
              </c:strCache>
            </c:strRef>
          </c:cat>
          <c:val>
            <c:numRef>
              <c:f>'集計 (小中)'!$CC$63:$CC$64</c:f>
              <c:numCache>
                <c:formatCode>0.0%</c:formatCode>
                <c:ptCount val="2"/>
                <c:pt idx="0">
                  <c:v>7.7777777777777779E-2</c:v>
                </c:pt>
                <c:pt idx="1">
                  <c:v>0.10119840213049268</c:v>
                </c:pt>
              </c:numCache>
            </c:numRef>
          </c:val>
          <c:extLst>
            <c:ext xmlns:c16="http://schemas.microsoft.com/office/drawing/2014/chart" uri="{C3380CC4-5D6E-409C-BE32-E72D297353CC}">
              <c16:uniqueId val="{0000003D-FF81-46C9-89AE-9419D508C2B5}"/>
            </c:ext>
          </c:extLst>
        </c:ser>
        <c:ser>
          <c:idx val="5"/>
          <c:order val="5"/>
          <c:tx>
            <c:strRef>
              <c:f>'集計 (小中)'!$CD$62</c:f>
              <c:strCache>
                <c:ptCount val="1"/>
                <c:pt idx="0">
                  <c:v>禁煙補助薬の配布</c:v>
                </c:pt>
              </c:strCache>
            </c:strRef>
          </c:tx>
          <c:spPr>
            <a:solidFill>
              <a:schemeClr val="accent2">
                <a:shade val="50000"/>
              </a:schemeClr>
            </a:solidFill>
            <a:ln>
              <a:noFill/>
            </a:ln>
            <a:effectLst/>
          </c:spPr>
          <c:invertIfNegative val="0"/>
          <c:dPt>
            <c:idx val="0"/>
            <c:invertIfNegative val="0"/>
            <c:bubble3D val="0"/>
            <c:spPr>
              <a:solidFill>
                <a:schemeClr val="accent5">
                  <a:lumMod val="50000"/>
                </a:schemeClr>
              </a:solidFill>
              <a:ln>
                <a:noFill/>
              </a:ln>
              <a:effectLst/>
            </c:spPr>
            <c:extLst>
              <c:ext xmlns:c16="http://schemas.microsoft.com/office/drawing/2014/chart" uri="{C3380CC4-5D6E-409C-BE32-E72D297353CC}">
                <c16:uniqueId val="{00000005-B6E8-4D6C-AB06-FE8FFED12BCF}"/>
              </c:ext>
            </c:extLst>
          </c:dPt>
          <c:dLbls>
            <c:dLbl>
              <c:idx val="0"/>
              <c:layout>
                <c:manualLayout>
                  <c:x val="-6.6330598597615434E-3"/>
                  <c:y val="-0.13339669994274617"/>
                </c:manualLayout>
              </c:layout>
              <c:showLegendKey val="0"/>
              <c:showVal val="1"/>
              <c:showCatName val="0"/>
              <c:showSerName val="1"/>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5-B6E8-4D6C-AB06-FE8FFED12BCF}"/>
                </c:ext>
              </c:extLst>
            </c:dLbl>
            <c:dLbl>
              <c:idx val="1"/>
              <c:layout>
                <c:manualLayout>
                  <c:x val="-5.3064478878092538E-3"/>
                  <c:y val="-0.12902302635827101"/>
                </c:manualLayout>
              </c:layout>
              <c:showLegendKey val="0"/>
              <c:showVal val="1"/>
              <c:showCatName val="0"/>
              <c:showSerName val="1"/>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2-B6E8-4D6C-AB06-FE8FFED12BCF}"/>
                </c:ext>
              </c:extLst>
            </c:dLbl>
            <c:spPr>
              <a:noFill/>
              <a:ln>
                <a:noFill/>
              </a:ln>
              <a:effectLst/>
            </c:spPr>
            <c:txPr>
              <a:bodyPr rot="0" spcFirstLastPara="1" vertOverflow="ellipsis" vert="horz" wrap="square" anchor="ctr" anchorCtr="1"/>
              <a:lstStyle/>
              <a:p>
                <a:pPr>
                  <a:defRPr sz="8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(小中)'!$BX$63:$BX$64</c:f>
              <c:strCache>
                <c:ptCount val="2"/>
                <c:pt idx="0">
                  <c:v>男性</c:v>
                </c:pt>
                <c:pt idx="1">
                  <c:v>女性</c:v>
                </c:pt>
              </c:strCache>
            </c:strRef>
          </c:cat>
          <c:val>
            <c:numRef>
              <c:f>'集計 (小中)'!$CD$63:$CD$64</c:f>
              <c:numCache>
                <c:formatCode>0.0%</c:formatCode>
                <c:ptCount val="2"/>
                <c:pt idx="0">
                  <c:v>0.05</c:v>
                </c:pt>
                <c:pt idx="1">
                  <c:v>5.5925432756324903E-2</c:v>
                </c:pt>
              </c:numCache>
            </c:numRef>
          </c:val>
          <c:extLst>
            <c:ext xmlns:c16="http://schemas.microsoft.com/office/drawing/2014/chart" uri="{C3380CC4-5D6E-409C-BE32-E72D297353CC}">
              <c16:uniqueId val="{0000003E-FF81-46C9-89AE-9419D508C2B5}"/>
            </c:ext>
          </c:extLst>
        </c:ser>
        <c:dLbls>
          <c:showLegendKey val="0"/>
          <c:showVal val="0"/>
          <c:showCatName val="0"/>
          <c:showSerName val="0"/>
          <c:showPercent val="0"/>
          <c:showBubbleSize val="0"/>
        </c:dLbls>
        <c:gapWidth val="95"/>
        <c:overlap val="100"/>
        <c:axId val="470664624"/>
        <c:axId val="470665456"/>
      </c:barChart>
      <c:catAx>
        <c:axId val="47066462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470665456"/>
        <c:crosses val="autoZero"/>
        <c:auto val="1"/>
        <c:lblAlgn val="ctr"/>
        <c:lblOffset val="100"/>
        <c:noMultiLvlLbl val="0"/>
      </c:catAx>
      <c:valAx>
        <c:axId val="470665456"/>
        <c:scaling>
          <c:orientation val="minMax"/>
          <c:min val="0"/>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470664624"/>
        <c:crosses val="autoZero"/>
        <c:crossBetween val="between"/>
      </c:valAx>
      <c:dTable>
        <c:showHorzBorder val="1"/>
        <c:showVertBorder val="1"/>
        <c:showOutline val="0"/>
        <c:showKeys val="0"/>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9.8920252869011127E-2"/>
          <c:y val="2.7049204768869677E-2"/>
          <c:w val="0.88456464621686559"/>
          <c:h val="0.43303356541047605"/>
        </c:manualLayout>
      </c:layout>
      <c:barChart>
        <c:barDir val="col"/>
        <c:grouping val="percentStacked"/>
        <c:varyColors val="0"/>
        <c:ser>
          <c:idx val="10"/>
          <c:order val="0"/>
          <c:tx>
            <c:strRef>
              <c:f>'集計 (小中)'!$BY$70</c:f>
              <c:strCache>
                <c:ptCount val="1"/>
                <c:pt idx="0">
                  <c:v>飲食店の受動喫煙防止対策</c:v>
                </c:pt>
              </c:strCache>
            </c:strRef>
          </c:tx>
          <c:spPr>
            <a:solidFill>
              <a:schemeClr val="bg1">
                <a:lumMod val="95000"/>
              </a:schemeClr>
            </a:solidFill>
            <a:ln>
              <a:no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(小中)'!$BX$71:$BX$73</c:f>
              <c:strCache>
                <c:ptCount val="3"/>
                <c:pt idx="0">
                  <c:v>30代</c:v>
                </c:pt>
                <c:pt idx="1">
                  <c:v>40代</c:v>
                </c:pt>
                <c:pt idx="2">
                  <c:v>50代</c:v>
                </c:pt>
              </c:strCache>
            </c:strRef>
          </c:cat>
          <c:val>
            <c:numRef>
              <c:f>'集計 (小中)'!$BY$71:$BY$73</c:f>
              <c:numCache>
                <c:formatCode>0.0%</c:formatCode>
                <c:ptCount val="3"/>
                <c:pt idx="0">
                  <c:v>0.19379844961240311</c:v>
                </c:pt>
                <c:pt idx="1">
                  <c:v>0.22706065318818042</c:v>
                </c:pt>
                <c:pt idx="2">
                  <c:v>0.26415094339622641</c:v>
                </c:pt>
              </c:numCache>
            </c:numRef>
          </c:val>
          <c:extLst>
            <c:ext xmlns:c16="http://schemas.microsoft.com/office/drawing/2014/chart" uri="{C3380CC4-5D6E-409C-BE32-E72D297353CC}">
              <c16:uniqueId val="{00000007-C94E-4321-AE2D-5919571D5F93}"/>
            </c:ext>
          </c:extLst>
        </c:ser>
        <c:ser>
          <c:idx val="9"/>
          <c:order val="1"/>
          <c:tx>
            <c:strRef>
              <c:f>'集計 (小中)'!$BZ$70</c:f>
              <c:strCache>
                <c:ptCount val="1"/>
                <c:pt idx="0">
                  <c:v>屋外の受動喫煙防止対策</c:v>
                </c:pt>
              </c:strCache>
            </c:strRef>
          </c:tx>
          <c:spPr>
            <a:solidFill>
              <a:schemeClr val="bg1">
                <a:lumMod val="85000"/>
              </a:schemeClr>
            </a:solidFill>
            <a:ln>
              <a:no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(小中)'!$BX$71:$BX$73</c:f>
              <c:strCache>
                <c:ptCount val="3"/>
                <c:pt idx="0">
                  <c:v>30代</c:v>
                </c:pt>
                <c:pt idx="1">
                  <c:v>40代</c:v>
                </c:pt>
                <c:pt idx="2">
                  <c:v>50代</c:v>
                </c:pt>
              </c:strCache>
            </c:strRef>
          </c:cat>
          <c:val>
            <c:numRef>
              <c:f>'集計 (小中)'!$BZ$71:$BZ$73</c:f>
              <c:numCache>
                <c:formatCode>0.0%</c:formatCode>
                <c:ptCount val="3"/>
                <c:pt idx="0">
                  <c:v>0.27906976744186046</c:v>
                </c:pt>
                <c:pt idx="1">
                  <c:v>0.30793157076205285</c:v>
                </c:pt>
                <c:pt idx="2">
                  <c:v>0.28930817610062892</c:v>
                </c:pt>
              </c:numCache>
            </c:numRef>
          </c:val>
          <c:extLst>
            <c:ext xmlns:c16="http://schemas.microsoft.com/office/drawing/2014/chart" uri="{C3380CC4-5D6E-409C-BE32-E72D297353CC}">
              <c16:uniqueId val="{00000006-C94E-4321-AE2D-5919571D5F93}"/>
            </c:ext>
          </c:extLst>
        </c:ser>
        <c:ser>
          <c:idx val="8"/>
          <c:order val="2"/>
          <c:tx>
            <c:strRef>
              <c:f>'集計 (小中)'!$CA$70</c:f>
              <c:strCache>
                <c:ptCount val="1"/>
                <c:pt idx="0">
                  <c:v>職場の受動喫煙防止対策</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(小中)'!$BX$71:$BX$73</c:f>
              <c:strCache>
                <c:ptCount val="3"/>
                <c:pt idx="0">
                  <c:v>30代</c:v>
                </c:pt>
                <c:pt idx="1">
                  <c:v>40代</c:v>
                </c:pt>
                <c:pt idx="2">
                  <c:v>50代</c:v>
                </c:pt>
              </c:strCache>
            </c:strRef>
          </c:cat>
          <c:val>
            <c:numRef>
              <c:f>'集計 (小中)'!$CA$71:$CA$73</c:f>
              <c:numCache>
                <c:formatCode>0.0%</c:formatCode>
                <c:ptCount val="3"/>
                <c:pt idx="0">
                  <c:v>7.7519379844961239E-2</c:v>
                </c:pt>
                <c:pt idx="1">
                  <c:v>0.11353032659409021</c:v>
                </c:pt>
                <c:pt idx="2">
                  <c:v>0.12578616352201258</c:v>
                </c:pt>
              </c:numCache>
            </c:numRef>
          </c:val>
          <c:extLst>
            <c:ext xmlns:c16="http://schemas.microsoft.com/office/drawing/2014/chart" uri="{C3380CC4-5D6E-409C-BE32-E72D297353CC}">
              <c16:uniqueId val="{00000005-C94E-4321-AE2D-5919571D5F93}"/>
            </c:ext>
          </c:extLst>
        </c:ser>
        <c:ser>
          <c:idx val="7"/>
          <c:order val="3"/>
          <c:tx>
            <c:strRef>
              <c:f>'集計 (小中)'!$CB$70</c:f>
              <c:strCache>
                <c:ptCount val="1"/>
                <c:pt idx="0">
                  <c:v>学校・職場への健康教育</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(小中)'!$BX$71:$BX$73</c:f>
              <c:strCache>
                <c:ptCount val="3"/>
                <c:pt idx="0">
                  <c:v>30代</c:v>
                </c:pt>
                <c:pt idx="1">
                  <c:v>40代</c:v>
                </c:pt>
                <c:pt idx="2">
                  <c:v>50代</c:v>
                </c:pt>
              </c:strCache>
            </c:strRef>
          </c:cat>
          <c:val>
            <c:numRef>
              <c:f>'集計 (小中)'!$CB$71:$CB$73</c:f>
              <c:numCache>
                <c:formatCode>0.0%</c:formatCode>
                <c:ptCount val="3"/>
                <c:pt idx="0">
                  <c:v>0.22480620155038761</c:v>
                </c:pt>
                <c:pt idx="1">
                  <c:v>0.20373250388802489</c:v>
                </c:pt>
                <c:pt idx="2">
                  <c:v>0.21383647798742139</c:v>
                </c:pt>
              </c:numCache>
            </c:numRef>
          </c:val>
          <c:extLst>
            <c:ext xmlns:c16="http://schemas.microsoft.com/office/drawing/2014/chart" uri="{C3380CC4-5D6E-409C-BE32-E72D297353CC}">
              <c16:uniqueId val="{00000004-C94E-4321-AE2D-5919571D5F93}"/>
            </c:ext>
          </c:extLst>
        </c:ser>
        <c:ser>
          <c:idx val="6"/>
          <c:order val="4"/>
          <c:tx>
            <c:strRef>
              <c:f>'集計 (小中)'!$CC$70</c:f>
              <c:strCache>
                <c:ptCount val="1"/>
                <c:pt idx="0">
                  <c:v>禁煙外来治療費助成</c:v>
                </c:pt>
              </c:strCache>
            </c:strRef>
          </c:tx>
          <c:spPr>
            <a:solidFill>
              <a:schemeClr val="bg1">
                <a:lumMod val="50000"/>
              </a:schemeClr>
            </a:solidFill>
            <a:ln>
              <a:noFill/>
            </a:ln>
            <a:effectLst/>
          </c:spPr>
          <c:invertIfNegative val="0"/>
          <c:dLbls>
            <c:spPr>
              <a:solidFill>
                <a:schemeClr val="bg1">
                  <a:lumMod val="95000"/>
                </a:schemeClr>
              </a:solidFill>
              <a:ln>
                <a:noFill/>
              </a:ln>
              <a:effectLst/>
            </c:spPr>
            <c:txPr>
              <a:bodyPr rot="0" spcFirstLastPara="1" vertOverflow="ellipsis" vert="horz" wrap="square" anchor="ctr" anchorCtr="1"/>
              <a:lstStyle/>
              <a:p>
                <a:pPr>
                  <a:defRPr sz="7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(小中)'!$BX$71:$BX$73</c:f>
              <c:strCache>
                <c:ptCount val="3"/>
                <c:pt idx="0">
                  <c:v>30代</c:v>
                </c:pt>
                <c:pt idx="1">
                  <c:v>40代</c:v>
                </c:pt>
                <c:pt idx="2">
                  <c:v>50代</c:v>
                </c:pt>
              </c:strCache>
            </c:strRef>
          </c:cat>
          <c:val>
            <c:numRef>
              <c:f>'集計 (小中)'!$CC$71:$CC$73</c:f>
              <c:numCache>
                <c:formatCode>0.0%</c:formatCode>
                <c:ptCount val="3"/>
                <c:pt idx="0">
                  <c:v>0.13178294573643412</c:v>
                </c:pt>
                <c:pt idx="1">
                  <c:v>9.7978227060653192E-2</c:v>
                </c:pt>
                <c:pt idx="2">
                  <c:v>6.2893081761006289E-2</c:v>
                </c:pt>
              </c:numCache>
            </c:numRef>
          </c:val>
          <c:extLst>
            <c:ext xmlns:c16="http://schemas.microsoft.com/office/drawing/2014/chart" uri="{C3380CC4-5D6E-409C-BE32-E72D297353CC}">
              <c16:uniqueId val="{00000003-C94E-4321-AE2D-5919571D5F93}"/>
            </c:ext>
          </c:extLst>
        </c:ser>
        <c:ser>
          <c:idx val="5"/>
          <c:order val="5"/>
          <c:tx>
            <c:strRef>
              <c:f>'集計 (小中)'!$CD$70</c:f>
              <c:strCache>
                <c:ptCount val="1"/>
                <c:pt idx="0">
                  <c:v>禁煙補助薬の配布</c:v>
                </c:pt>
              </c:strCache>
            </c:strRef>
          </c:tx>
          <c:spPr>
            <a:solidFill>
              <a:schemeClr val="tx1">
                <a:lumMod val="65000"/>
                <a:lumOff val="35000"/>
              </a:schemeClr>
            </a:solidFill>
            <a:ln>
              <a:noFill/>
            </a:ln>
            <a:effectLst/>
          </c:spPr>
          <c:invertIfNegative val="0"/>
          <c:dLbls>
            <c:spPr>
              <a:solidFill>
                <a:schemeClr val="bg1">
                  <a:lumMod val="95000"/>
                </a:schemeClr>
              </a:solidFill>
              <a:ln>
                <a:noFill/>
              </a:ln>
              <a:effectLst/>
            </c:spPr>
            <c:txPr>
              <a:bodyPr rot="0" spcFirstLastPara="1" vertOverflow="ellipsis" vert="horz" wrap="square" anchor="ctr" anchorCtr="1"/>
              <a:lstStyle/>
              <a:p>
                <a:pPr>
                  <a:defRPr sz="7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dLblPos val="inBase"/>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(小中)'!$BX$71:$BX$73</c:f>
              <c:strCache>
                <c:ptCount val="3"/>
                <c:pt idx="0">
                  <c:v>30代</c:v>
                </c:pt>
                <c:pt idx="1">
                  <c:v>40代</c:v>
                </c:pt>
                <c:pt idx="2">
                  <c:v>50代</c:v>
                </c:pt>
              </c:strCache>
            </c:strRef>
          </c:cat>
          <c:val>
            <c:numRef>
              <c:f>'集計 (小中)'!$CD$71:$CD$73</c:f>
              <c:numCache>
                <c:formatCode>0.0%</c:formatCode>
                <c:ptCount val="3"/>
                <c:pt idx="0">
                  <c:v>9.3023255813953487E-2</c:v>
                </c:pt>
                <c:pt idx="1">
                  <c:v>4.9766718506998445E-2</c:v>
                </c:pt>
                <c:pt idx="2">
                  <c:v>4.40251572327044E-2</c:v>
                </c:pt>
              </c:numCache>
            </c:numRef>
          </c:val>
          <c:extLst>
            <c:ext xmlns:c16="http://schemas.microsoft.com/office/drawing/2014/chart" uri="{C3380CC4-5D6E-409C-BE32-E72D297353CC}">
              <c16:uniqueId val="{00000002-C94E-4321-AE2D-5919571D5F93}"/>
            </c:ext>
          </c:extLst>
        </c:ser>
        <c:dLbls>
          <c:showLegendKey val="0"/>
          <c:showVal val="0"/>
          <c:showCatName val="0"/>
          <c:showSerName val="0"/>
          <c:showPercent val="0"/>
          <c:showBubbleSize val="0"/>
        </c:dLbls>
        <c:gapWidth val="95"/>
        <c:overlap val="100"/>
        <c:axId val="362691712"/>
        <c:axId val="362692960"/>
      </c:barChart>
      <c:catAx>
        <c:axId val="3626917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362692960"/>
        <c:crosses val="autoZero"/>
        <c:auto val="1"/>
        <c:lblAlgn val="ctr"/>
        <c:lblOffset val="100"/>
        <c:noMultiLvlLbl val="0"/>
      </c:catAx>
      <c:valAx>
        <c:axId val="3626929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362691712"/>
        <c:crosses val="autoZero"/>
        <c:crossBetween val="between"/>
      </c:valAx>
      <c:dTable>
        <c:showHorzBorder val="1"/>
        <c:showVertBorder val="1"/>
        <c:showOutline val="0"/>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売上高</c:v>
                </c:pt>
              </c:strCache>
            </c:strRef>
          </c:tx>
          <c:spPr>
            <a:solidFill>
              <a:schemeClr val="accent5">
                <a:lumMod val="40000"/>
                <a:lumOff val="60000"/>
              </a:schemeClr>
            </a:solidFill>
          </c:spPr>
          <c:dPt>
            <c:idx val="0"/>
            <c:bubble3D val="0"/>
            <c:spPr>
              <a:solidFill>
                <a:schemeClr val="accent5">
                  <a:lumMod val="75000"/>
                </a:schemeClr>
              </a:solidFill>
              <a:ln w="76200">
                <a:solidFill>
                  <a:schemeClr val="bg1"/>
                </a:solidFill>
              </a:ln>
              <a:effectLst/>
            </c:spPr>
            <c:extLst>
              <c:ext xmlns:c16="http://schemas.microsoft.com/office/drawing/2014/chart" uri="{C3380CC4-5D6E-409C-BE32-E72D297353CC}">
                <c16:uniqueId val="{00000001-CF0F-43E7-9470-A55538AC50F0}"/>
              </c:ext>
            </c:extLst>
          </c:dPt>
          <c:dPt>
            <c:idx val="1"/>
            <c:bubble3D val="0"/>
            <c:spPr>
              <a:solidFill>
                <a:schemeClr val="accent5">
                  <a:lumMod val="60000"/>
                  <a:lumOff val="40000"/>
                </a:schemeClr>
              </a:solidFill>
              <a:ln w="19050">
                <a:solidFill>
                  <a:schemeClr val="lt1"/>
                </a:solidFill>
              </a:ln>
              <a:effectLst/>
            </c:spPr>
            <c:extLst>
              <c:ext xmlns:c16="http://schemas.microsoft.com/office/drawing/2014/chart" uri="{C3380CC4-5D6E-409C-BE32-E72D297353CC}">
                <c16:uniqueId val="{00000002-CF0F-43E7-9470-A55538AC50F0}"/>
              </c:ext>
            </c:extLst>
          </c:dPt>
          <c:dLbls>
            <c:dLbl>
              <c:idx val="0"/>
              <c:layout>
                <c:manualLayout>
                  <c:x val="-0.13709040616279822"/>
                  <c:y val="0.14681012267420787"/>
                </c:manualLayout>
              </c:layout>
              <c:spPr>
                <a:noFill/>
                <a:ln>
                  <a:noFill/>
                </a:ln>
                <a:effectLst/>
              </c:spPr>
              <c:txPr>
                <a:bodyPr rot="0" spcFirstLastPara="1" vertOverflow="ellipsis" vert="horz" wrap="square" lIns="38100" tIns="19050" rIns="38100" bIns="19050" anchor="ctr" anchorCtr="1">
                  <a:noAutofit/>
                </a:bodyPr>
                <a:lstStyle/>
                <a:p>
                  <a:pPr>
                    <a:defRPr sz="1600" b="1" i="0" u="none" strike="noStrike" kern="1200" baseline="0">
                      <a:solidFill>
                        <a:schemeClr val="bg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19640551771604983"/>
                      <c:h val="7.9816549139043014E-2"/>
                    </c:manualLayout>
                  </c15:layout>
                </c:ext>
                <c:ext xmlns:c16="http://schemas.microsoft.com/office/drawing/2014/chart" uri="{C3380CC4-5D6E-409C-BE32-E72D297353CC}">
                  <c16:uniqueId val="{00000001-CF0F-43E7-9470-A55538AC50F0}"/>
                </c:ext>
              </c:extLst>
            </c:dLbl>
            <c:dLbl>
              <c:idx val="1"/>
              <c:layout>
                <c:manualLayout>
                  <c:x val="0.21917082361450546"/>
                  <c:y val="-0.17458062864240251"/>
                </c:manualLayout>
              </c:layout>
              <c:tx>
                <c:rich>
                  <a:bodyPr/>
                  <a:lstStyle/>
                  <a:p>
                    <a:r>
                      <a:rPr lang="en-US" altLang="ja-JP" dirty="0"/>
                      <a:t>3,912</a:t>
                    </a:r>
                  </a:p>
                </c:rich>
              </c:tx>
              <c:showLegendKey val="0"/>
              <c:showVal val="1"/>
              <c:showCatName val="0"/>
              <c:showSerName val="0"/>
              <c:showPercent val="0"/>
              <c:showBubbleSize val="0"/>
              <c:extLst>
                <c:ext xmlns:c15="http://schemas.microsoft.com/office/drawing/2012/chart" uri="{CE6537A1-D6FC-4f65-9D91-7224C49458BB}">
                  <c15:layout>
                    <c:manualLayout>
                      <c:w val="0.17450537886805065"/>
                      <c:h val="5.7113751740696772E-2"/>
                    </c:manualLayout>
                  </c15:layout>
                  <c15:showDataLabelsRange val="0"/>
                </c:ext>
                <c:ext xmlns:c16="http://schemas.microsoft.com/office/drawing/2014/chart" uri="{C3380CC4-5D6E-409C-BE32-E72D297353CC}">
                  <c16:uniqueId val="{00000002-CF0F-43E7-9470-A55538AC50F0}"/>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有効回答数</c:v>
                </c:pt>
                <c:pt idx="1">
                  <c:v>未回答</c:v>
                </c:pt>
              </c:strCache>
            </c:strRef>
          </c:cat>
          <c:val>
            <c:numRef>
              <c:f>Sheet1!$B$2:$B$3</c:f>
              <c:numCache>
                <c:formatCode>General</c:formatCode>
                <c:ptCount val="2"/>
                <c:pt idx="0">
                  <c:v>582</c:v>
                </c:pt>
                <c:pt idx="1">
                  <c:v>3912</c:v>
                </c:pt>
              </c:numCache>
            </c:numRef>
          </c:val>
          <c:extLst>
            <c:ext xmlns:c16="http://schemas.microsoft.com/office/drawing/2014/chart" uri="{C3380CC4-5D6E-409C-BE32-E72D297353CC}">
              <c16:uniqueId val="{00000000-CF0F-43E7-9470-A55538AC50F0}"/>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'集計 (小中)'!$Y$49</c:f>
              <c:strCache>
                <c:ptCount val="1"/>
                <c:pt idx="0">
                  <c:v>男性</c:v>
                </c:pt>
              </c:strCache>
            </c:strRef>
          </c:tx>
          <c:spPr>
            <a:solidFill>
              <a:schemeClr val="accent5">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(小中)'!$Z$48:$AF$48</c:f>
              <c:strCache>
                <c:ptCount val="3"/>
                <c:pt idx="0">
                  <c:v>30代</c:v>
                </c:pt>
                <c:pt idx="1">
                  <c:v>40代</c:v>
                </c:pt>
                <c:pt idx="2">
                  <c:v>50代</c:v>
                </c:pt>
              </c:strCache>
              <c:extLst/>
            </c:strRef>
          </c:cat>
          <c:val>
            <c:numRef>
              <c:f>'集計 (小中)'!$Z$49:$AF$49</c:f>
              <c:numCache>
                <c:formatCode>0.0%</c:formatCode>
                <c:ptCount val="3"/>
                <c:pt idx="0">
                  <c:v>0.10989010989010989</c:v>
                </c:pt>
                <c:pt idx="1">
                  <c:v>0.17821782178217821</c:v>
                </c:pt>
                <c:pt idx="2">
                  <c:v>0.34482758620689657</c:v>
                </c:pt>
              </c:numCache>
              <c:extLst/>
            </c:numRef>
          </c:val>
          <c:extLst>
            <c:ext xmlns:c16="http://schemas.microsoft.com/office/drawing/2014/chart" uri="{C3380CC4-5D6E-409C-BE32-E72D297353CC}">
              <c16:uniqueId val="{00000000-9842-48BE-A69A-DD4D05876DB5}"/>
            </c:ext>
          </c:extLst>
        </c:ser>
        <c:ser>
          <c:idx val="1"/>
          <c:order val="1"/>
          <c:tx>
            <c:strRef>
              <c:f>'集計 (小中)'!$Y$50</c:f>
              <c:strCache>
                <c:ptCount val="1"/>
                <c:pt idx="0">
                  <c:v>女性</c:v>
                </c:pt>
              </c:strCache>
            </c:strRef>
          </c:tx>
          <c:spPr>
            <a:solidFill>
              <a:srgbClr val="FFCCCC"/>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'集計 (小中)'!$Z$48:$AF$48</c:f>
              <c:strCache>
                <c:ptCount val="3"/>
                <c:pt idx="0">
                  <c:v>30代</c:v>
                </c:pt>
                <c:pt idx="1">
                  <c:v>40代</c:v>
                </c:pt>
                <c:pt idx="2">
                  <c:v>50代</c:v>
                </c:pt>
              </c:strCache>
              <c:extLst/>
            </c:strRef>
          </c:cat>
          <c:val>
            <c:numRef>
              <c:f>'集計 (小中)'!$Z$50:$AF$50</c:f>
              <c:numCache>
                <c:formatCode>0.0%</c:formatCode>
                <c:ptCount val="3"/>
                <c:pt idx="0">
                  <c:v>0.89010989010989006</c:v>
                </c:pt>
                <c:pt idx="1">
                  <c:v>0.82178217821782173</c:v>
                </c:pt>
                <c:pt idx="2">
                  <c:v>0.65517241379310343</c:v>
                </c:pt>
              </c:numCache>
              <c:extLst/>
            </c:numRef>
          </c:val>
          <c:extLst>
            <c:ext xmlns:c16="http://schemas.microsoft.com/office/drawing/2014/chart" uri="{C3380CC4-5D6E-409C-BE32-E72D297353CC}">
              <c16:uniqueId val="{00000001-9842-48BE-A69A-DD4D05876DB5}"/>
            </c:ext>
          </c:extLst>
        </c:ser>
        <c:dLbls>
          <c:showLegendKey val="0"/>
          <c:showVal val="0"/>
          <c:showCatName val="0"/>
          <c:showSerName val="0"/>
          <c:showPercent val="0"/>
          <c:showBubbleSize val="0"/>
        </c:dLbls>
        <c:gapWidth val="150"/>
        <c:overlap val="100"/>
        <c:axId val="134417488"/>
        <c:axId val="134416656"/>
      </c:barChart>
      <c:catAx>
        <c:axId val="1344174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134416656"/>
        <c:crosses val="autoZero"/>
        <c:auto val="1"/>
        <c:lblAlgn val="ctr"/>
        <c:lblOffset val="100"/>
        <c:noMultiLvlLbl val="0"/>
      </c:catAx>
      <c:valAx>
        <c:axId val="13441665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1344174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5.5646619622468432E-2"/>
          <c:y val="5.4228661342009918E-2"/>
          <c:w val="0.92684652237607035"/>
          <c:h val="0.80573207320320284"/>
        </c:manualLayout>
      </c:layout>
      <c:barChart>
        <c:barDir val="col"/>
        <c:grouping val="percentStacked"/>
        <c:varyColors val="0"/>
        <c:ser>
          <c:idx val="0"/>
          <c:order val="0"/>
          <c:tx>
            <c:strRef>
              <c:f>'集計 (小中)'!$B$70</c:f>
              <c:strCache>
                <c:ptCount val="1"/>
                <c:pt idx="0">
                  <c:v>知っている</c:v>
                </c:pt>
              </c:strCache>
            </c:strRef>
          </c:tx>
          <c:spPr>
            <a:solidFill>
              <a:schemeClr val="accent6">
                <a:lumMod val="20000"/>
                <a:lumOff val="80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(小中)'!$A$73:$A$75</c:f>
              <c:strCache>
                <c:ptCount val="3"/>
                <c:pt idx="0">
                  <c:v>30代</c:v>
                </c:pt>
                <c:pt idx="1">
                  <c:v>40代</c:v>
                </c:pt>
                <c:pt idx="2">
                  <c:v>50代</c:v>
                </c:pt>
              </c:strCache>
            </c:strRef>
          </c:cat>
          <c:val>
            <c:numRef>
              <c:f>'集計 (小中)'!$B$73:$B$75</c:f>
              <c:numCache>
                <c:formatCode>0.0%</c:formatCode>
                <c:ptCount val="3"/>
                <c:pt idx="0">
                  <c:v>0.96703296703296704</c:v>
                </c:pt>
                <c:pt idx="1">
                  <c:v>0.98267326732673266</c:v>
                </c:pt>
                <c:pt idx="2">
                  <c:v>0.97701149425287359</c:v>
                </c:pt>
              </c:numCache>
            </c:numRef>
          </c:val>
          <c:extLst>
            <c:ext xmlns:c16="http://schemas.microsoft.com/office/drawing/2014/chart" uri="{C3380CC4-5D6E-409C-BE32-E72D297353CC}">
              <c16:uniqueId val="{00000000-B60A-4AAB-AB83-432CA96D9A1F}"/>
            </c:ext>
          </c:extLst>
        </c:ser>
        <c:ser>
          <c:idx val="1"/>
          <c:order val="1"/>
          <c:tx>
            <c:strRef>
              <c:f>'集計 (小中)'!$C$70</c:f>
              <c:strCache>
                <c:ptCount val="1"/>
                <c:pt idx="0">
                  <c:v>言葉だけは知っている</c:v>
                </c:pt>
              </c:strCache>
            </c:strRef>
          </c:tx>
          <c:spPr>
            <a:solidFill>
              <a:schemeClr val="bg1">
                <a:lumMod val="85000"/>
              </a:schemeClr>
            </a:solidFill>
            <a:ln>
              <a:noFill/>
            </a:ln>
            <a:effectLst/>
          </c:spPr>
          <c:invertIfNegative val="0"/>
          <c:dLbls>
            <c:dLbl>
              <c:idx val="0"/>
              <c:layout>
                <c:manualLayout>
                  <c:x val="0.1366249257441105"/>
                  <c:y val="1.8659430138065081E-2"/>
                </c:manualLayout>
              </c:layout>
              <c:showLegendKey val="0"/>
              <c:showVal val="1"/>
              <c:showCatName val="0"/>
              <c:showSerName val="1"/>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0-3A8E-4C09-BB20-94856E3E0857}"/>
                </c:ext>
              </c:extLst>
            </c:dLbl>
            <c:dLbl>
              <c:idx val="1"/>
              <c:layout>
                <c:manualLayout>
                  <c:x val="0.1366249257441105"/>
                  <c:y val="2.9855088220904144E-2"/>
                </c:manualLayout>
              </c:layout>
              <c:showLegendKey val="0"/>
              <c:showVal val="1"/>
              <c:showCatName val="0"/>
              <c:showSerName val="1"/>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1-3A8E-4C09-BB20-94856E3E0857}"/>
                </c:ext>
              </c:extLst>
            </c:dLbl>
            <c:dLbl>
              <c:idx val="2"/>
              <c:layout>
                <c:manualLayout>
                  <c:x val="4.504118431124522E-3"/>
                  <c:y val="-3.3586974248517164E-2"/>
                </c:manualLayout>
              </c:layout>
              <c:showLegendKey val="0"/>
              <c:showVal val="1"/>
              <c:showCatName val="0"/>
              <c:showSerName val="1"/>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3-3A8E-4C09-BB20-94856E3E0857}"/>
                </c:ext>
              </c:extLst>
            </c:dLbl>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(小中)'!$A$73:$A$75</c:f>
              <c:strCache>
                <c:ptCount val="3"/>
                <c:pt idx="0">
                  <c:v>30代</c:v>
                </c:pt>
                <c:pt idx="1">
                  <c:v>40代</c:v>
                </c:pt>
                <c:pt idx="2">
                  <c:v>50代</c:v>
                </c:pt>
              </c:strCache>
            </c:strRef>
          </c:cat>
          <c:val>
            <c:numRef>
              <c:f>'集計 (小中)'!$C$73:$C$75</c:f>
              <c:numCache>
                <c:formatCode>0.0%</c:formatCode>
                <c:ptCount val="3"/>
                <c:pt idx="0">
                  <c:v>1.098901098901099E-2</c:v>
                </c:pt>
                <c:pt idx="1">
                  <c:v>1.2376237623762377E-2</c:v>
                </c:pt>
                <c:pt idx="2">
                  <c:v>2.2988505747126436E-2</c:v>
                </c:pt>
              </c:numCache>
            </c:numRef>
          </c:val>
          <c:extLst>
            <c:ext xmlns:c16="http://schemas.microsoft.com/office/drawing/2014/chart" uri="{C3380CC4-5D6E-409C-BE32-E72D297353CC}">
              <c16:uniqueId val="{00000001-B60A-4AAB-AB83-432CA96D9A1F}"/>
            </c:ext>
          </c:extLst>
        </c:ser>
        <c:ser>
          <c:idx val="2"/>
          <c:order val="2"/>
          <c:tx>
            <c:strRef>
              <c:f>'集計 (小中)'!$D$70</c:f>
              <c:strCache>
                <c:ptCount val="1"/>
                <c:pt idx="0">
                  <c:v>知らない</c:v>
                </c:pt>
              </c:strCache>
            </c:strRef>
          </c:tx>
          <c:spPr>
            <a:solidFill>
              <a:schemeClr val="accent3">
                <a:shade val="65000"/>
              </a:schemeClr>
            </a:solidFill>
            <a:ln>
              <a:noFill/>
            </a:ln>
            <a:effectLst/>
          </c:spPr>
          <c:invertIfNegative val="0"/>
          <c:dLbls>
            <c:dLbl>
              <c:idx val="0"/>
              <c:layout>
                <c:manualLayout>
                  <c:x val="0.1065974695366137"/>
                  <c:y val="-2.6123202193291128E-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0-ABFC-4A4E-BAA6-3A5DBF6F25FF}"/>
                </c:ext>
              </c:extLst>
            </c:dLbl>
            <c:dLbl>
              <c:idx val="1"/>
              <c:layout>
                <c:manualLayout>
                  <c:x val="0.10960021515736326"/>
                  <c:y val="-2.2391316165678108E-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2-3A8E-4C09-BB20-94856E3E0857}"/>
                </c:ext>
              </c:extLst>
            </c:dLbl>
            <c:dLbl>
              <c:idx val="2"/>
              <c:delete val="1"/>
              <c:extLst>
                <c:ext xmlns:c15="http://schemas.microsoft.com/office/drawing/2012/chart" uri="{CE6537A1-D6FC-4f65-9D91-7224C49458BB}"/>
                <c:ext xmlns:c16="http://schemas.microsoft.com/office/drawing/2014/chart" uri="{C3380CC4-5D6E-409C-BE32-E72D297353CC}">
                  <c16:uniqueId val="{00000004-3A8E-4C09-BB20-94856E3E0857}"/>
                </c:ext>
              </c:extLst>
            </c:dLbl>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(小中)'!$A$73:$A$75</c:f>
              <c:strCache>
                <c:ptCount val="3"/>
                <c:pt idx="0">
                  <c:v>30代</c:v>
                </c:pt>
                <c:pt idx="1">
                  <c:v>40代</c:v>
                </c:pt>
                <c:pt idx="2">
                  <c:v>50代</c:v>
                </c:pt>
              </c:strCache>
            </c:strRef>
          </c:cat>
          <c:val>
            <c:numRef>
              <c:f>'集計 (小中)'!$D$73:$D$75</c:f>
              <c:numCache>
                <c:formatCode>0.0%</c:formatCode>
                <c:ptCount val="3"/>
                <c:pt idx="0">
                  <c:v>2.197802197802198E-2</c:v>
                </c:pt>
                <c:pt idx="1">
                  <c:v>4.9504950495049506E-3</c:v>
                </c:pt>
                <c:pt idx="2">
                  <c:v>0</c:v>
                </c:pt>
              </c:numCache>
            </c:numRef>
          </c:val>
          <c:extLst>
            <c:ext xmlns:c16="http://schemas.microsoft.com/office/drawing/2014/chart" uri="{C3380CC4-5D6E-409C-BE32-E72D297353CC}">
              <c16:uniqueId val="{00000002-B60A-4AAB-AB83-432CA96D9A1F}"/>
            </c:ext>
          </c:extLst>
        </c:ser>
        <c:dLbls>
          <c:showLegendKey val="0"/>
          <c:showVal val="0"/>
          <c:showCatName val="0"/>
          <c:showSerName val="0"/>
          <c:showPercent val="0"/>
          <c:showBubbleSize val="0"/>
        </c:dLbls>
        <c:gapWidth val="150"/>
        <c:overlap val="100"/>
        <c:axId val="362691712"/>
        <c:axId val="362692960"/>
      </c:barChart>
      <c:catAx>
        <c:axId val="3626917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362692960"/>
        <c:crosses val="autoZero"/>
        <c:auto val="1"/>
        <c:lblAlgn val="ctr"/>
        <c:lblOffset val="100"/>
        <c:noMultiLvlLbl val="0"/>
      </c:catAx>
      <c:valAx>
        <c:axId val="362692960"/>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36269171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barChart>
        <c:barDir val="bar"/>
        <c:grouping val="percentStacked"/>
        <c:varyColors val="0"/>
        <c:ser>
          <c:idx val="0"/>
          <c:order val="0"/>
          <c:tx>
            <c:strRef>
              <c:f>'集計 (小中)'!$B$62</c:f>
              <c:strCache>
                <c:ptCount val="1"/>
                <c:pt idx="0">
                  <c:v>知っている</c:v>
                </c:pt>
              </c:strCache>
            </c:strRef>
          </c:tx>
          <c:spPr>
            <a:solidFill>
              <a:schemeClr val="accent3">
                <a:tint val="65000"/>
              </a:schemeClr>
            </a:solidFill>
            <a:ln>
              <a:noFill/>
            </a:ln>
            <a:effectLst/>
          </c:spPr>
          <c:invertIfNegative val="0"/>
          <c:dPt>
            <c:idx val="0"/>
            <c:invertIfNegative val="0"/>
            <c:bubble3D val="0"/>
            <c:spPr>
              <a:solidFill>
                <a:srgbClr val="FFCCCC"/>
              </a:solidFill>
              <a:ln>
                <a:noFill/>
              </a:ln>
              <a:effectLst/>
            </c:spPr>
            <c:extLst>
              <c:ext xmlns:c16="http://schemas.microsoft.com/office/drawing/2014/chart" uri="{C3380CC4-5D6E-409C-BE32-E72D297353CC}">
                <c16:uniqueId val="{00000004-1882-4DCB-B642-F13587183C7B}"/>
              </c:ext>
            </c:extLst>
          </c:dPt>
          <c:dPt>
            <c:idx val="1"/>
            <c:invertIfNegative val="0"/>
            <c:bubble3D val="0"/>
            <c:spPr>
              <a:solidFill>
                <a:schemeClr val="accent5">
                  <a:lumMod val="20000"/>
                  <a:lumOff val="80000"/>
                </a:schemeClr>
              </a:solidFill>
              <a:ln>
                <a:noFill/>
              </a:ln>
              <a:effectLst/>
            </c:spPr>
            <c:extLst>
              <c:ext xmlns:c16="http://schemas.microsoft.com/office/drawing/2014/chart" uri="{C3380CC4-5D6E-409C-BE32-E72D297353CC}">
                <c16:uniqueId val="{00000003-1882-4DCB-B642-F13587183C7B}"/>
              </c:ext>
            </c:extLst>
          </c:dPt>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(小中)'!$A$63:$A$64</c:f>
              <c:strCache>
                <c:ptCount val="2"/>
                <c:pt idx="0">
                  <c:v>女性</c:v>
                </c:pt>
                <c:pt idx="1">
                  <c:v>男性</c:v>
                </c:pt>
              </c:strCache>
            </c:strRef>
          </c:cat>
          <c:val>
            <c:numRef>
              <c:f>'集計 (小中)'!$B$63:$B$64</c:f>
              <c:numCache>
                <c:formatCode>0.0%</c:formatCode>
                <c:ptCount val="2"/>
                <c:pt idx="0">
                  <c:v>0.97659574468085109</c:v>
                </c:pt>
                <c:pt idx="1">
                  <c:v>0.9910714285714286</c:v>
                </c:pt>
              </c:numCache>
            </c:numRef>
          </c:val>
          <c:extLst>
            <c:ext xmlns:c16="http://schemas.microsoft.com/office/drawing/2014/chart" uri="{C3380CC4-5D6E-409C-BE32-E72D297353CC}">
              <c16:uniqueId val="{00000000-1882-4DCB-B642-F13587183C7B}"/>
            </c:ext>
          </c:extLst>
        </c:ser>
        <c:ser>
          <c:idx val="1"/>
          <c:order val="1"/>
          <c:tx>
            <c:strRef>
              <c:f>'集計 (小中)'!$C$62</c:f>
              <c:strCache>
                <c:ptCount val="1"/>
                <c:pt idx="0">
                  <c:v>言葉だけは知っている</c:v>
                </c:pt>
              </c:strCache>
            </c:strRef>
          </c:tx>
          <c:spPr>
            <a:solidFill>
              <a:schemeClr val="bg1">
                <a:lumMod val="85000"/>
              </a:schemeClr>
            </a:solidFill>
            <a:ln>
              <a:noFill/>
            </a:ln>
            <a:effectLst/>
          </c:spPr>
          <c:invertIfNegative val="0"/>
          <c:dLbls>
            <c:dLbl>
              <c:idx val="0"/>
              <c:layout>
                <c:manualLayout>
                  <c:x val="-5.8532501718734073E-2"/>
                  <c:y val="-0.18903369536307491"/>
                </c:manualLayout>
              </c:layout>
              <c:showLegendKey val="0"/>
              <c:showVal val="1"/>
              <c:showCatName val="0"/>
              <c:showSerName val="1"/>
              <c:showPercent val="0"/>
              <c:showBubbleSize val="0"/>
              <c:extLst>
                <c:ext xmlns:c15="http://schemas.microsoft.com/office/drawing/2012/chart" uri="{CE6537A1-D6FC-4f65-9D91-7224C49458BB}">
                  <c15:layout>
                    <c:manualLayout>
                      <c:w val="0.20690329866239357"/>
                      <c:h val="0.16145420295301097"/>
                    </c:manualLayout>
                  </c15:layout>
                </c:ext>
                <c:ext xmlns:c16="http://schemas.microsoft.com/office/drawing/2014/chart" uri="{C3380CC4-5D6E-409C-BE32-E72D297353CC}">
                  <c16:uniqueId val="{00000008-1882-4DCB-B642-F13587183C7B}"/>
                </c:ext>
              </c:extLst>
            </c:dLbl>
            <c:dLbl>
              <c:idx val="1"/>
              <c:delete val="1"/>
              <c:extLst>
                <c:ext xmlns:c15="http://schemas.microsoft.com/office/drawing/2012/chart" uri="{CE6537A1-D6FC-4f65-9D91-7224C49458BB}"/>
                <c:ext xmlns:c16="http://schemas.microsoft.com/office/drawing/2014/chart" uri="{C3380CC4-5D6E-409C-BE32-E72D297353CC}">
                  <c16:uniqueId val="{00000007-1882-4DCB-B642-F13587183C7B}"/>
                </c:ext>
              </c:extLst>
            </c:dLbl>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(小中)'!$A$63:$A$64</c:f>
              <c:strCache>
                <c:ptCount val="2"/>
                <c:pt idx="0">
                  <c:v>女性</c:v>
                </c:pt>
                <c:pt idx="1">
                  <c:v>男性</c:v>
                </c:pt>
              </c:strCache>
            </c:strRef>
          </c:cat>
          <c:val>
            <c:numRef>
              <c:f>'集計 (小中)'!$C$63:$C$64</c:f>
              <c:numCache>
                <c:formatCode>0.0%</c:formatCode>
                <c:ptCount val="2"/>
                <c:pt idx="0">
                  <c:v>1.7021276595744681E-2</c:v>
                </c:pt>
                <c:pt idx="1">
                  <c:v>0</c:v>
                </c:pt>
              </c:numCache>
            </c:numRef>
          </c:val>
          <c:extLst>
            <c:ext xmlns:c16="http://schemas.microsoft.com/office/drawing/2014/chart" uri="{C3380CC4-5D6E-409C-BE32-E72D297353CC}">
              <c16:uniqueId val="{00000001-1882-4DCB-B642-F13587183C7B}"/>
            </c:ext>
          </c:extLst>
        </c:ser>
        <c:ser>
          <c:idx val="2"/>
          <c:order val="2"/>
          <c:tx>
            <c:strRef>
              <c:f>'集計 (小中)'!$D$62</c:f>
              <c:strCache>
                <c:ptCount val="1"/>
                <c:pt idx="0">
                  <c:v>知らない</c:v>
                </c:pt>
              </c:strCache>
            </c:strRef>
          </c:tx>
          <c:spPr>
            <a:solidFill>
              <a:schemeClr val="bg1">
                <a:lumMod val="75000"/>
              </a:schemeClr>
            </a:solidFill>
            <a:ln>
              <a:noFill/>
            </a:ln>
            <a:effectLst/>
          </c:spPr>
          <c:invertIfNegative val="0"/>
          <c:dLbls>
            <c:dLbl>
              <c:idx val="0"/>
              <c:layout>
                <c:manualLayout>
                  <c:x val="0"/>
                  <c:y val="-0.17354002620669123"/>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5-1882-4DCB-B642-F13587183C7B}"/>
                </c:ext>
              </c:extLst>
            </c:dLbl>
            <c:dLbl>
              <c:idx val="1"/>
              <c:layout>
                <c:manualLayout>
                  <c:x val="0"/>
                  <c:y val="-0.20452931660074328"/>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6-1882-4DCB-B642-F13587183C7B}"/>
                </c:ext>
              </c:extLst>
            </c:dLbl>
            <c:spPr>
              <a:noFill/>
              <a:ln>
                <a:noFill/>
              </a:ln>
              <a:effectLst/>
            </c:spPr>
            <c:txPr>
              <a:bodyPr rot="0" spcFirstLastPara="1" vertOverflow="ellipsis" vert="horz" wrap="square" anchor="ctr" anchorCtr="1"/>
              <a:lstStyle/>
              <a:p>
                <a:pPr>
                  <a:defRPr sz="7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(小中)'!$A$63:$A$64</c:f>
              <c:strCache>
                <c:ptCount val="2"/>
                <c:pt idx="0">
                  <c:v>女性</c:v>
                </c:pt>
                <c:pt idx="1">
                  <c:v>男性</c:v>
                </c:pt>
              </c:strCache>
            </c:strRef>
          </c:cat>
          <c:val>
            <c:numRef>
              <c:f>'集計 (小中)'!$D$63:$D$64</c:f>
              <c:numCache>
                <c:formatCode>0.0%</c:formatCode>
                <c:ptCount val="2"/>
                <c:pt idx="0">
                  <c:v>6.382978723404255E-3</c:v>
                </c:pt>
                <c:pt idx="1">
                  <c:v>8.9285714285714281E-3</c:v>
                </c:pt>
              </c:numCache>
            </c:numRef>
          </c:val>
          <c:extLst>
            <c:ext xmlns:c16="http://schemas.microsoft.com/office/drawing/2014/chart" uri="{C3380CC4-5D6E-409C-BE32-E72D297353CC}">
              <c16:uniqueId val="{00000002-1882-4DCB-B642-F13587183C7B}"/>
            </c:ext>
          </c:extLst>
        </c:ser>
        <c:dLbls>
          <c:showLegendKey val="0"/>
          <c:showVal val="0"/>
          <c:showCatName val="0"/>
          <c:showSerName val="0"/>
          <c:showPercent val="0"/>
          <c:showBubbleSize val="0"/>
        </c:dLbls>
        <c:gapWidth val="150"/>
        <c:overlap val="100"/>
        <c:axId val="470664624"/>
        <c:axId val="470665456"/>
      </c:barChart>
      <c:catAx>
        <c:axId val="47066462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470665456"/>
        <c:crosses val="autoZero"/>
        <c:auto val="1"/>
        <c:lblAlgn val="ctr"/>
        <c:lblOffset val="100"/>
        <c:noMultiLvlLbl val="0"/>
      </c:catAx>
      <c:valAx>
        <c:axId val="470665456"/>
        <c:scaling>
          <c:orientation val="minMax"/>
          <c:min val="0"/>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47066462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900">
          <a:solidFill>
            <a:schemeClr val="tx1"/>
          </a:solidFill>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5.5646619622468432E-2"/>
          <c:y val="5.4228661342009918E-2"/>
          <c:w val="0.92684652237607035"/>
          <c:h val="0.80573207320320284"/>
        </c:manualLayout>
      </c:layout>
      <c:barChart>
        <c:barDir val="col"/>
        <c:grouping val="percentStacked"/>
        <c:varyColors val="0"/>
        <c:ser>
          <c:idx val="0"/>
          <c:order val="0"/>
          <c:tx>
            <c:strRef>
              <c:f>'集計 (小中)'!$H$70</c:f>
              <c:strCache>
                <c:ptCount val="1"/>
                <c:pt idx="0">
                  <c:v>知っている</c:v>
                </c:pt>
              </c:strCache>
            </c:strRef>
          </c:tx>
          <c:spPr>
            <a:solidFill>
              <a:schemeClr val="accent6">
                <a:lumMod val="20000"/>
                <a:lumOff val="80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(小中)'!$G$71:$G$77</c:f>
              <c:strCache>
                <c:ptCount val="3"/>
                <c:pt idx="0">
                  <c:v>30代</c:v>
                </c:pt>
                <c:pt idx="1">
                  <c:v>40代</c:v>
                </c:pt>
                <c:pt idx="2">
                  <c:v>50代</c:v>
                </c:pt>
              </c:strCache>
              <c:extLst/>
            </c:strRef>
          </c:cat>
          <c:val>
            <c:numRef>
              <c:f>'集計 (小中)'!$H$71:$H$77</c:f>
              <c:numCache>
                <c:formatCode>0.0%</c:formatCode>
                <c:ptCount val="3"/>
                <c:pt idx="0">
                  <c:v>0.75824175824175821</c:v>
                </c:pt>
                <c:pt idx="1">
                  <c:v>0.68069306930693074</c:v>
                </c:pt>
                <c:pt idx="2">
                  <c:v>0.64367816091954022</c:v>
                </c:pt>
              </c:numCache>
              <c:extLst/>
            </c:numRef>
          </c:val>
          <c:extLst>
            <c:ext xmlns:c16="http://schemas.microsoft.com/office/drawing/2014/chart" uri="{C3380CC4-5D6E-409C-BE32-E72D297353CC}">
              <c16:uniqueId val="{00000000-B60A-4AAB-AB83-432CA96D9A1F}"/>
            </c:ext>
          </c:extLst>
        </c:ser>
        <c:ser>
          <c:idx val="1"/>
          <c:order val="1"/>
          <c:tx>
            <c:strRef>
              <c:f>'集計 (小中)'!$I$70</c:f>
              <c:strCache>
                <c:ptCount val="1"/>
                <c:pt idx="0">
                  <c:v>言葉だけは知っている</c:v>
                </c:pt>
              </c:strCache>
            </c:strRef>
          </c:tx>
          <c:spPr>
            <a:solidFill>
              <a:schemeClr val="accent3"/>
            </a:solidFill>
            <a:ln>
              <a:noFill/>
            </a:ln>
            <a:effectLst/>
          </c:spPr>
          <c:invertIfNegative val="0"/>
          <c:cat>
            <c:strRef>
              <c:f>'集計 (小中)'!$G$71:$G$77</c:f>
              <c:strCache>
                <c:ptCount val="3"/>
                <c:pt idx="0">
                  <c:v>30代</c:v>
                </c:pt>
                <c:pt idx="1">
                  <c:v>40代</c:v>
                </c:pt>
                <c:pt idx="2">
                  <c:v>50代</c:v>
                </c:pt>
              </c:strCache>
              <c:extLst/>
            </c:strRef>
          </c:cat>
          <c:val>
            <c:numRef>
              <c:f>'集計 (小中)'!$I$71:$I$77</c:f>
              <c:numCache>
                <c:formatCode>0.0%</c:formatCode>
                <c:ptCount val="3"/>
                <c:pt idx="0">
                  <c:v>0</c:v>
                </c:pt>
                <c:pt idx="1">
                  <c:v>0</c:v>
                </c:pt>
                <c:pt idx="2">
                  <c:v>0</c:v>
                </c:pt>
              </c:numCache>
              <c:extLst/>
            </c:numRef>
          </c:val>
          <c:extLst>
            <c:ext xmlns:c16="http://schemas.microsoft.com/office/drawing/2014/chart" uri="{C3380CC4-5D6E-409C-BE32-E72D297353CC}">
              <c16:uniqueId val="{00000001-B60A-4AAB-AB83-432CA96D9A1F}"/>
            </c:ext>
          </c:extLst>
        </c:ser>
        <c:ser>
          <c:idx val="2"/>
          <c:order val="2"/>
          <c:tx>
            <c:strRef>
              <c:f>'集計 (小中)'!$J$70</c:f>
              <c:strCache>
                <c:ptCount val="1"/>
                <c:pt idx="0">
                  <c:v>知らない</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(小中)'!$G$71:$G$77</c:f>
              <c:strCache>
                <c:ptCount val="3"/>
                <c:pt idx="0">
                  <c:v>30代</c:v>
                </c:pt>
                <c:pt idx="1">
                  <c:v>40代</c:v>
                </c:pt>
                <c:pt idx="2">
                  <c:v>50代</c:v>
                </c:pt>
              </c:strCache>
              <c:extLst/>
            </c:strRef>
          </c:cat>
          <c:val>
            <c:numRef>
              <c:f>'集計 (小中)'!$J$71:$J$77</c:f>
              <c:numCache>
                <c:formatCode>0.0%</c:formatCode>
                <c:ptCount val="3"/>
                <c:pt idx="0">
                  <c:v>0.24175824175824176</c:v>
                </c:pt>
                <c:pt idx="1">
                  <c:v>0.31930693069306931</c:v>
                </c:pt>
                <c:pt idx="2">
                  <c:v>0.35632183908045978</c:v>
                </c:pt>
              </c:numCache>
              <c:extLst/>
            </c:numRef>
          </c:val>
          <c:extLst>
            <c:ext xmlns:c16="http://schemas.microsoft.com/office/drawing/2014/chart" uri="{C3380CC4-5D6E-409C-BE32-E72D297353CC}">
              <c16:uniqueId val="{00000002-B60A-4AAB-AB83-432CA96D9A1F}"/>
            </c:ext>
          </c:extLst>
        </c:ser>
        <c:dLbls>
          <c:showLegendKey val="0"/>
          <c:showVal val="0"/>
          <c:showCatName val="0"/>
          <c:showSerName val="0"/>
          <c:showPercent val="0"/>
          <c:showBubbleSize val="0"/>
        </c:dLbls>
        <c:gapWidth val="150"/>
        <c:overlap val="100"/>
        <c:axId val="362691712"/>
        <c:axId val="362692960"/>
      </c:barChart>
      <c:catAx>
        <c:axId val="3626917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362692960"/>
        <c:crosses val="autoZero"/>
        <c:auto val="1"/>
        <c:lblAlgn val="ctr"/>
        <c:lblOffset val="100"/>
        <c:noMultiLvlLbl val="0"/>
      </c:catAx>
      <c:valAx>
        <c:axId val="3626929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36269171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barChart>
        <c:barDir val="bar"/>
        <c:grouping val="percentStacked"/>
        <c:varyColors val="0"/>
        <c:ser>
          <c:idx val="0"/>
          <c:order val="0"/>
          <c:tx>
            <c:strRef>
              <c:f>'集計 (小中)'!$H$62</c:f>
              <c:strCache>
                <c:ptCount val="1"/>
                <c:pt idx="0">
                  <c:v>知っている</c:v>
                </c:pt>
              </c:strCache>
            </c:strRef>
          </c:tx>
          <c:spPr>
            <a:solidFill>
              <a:schemeClr val="accent3">
                <a:tint val="65000"/>
              </a:schemeClr>
            </a:solidFill>
            <a:ln>
              <a:noFill/>
            </a:ln>
            <a:effectLst/>
          </c:spPr>
          <c:invertIfNegative val="0"/>
          <c:dPt>
            <c:idx val="0"/>
            <c:invertIfNegative val="0"/>
            <c:bubble3D val="0"/>
            <c:spPr>
              <a:solidFill>
                <a:srgbClr val="FFCCCC"/>
              </a:solidFill>
              <a:ln>
                <a:noFill/>
              </a:ln>
              <a:effectLst/>
            </c:spPr>
            <c:extLst>
              <c:ext xmlns:c16="http://schemas.microsoft.com/office/drawing/2014/chart" uri="{C3380CC4-5D6E-409C-BE32-E72D297353CC}">
                <c16:uniqueId val="{00000004-1882-4DCB-B642-F13587183C7B}"/>
              </c:ext>
            </c:extLst>
          </c:dPt>
          <c:dPt>
            <c:idx val="1"/>
            <c:invertIfNegative val="0"/>
            <c:bubble3D val="0"/>
            <c:spPr>
              <a:solidFill>
                <a:schemeClr val="accent5">
                  <a:lumMod val="20000"/>
                  <a:lumOff val="80000"/>
                </a:schemeClr>
              </a:solidFill>
              <a:ln>
                <a:noFill/>
              </a:ln>
              <a:effectLst/>
            </c:spPr>
            <c:extLst>
              <c:ext xmlns:c16="http://schemas.microsoft.com/office/drawing/2014/chart" uri="{C3380CC4-5D6E-409C-BE32-E72D297353CC}">
                <c16:uniqueId val="{00000003-1882-4DCB-B642-F13587183C7B}"/>
              </c:ext>
            </c:extLst>
          </c:dPt>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(小中)'!$G$63:$G$64</c:f>
              <c:strCache>
                <c:ptCount val="2"/>
                <c:pt idx="0">
                  <c:v>女性</c:v>
                </c:pt>
                <c:pt idx="1">
                  <c:v>男性</c:v>
                </c:pt>
              </c:strCache>
            </c:strRef>
          </c:cat>
          <c:val>
            <c:numRef>
              <c:f>'集計 (小中)'!$H$63:$H$64</c:f>
              <c:numCache>
                <c:formatCode>0.0%</c:formatCode>
                <c:ptCount val="2"/>
                <c:pt idx="0">
                  <c:v>0.65106382978723409</c:v>
                </c:pt>
                <c:pt idx="1">
                  <c:v>0.8392857142857143</c:v>
                </c:pt>
              </c:numCache>
            </c:numRef>
          </c:val>
          <c:extLst>
            <c:ext xmlns:c16="http://schemas.microsoft.com/office/drawing/2014/chart" uri="{C3380CC4-5D6E-409C-BE32-E72D297353CC}">
              <c16:uniqueId val="{00000000-1882-4DCB-B642-F13587183C7B}"/>
            </c:ext>
          </c:extLst>
        </c:ser>
        <c:ser>
          <c:idx val="1"/>
          <c:order val="1"/>
          <c:tx>
            <c:strRef>
              <c:f>'集計 (小中)'!$I$62</c:f>
              <c:strCache>
                <c:ptCount val="1"/>
                <c:pt idx="0">
                  <c:v>言葉だけは知っている</c:v>
                </c:pt>
              </c:strCache>
            </c:strRef>
          </c:tx>
          <c:spPr>
            <a:solidFill>
              <a:schemeClr val="bg1">
                <a:lumMod val="95000"/>
              </a:schemeClr>
            </a:solidFill>
            <a:ln>
              <a:noFill/>
            </a:ln>
            <a:effectLst/>
          </c:spPr>
          <c:invertIfNegative val="0"/>
          <c:cat>
            <c:strRef>
              <c:f>'集計 (小中)'!$G$63:$G$64</c:f>
              <c:strCache>
                <c:ptCount val="2"/>
                <c:pt idx="0">
                  <c:v>女性</c:v>
                </c:pt>
                <c:pt idx="1">
                  <c:v>男性</c:v>
                </c:pt>
              </c:strCache>
            </c:strRef>
          </c:cat>
          <c:val>
            <c:numRef>
              <c:f>'集計 (小中)'!$I$63:$I$64</c:f>
              <c:numCache>
                <c:formatCode>0.0%</c:formatCode>
                <c:ptCount val="2"/>
                <c:pt idx="0">
                  <c:v>0</c:v>
                </c:pt>
                <c:pt idx="1">
                  <c:v>0</c:v>
                </c:pt>
              </c:numCache>
            </c:numRef>
          </c:val>
          <c:extLst>
            <c:ext xmlns:c16="http://schemas.microsoft.com/office/drawing/2014/chart" uri="{C3380CC4-5D6E-409C-BE32-E72D297353CC}">
              <c16:uniqueId val="{00000001-1882-4DCB-B642-F13587183C7B}"/>
            </c:ext>
          </c:extLst>
        </c:ser>
        <c:ser>
          <c:idx val="2"/>
          <c:order val="2"/>
          <c:tx>
            <c:strRef>
              <c:f>'集計 (小中)'!$J$62</c:f>
              <c:strCache>
                <c:ptCount val="1"/>
                <c:pt idx="0">
                  <c:v>知らない</c:v>
                </c:pt>
              </c:strCache>
            </c:strRef>
          </c:tx>
          <c:spPr>
            <a:solidFill>
              <a:schemeClr val="bg1">
                <a:lumMod val="75000"/>
              </a:schemeClr>
            </a:solidFill>
            <a:ln>
              <a:noFill/>
            </a:ln>
            <a:effectLst/>
          </c:spPr>
          <c:invertIfNegative val="0"/>
          <c:dLbls>
            <c:dLbl>
              <c:idx val="0"/>
              <c:layout>
                <c:manualLayout>
                  <c:x val="1.576928707172141E-2"/>
                  <c:y val="-6.1978580788104014E-3"/>
                </c:manualLayout>
              </c:layout>
              <c:showLegendKey val="0"/>
              <c:showVal val="1"/>
              <c:showCatName val="0"/>
              <c:showSerName val="1"/>
              <c:showPercent val="0"/>
              <c:showBubbleSize val="0"/>
              <c:extLst>
                <c:ext xmlns:c15="http://schemas.microsoft.com/office/drawing/2012/chart" uri="{CE6537A1-D6FC-4f65-9D91-7224C49458BB}">
                  <c15:layout>
                    <c:manualLayout>
                      <c:w val="0.13237846654938321"/>
                      <c:h val="0.11596192465454261"/>
                    </c:manualLayout>
                  </c15:layout>
                </c:ext>
                <c:ext xmlns:c16="http://schemas.microsoft.com/office/drawing/2014/chart" uri="{C3380CC4-5D6E-409C-BE32-E72D297353CC}">
                  <c16:uniqueId val="{00000005-1882-4DCB-B642-F13587183C7B}"/>
                </c:ext>
              </c:extLst>
            </c:dLbl>
            <c:dLbl>
              <c:idx val="1"/>
              <c:layout>
                <c:manualLayout>
                  <c:x val="0"/>
                  <c:y val="0"/>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6-1882-4DCB-B642-F13587183C7B}"/>
                </c:ext>
              </c:extLst>
            </c:dLbl>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(小中)'!$G$63:$G$64</c:f>
              <c:strCache>
                <c:ptCount val="2"/>
                <c:pt idx="0">
                  <c:v>女性</c:v>
                </c:pt>
                <c:pt idx="1">
                  <c:v>男性</c:v>
                </c:pt>
              </c:strCache>
            </c:strRef>
          </c:cat>
          <c:val>
            <c:numRef>
              <c:f>'集計 (小中)'!$J$63:$J$64</c:f>
              <c:numCache>
                <c:formatCode>0.0%</c:formatCode>
                <c:ptCount val="2"/>
                <c:pt idx="0">
                  <c:v>0.34893617021276596</c:v>
                </c:pt>
                <c:pt idx="1">
                  <c:v>0.16071428571428573</c:v>
                </c:pt>
              </c:numCache>
            </c:numRef>
          </c:val>
          <c:extLst>
            <c:ext xmlns:c16="http://schemas.microsoft.com/office/drawing/2014/chart" uri="{C3380CC4-5D6E-409C-BE32-E72D297353CC}">
              <c16:uniqueId val="{00000002-1882-4DCB-B642-F13587183C7B}"/>
            </c:ext>
          </c:extLst>
        </c:ser>
        <c:dLbls>
          <c:showLegendKey val="0"/>
          <c:showVal val="0"/>
          <c:showCatName val="0"/>
          <c:showSerName val="0"/>
          <c:showPercent val="0"/>
          <c:showBubbleSize val="0"/>
        </c:dLbls>
        <c:gapWidth val="150"/>
        <c:overlap val="100"/>
        <c:axId val="470664624"/>
        <c:axId val="470665456"/>
      </c:barChart>
      <c:catAx>
        <c:axId val="47066462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470665456"/>
        <c:crosses val="autoZero"/>
        <c:auto val="1"/>
        <c:lblAlgn val="ctr"/>
        <c:lblOffset val="100"/>
        <c:noMultiLvlLbl val="0"/>
      </c:catAx>
      <c:valAx>
        <c:axId val="470665456"/>
        <c:scaling>
          <c:orientation val="minMax"/>
          <c:min val="0"/>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47066462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5.5646619622468432E-2"/>
          <c:y val="5.4228661342009918E-2"/>
          <c:w val="0.92684652237607035"/>
          <c:h val="0.80573207320320284"/>
        </c:manualLayout>
      </c:layout>
      <c:barChart>
        <c:barDir val="col"/>
        <c:grouping val="percentStacked"/>
        <c:varyColors val="0"/>
        <c:ser>
          <c:idx val="0"/>
          <c:order val="0"/>
          <c:tx>
            <c:strRef>
              <c:f>'集計 (小中)'!$N$70</c:f>
              <c:strCache>
                <c:ptCount val="1"/>
                <c:pt idx="0">
                  <c:v>そう思う</c:v>
                </c:pt>
              </c:strCache>
            </c:strRef>
          </c:tx>
          <c:spPr>
            <a:solidFill>
              <a:schemeClr val="accent6">
                <a:lumMod val="20000"/>
                <a:lumOff val="80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(小中)'!$M$71:$M$73</c:f>
              <c:strCache>
                <c:ptCount val="3"/>
                <c:pt idx="0">
                  <c:v>30代</c:v>
                </c:pt>
                <c:pt idx="1">
                  <c:v>40代</c:v>
                </c:pt>
                <c:pt idx="2">
                  <c:v>50代</c:v>
                </c:pt>
              </c:strCache>
            </c:strRef>
          </c:cat>
          <c:val>
            <c:numRef>
              <c:f>'集計 (小中)'!$N$71:$N$73</c:f>
              <c:numCache>
                <c:formatCode>0.0%</c:formatCode>
                <c:ptCount val="3"/>
                <c:pt idx="0">
                  <c:v>0.27472527472527475</c:v>
                </c:pt>
                <c:pt idx="1">
                  <c:v>0.38861386138613863</c:v>
                </c:pt>
                <c:pt idx="2">
                  <c:v>0.40229885057471265</c:v>
                </c:pt>
              </c:numCache>
            </c:numRef>
          </c:val>
          <c:extLst>
            <c:ext xmlns:c16="http://schemas.microsoft.com/office/drawing/2014/chart" uri="{C3380CC4-5D6E-409C-BE32-E72D297353CC}">
              <c16:uniqueId val="{00000000-B60A-4AAB-AB83-432CA96D9A1F}"/>
            </c:ext>
          </c:extLst>
        </c:ser>
        <c:ser>
          <c:idx val="1"/>
          <c:order val="1"/>
          <c:tx>
            <c:strRef>
              <c:f>'集計 (小中)'!$O$70</c:f>
              <c:strCache>
                <c:ptCount val="1"/>
                <c:pt idx="0">
                  <c:v>どちらかといえばそう思う</c:v>
                </c:pt>
              </c:strCache>
            </c:strRef>
          </c:tx>
          <c:spPr>
            <a:solidFill>
              <a:schemeClr val="accent6">
                <a:lumMod val="40000"/>
                <a:lumOff val="60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(小中)'!$M$71:$M$73</c:f>
              <c:strCache>
                <c:ptCount val="3"/>
                <c:pt idx="0">
                  <c:v>30代</c:v>
                </c:pt>
                <c:pt idx="1">
                  <c:v>40代</c:v>
                </c:pt>
                <c:pt idx="2">
                  <c:v>50代</c:v>
                </c:pt>
              </c:strCache>
            </c:strRef>
          </c:cat>
          <c:val>
            <c:numRef>
              <c:f>'集計 (小中)'!$O$71:$O$73</c:f>
              <c:numCache>
                <c:formatCode>0.0%</c:formatCode>
                <c:ptCount val="3"/>
                <c:pt idx="0">
                  <c:v>0.47252747252747251</c:v>
                </c:pt>
                <c:pt idx="1">
                  <c:v>0.43811881188118812</c:v>
                </c:pt>
                <c:pt idx="2">
                  <c:v>0.37931034482758619</c:v>
                </c:pt>
              </c:numCache>
            </c:numRef>
          </c:val>
          <c:extLst>
            <c:ext xmlns:c16="http://schemas.microsoft.com/office/drawing/2014/chart" uri="{C3380CC4-5D6E-409C-BE32-E72D297353CC}">
              <c16:uniqueId val="{00000001-B60A-4AAB-AB83-432CA96D9A1F}"/>
            </c:ext>
          </c:extLst>
        </c:ser>
        <c:ser>
          <c:idx val="2"/>
          <c:order val="2"/>
          <c:tx>
            <c:strRef>
              <c:f>'集計 (小中)'!$P$70</c:f>
              <c:strCache>
                <c:ptCount val="1"/>
                <c:pt idx="0">
                  <c:v>どちらともいえない</c:v>
                </c:pt>
              </c:strCache>
            </c:strRef>
          </c:tx>
          <c:spPr>
            <a:solidFill>
              <a:schemeClr val="bg1">
                <a:lumMod val="95000"/>
              </a:schemeClr>
            </a:solidFill>
            <a:ln>
              <a:noFill/>
            </a:ln>
            <a:effectLst/>
          </c:spPr>
          <c:invertIfNegative val="0"/>
          <c:dLbls>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(小中)'!$M$71:$M$73</c:f>
              <c:strCache>
                <c:ptCount val="3"/>
                <c:pt idx="0">
                  <c:v>30代</c:v>
                </c:pt>
                <c:pt idx="1">
                  <c:v>40代</c:v>
                </c:pt>
                <c:pt idx="2">
                  <c:v>50代</c:v>
                </c:pt>
              </c:strCache>
            </c:strRef>
          </c:cat>
          <c:val>
            <c:numRef>
              <c:f>'集計 (小中)'!$P$71:$P$73</c:f>
              <c:numCache>
                <c:formatCode>0.0%</c:formatCode>
                <c:ptCount val="3"/>
                <c:pt idx="0">
                  <c:v>0.16483516483516483</c:v>
                </c:pt>
                <c:pt idx="1">
                  <c:v>0.12376237623762376</c:v>
                </c:pt>
                <c:pt idx="2">
                  <c:v>8.0459770114942528E-2</c:v>
                </c:pt>
              </c:numCache>
            </c:numRef>
          </c:val>
          <c:extLst>
            <c:ext xmlns:c16="http://schemas.microsoft.com/office/drawing/2014/chart" uri="{C3380CC4-5D6E-409C-BE32-E72D297353CC}">
              <c16:uniqueId val="{00000002-B60A-4AAB-AB83-432CA96D9A1F}"/>
            </c:ext>
          </c:extLst>
        </c:ser>
        <c:ser>
          <c:idx val="3"/>
          <c:order val="3"/>
          <c:tx>
            <c:strRef>
              <c:f>'集計 (小中)'!$Q$70</c:f>
              <c:strCache>
                <c:ptCount val="1"/>
                <c:pt idx="0">
                  <c:v>どちらかといえばそう思わない</c:v>
                </c:pt>
              </c:strCache>
            </c:strRef>
          </c:tx>
          <c:spPr>
            <a:solidFill>
              <a:schemeClr val="bg1">
                <a:lumMod val="85000"/>
              </a:schemeClr>
            </a:solidFill>
            <a:ln>
              <a:noFill/>
            </a:ln>
            <a:effectLst/>
          </c:spPr>
          <c:invertIfNegative val="0"/>
          <c:dLbls>
            <c:dLbl>
              <c:idx val="0"/>
              <c:showLegendKey val="0"/>
              <c:showVal val="1"/>
              <c:showCatName val="0"/>
              <c:showSerName val="1"/>
              <c:showPercent val="0"/>
              <c:showBubbleSize val="0"/>
              <c:separator>, </c:separator>
              <c:extLst>
                <c:ext xmlns:c15="http://schemas.microsoft.com/office/drawing/2012/chart" uri="{CE6537A1-D6FC-4f65-9D91-7224C49458BB}">
                  <c15:layout>
                    <c:manualLayout>
                      <c:w val="0.22820110120375814"/>
                      <c:h val="9.7607625976865245E-2"/>
                    </c:manualLayout>
                  </c15:layout>
                </c:ext>
                <c:ext xmlns:c16="http://schemas.microsoft.com/office/drawing/2014/chart" uri="{C3380CC4-5D6E-409C-BE32-E72D297353CC}">
                  <c16:uniqueId val="{00000004-F70D-4B52-B33E-B09DC2686EA1}"/>
                </c:ext>
              </c:extLst>
            </c:dLbl>
            <c:dLbl>
              <c:idx val="1"/>
              <c:showLegendKey val="0"/>
              <c:showVal val="1"/>
              <c:showCatName val="0"/>
              <c:showSerName val="1"/>
              <c:showPercent val="0"/>
              <c:showBubbleSize val="0"/>
              <c:separator>, </c:separator>
              <c:extLst>
                <c:ext xmlns:c15="http://schemas.microsoft.com/office/drawing/2012/chart" uri="{CE6537A1-D6FC-4f65-9D91-7224C49458BB}">
                  <c15:layout>
                    <c:manualLayout>
                      <c:w val="0.26273267584237953"/>
                      <c:h val="9.7607625976865245E-2"/>
                    </c:manualLayout>
                  </c15:layout>
                </c:ext>
                <c:ext xmlns:c16="http://schemas.microsoft.com/office/drawing/2014/chart" uri="{C3380CC4-5D6E-409C-BE32-E72D297353CC}">
                  <c16:uniqueId val="{00000003-F70D-4B52-B33E-B09DC2686EA1}"/>
                </c:ext>
              </c:extLst>
            </c:dLbl>
            <c:dLbl>
              <c:idx val="2"/>
              <c:layout>
                <c:manualLayout>
                  <c:x val="1.5014319195406035E-3"/>
                  <c:y val="-3.7318860276130267E-3"/>
                </c:manualLayout>
              </c:layout>
              <c:showLegendKey val="0"/>
              <c:showVal val="1"/>
              <c:showCatName val="0"/>
              <c:showSerName val="1"/>
              <c:showPercent val="0"/>
              <c:showBubbleSize val="0"/>
              <c:separator>, </c:separator>
              <c:extLst>
                <c:ext xmlns:c15="http://schemas.microsoft.com/office/drawing/2012/chart" uri="{CE6537A1-D6FC-4f65-9D91-7224C49458BB}">
                  <c15:layout>
                    <c:manualLayout>
                      <c:w val="0.22519835558300846"/>
                      <c:h val="9.7607625976865245E-2"/>
                    </c:manualLayout>
                  </c15:layout>
                </c:ext>
                <c:ext xmlns:c16="http://schemas.microsoft.com/office/drawing/2014/chart" uri="{C3380CC4-5D6E-409C-BE32-E72D297353CC}">
                  <c16:uniqueId val="{00000002-F70D-4B52-B33E-B09DC2686EA1}"/>
                </c:ext>
              </c:extLst>
            </c:dLbl>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(小中)'!$M$71:$M$73</c:f>
              <c:strCache>
                <c:ptCount val="3"/>
                <c:pt idx="0">
                  <c:v>30代</c:v>
                </c:pt>
                <c:pt idx="1">
                  <c:v>40代</c:v>
                </c:pt>
                <c:pt idx="2">
                  <c:v>50代</c:v>
                </c:pt>
              </c:strCache>
            </c:strRef>
          </c:cat>
          <c:val>
            <c:numRef>
              <c:f>'集計 (小中)'!$Q$71:$Q$73</c:f>
              <c:numCache>
                <c:formatCode>0.0%</c:formatCode>
                <c:ptCount val="3"/>
                <c:pt idx="0">
                  <c:v>2.197802197802198E-2</c:v>
                </c:pt>
                <c:pt idx="1">
                  <c:v>2.2277227722772276E-2</c:v>
                </c:pt>
                <c:pt idx="2">
                  <c:v>9.1954022988505746E-2</c:v>
                </c:pt>
              </c:numCache>
            </c:numRef>
          </c:val>
          <c:extLst>
            <c:ext xmlns:c16="http://schemas.microsoft.com/office/drawing/2014/chart" uri="{C3380CC4-5D6E-409C-BE32-E72D297353CC}">
              <c16:uniqueId val="{00000000-F70D-4B52-B33E-B09DC2686EA1}"/>
            </c:ext>
          </c:extLst>
        </c:ser>
        <c:ser>
          <c:idx val="4"/>
          <c:order val="4"/>
          <c:tx>
            <c:strRef>
              <c:f>'集計 (小中)'!$R$70</c:f>
              <c:strCache>
                <c:ptCount val="1"/>
                <c:pt idx="0">
                  <c:v>そう思わない</c:v>
                </c:pt>
              </c:strCache>
            </c:strRef>
          </c:tx>
          <c:spPr>
            <a:solidFill>
              <a:schemeClr val="bg1">
                <a:lumMod val="75000"/>
              </a:schemeClr>
            </a:solidFill>
            <a:ln>
              <a:noFill/>
            </a:ln>
            <a:effectLst/>
          </c:spPr>
          <c:invertIfNegative val="0"/>
          <c:dLbls>
            <c:dLbl>
              <c:idx val="0"/>
              <c:layout>
                <c:manualLayout>
                  <c:x val="3.0027456207496815E-3"/>
                  <c:y val="-5.0208559536070736E-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5-F70D-4B52-B33E-B09DC2686EA1}"/>
                </c:ext>
              </c:extLst>
            </c:dLbl>
            <c:dLbl>
              <c:idx val="1"/>
              <c:layout>
                <c:manualLayout>
                  <c:x val="3.0027456207496815E-3"/>
                  <c:y val="-3.3586974248517171E-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6-F70D-4B52-B33E-B09DC2686EA1}"/>
                </c:ext>
              </c:extLst>
            </c:dLbl>
            <c:dLbl>
              <c:idx val="2"/>
              <c:layout>
                <c:manualLayout>
                  <c:x val="-1.5013728103748407E-3"/>
                  <c:y val="-4.4782632331356216E-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7-F70D-4B52-B33E-B09DC2686EA1}"/>
                </c:ext>
              </c:extLst>
            </c:dLbl>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(小中)'!$M$71:$M$73</c:f>
              <c:strCache>
                <c:ptCount val="3"/>
                <c:pt idx="0">
                  <c:v>30代</c:v>
                </c:pt>
                <c:pt idx="1">
                  <c:v>40代</c:v>
                </c:pt>
                <c:pt idx="2">
                  <c:v>50代</c:v>
                </c:pt>
              </c:strCache>
            </c:strRef>
          </c:cat>
          <c:val>
            <c:numRef>
              <c:f>'集計 (小中)'!$R$71:$R$73</c:f>
              <c:numCache>
                <c:formatCode>0.0%</c:formatCode>
                <c:ptCount val="3"/>
                <c:pt idx="0">
                  <c:v>6.5934065934065936E-2</c:v>
                </c:pt>
                <c:pt idx="1">
                  <c:v>2.7227722772277228E-2</c:v>
                </c:pt>
                <c:pt idx="2">
                  <c:v>4.5977011494252873E-2</c:v>
                </c:pt>
              </c:numCache>
            </c:numRef>
          </c:val>
          <c:extLst>
            <c:ext xmlns:c16="http://schemas.microsoft.com/office/drawing/2014/chart" uri="{C3380CC4-5D6E-409C-BE32-E72D297353CC}">
              <c16:uniqueId val="{00000001-F70D-4B52-B33E-B09DC2686EA1}"/>
            </c:ext>
          </c:extLst>
        </c:ser>
        <c:dLbls>
          <c:showLegendKey val="0"/>
          <c:showVal val="0"/>
          <c:showCatName val="0"/>
          <c:showSerName val="0"/>
          <c:showPercent val="0"/>
          <c:showBubbleSize val="0"/>
        </c:dLbls>
        <c:gapWidth val="150"/>
        <c:overlap val="100"/>
        <c:axId val="362691712"/>
        <c:axId val="362692960"/>
      </c:barChart>
      <c:catAx>
        <c:axId val="3626917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362692960"/>
        <c:crosses val="autoZero"/>
        <c:auto val="1"/>
        <c:lblAlgn val="ctr"/>
        <c:lblOffset val="100"/>
        <c:noMultiLvlLbl val="0"/>
      </c:catAx>
      <c:valAx>
        <c:axId val="3626929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36269171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barChart>
        <c:barDir val="bar"/>
        <c:grouping val="percentStacked"/>
        <c:varyColors val="0"/>
        <c:ser>
          <c:idx val="0"/>
          <c:order val="0"/>
          <c:tx>
            <c:strRef>
              <c:f>'集計 (小中)'!$N$62</c:f>
              <c:strCache>
                <c:ptCount val="1"/>
                <c:pt idx="0">
                  <c:v>そう思う</c:v>
                </c:pt>
              </c:strCache>
            </c:strRef>
          </c:tx>
          <c:spPr>
            <a:solidFill>
              <a:schemeClr val="accent3">
                <a:tint val="54000"/>
              </a:schemeClr>
            </a:solidFill>
            <a:ln>
              <a:noFill/>
            </a:ln>
            <a:effectLst/>
          </c:spPr>
          <c:invertIfNegative val="0"/>
          <c:dPt>
            <c:idx val="0"/>
            <c:invertIfNegative val="0"/>
            <c:bubble3D val="0"/>
            <c:spPr>
              <a:solidFill>
                <a:srgbClr val="FFCCCC"/>
              </a:solidFill>
              <a:ln>
                <a:noFill/>
              </a:ln>
              <a:effectLst/>
            </c:spPr>
            <c:extLst>
              <c:ext xmlns:c16="http://schemas.microsoft.com/office/drawing/2014/chart" uri="{C3380CC4-5D6E-409C-BE32-E72D297353CC}">
                <c16:uniqueId val="{00000004-1882-4DCB-B642-F13587183C7B}"/>
              </c:ext>
            </c:extLst>
          </c:dPt>
          <c:dPt>
            <c:idx val="1"/>
            <c:invertIfNegative val="0"/>
            <c:bubble3D val="0"/>
            <c:spPr>
              <a:solidFill>
                <a:schemeClr val="accent5">
                  <a:lumMod val="20000"/>
                  <a:lumOff val="80000"/>
                </a:schemeClr>
              </a:solidFill>
              <a:ln>
                <a:noFill/>
              </a:ln>
              <a:effectLst/>
            </c:spPr>
            <c:extLst>
              <c:ext xmlns:c16="http://schemas.microsoft.com/office/drawing/2014/chart" uri="{C3380CC4-5D6E-409C-BE32-E72D297353CC}">
                <c16:uniqueId val="{00000003-1882-4DCB-B642-F13587183C7B}"/>
              </c:ext>
            </c:extLst>
          </c:dPt>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(小中)'!$M$63:$M$64</c:f>
              <c:strCache>
                <c:ptCount val="2"/>
                <c:pt idx="0">
                  <c:v>女性</c:v>
                </c:pt>
                <c:pt idx="1">
                  <c:v>男性</c:v>
                </c:pt>
              </c:strCache>
            </c:strRef>
          </c:cat>
          <c:val>
            <c:numRef>
              <c:f>'集計 (小中)'!$N$63:$N$64</c:f>
              <c:numCache>
                <c:formatCode>0.0%</c:formatCode>
                <c:ptCount val="2"/>
                <c:pt idx="0">
                  <c:v>0.36170212765957449</c:v>
                </c:pt>
                <c:pt idx="1">
                  <c:v>0.41964285714285715</c:v>
                </c:pt>
              </c:numCache>
            </c:numRef>
          </c:val>
          <c:extLst>
            <c:ext xmlns:c16="http://schemas.microsoft.com/office/drawing/2014/chart" uri="{C3380CC4-5D6E-409C-BE32-E72D297353CC}">
              <c16:uniqueId val="{00000000-1882-4DCB-B642-F13587183C7B}"/>
            </c:ext>
          </c:extLst>
        </c:ser>
        <c:ser>
          <c:idx val="1"/>
          <c:order val="1"/>
          <c:tx>
            <c:strRef>
              <c:f>'集計 (小中)'!$O$62</c:f>
              <c:strCache>
                <c:ptCount val="1"/>
                <c:pt idx="0">
                  <c:v>どちらかといえばそう思う</c:v>
                </c:pt>
              </c:strCache>
            </c:strRef>
          </c:tx>
          <c:spPr>
            <a:solidFill>
              <a:schemeClr val="bg1">
                <a:lumMod val="95000"/>
              </a:schemeClr>
            </a:solidFill>
            <a:ln>
              <a:noFill/>
            </a:ln>
            <a:effectLst/>
          </c:spPr>
          <c:invertIfNegative val="0"/>
          <c:dPt>
            <c:idx val="0"/>
            <c:invertIfNegative val="0"/>
            <c:bubble3D val="0"/>
            <c:spPr>
              <a:solidFill>
                <a:srgbClr val="FF9999">
                  <a:alpha val="75000"/>
                </a:srgbClr>
              </a:solidFill>
              <a:ln>
                <a:noFill/>
              </a:ln>
              <a:effectLst/>
            </c:spPr>
            <c:extLst>
              <c:ext xmlns:c16="http://schemas.microsoft.com/office/drawing/2014/chart" uri="{C3380CC4-5D6E-409C-BE32-E72D297353CC}">
                <c16:uniqueId val="{00000002-8CAE-4C45-8A31-F6D3CBB8E3A8}"/>
              </c:ext>
            </c:extLst>
          </c:dPt>
          <c:dPt>
            <c:idx val="1"/>
            <c:invertIfNegative val="0"/>
            <c:bubble3D val="0"/>
            <c:spPr>
              <a:solidFill>
                <a:schemeClr val="accent5">
                  <a:lumMod val="40000"/>
                  <a:lumOff val="60000"/>
                </a:schemeClr>
              </a:solidFill>
              <a:ln>
                <a:noFill/>
              </a:ln>
              <a:effectLst/>
            </c:spPr>
            <c:extLst>
              <c:ext xmlns:c16="http://schemas.microsoft.com/office/drawing/2014/chart" uri="{C3380CC4-5D6E-409C-BE32-E72D297353CC}">
                <c16:uniqueId val="{00000003-8CAE-4C45-8A31-F6D3CBB8E3A8}"/>
              </c:ext>
            </c:extLst>
          </c:dPt>
          <c:dLbls>
            <c:dLbl>
              <c:idx val="0"/>
              <c:showLegendKey val="0"/>
              <c:showVal val="1"/>
              <c:showCatName val="0"/>
              <c:showSerName val="1"/>
              <c:showPercent val="0"/>
              <c:showBubbleSize val="0"/>
              <c:extLst>
                <c:ext xmlns:c15="http://schemas.microsoft.com/office/drawing/2012/chart" uri="{CE6537A1-D6FC-4f65-9D91-7224C49458BB}">
                  <c15:layout>
                    <c:manualLayout>
                      <c:w val="0.26599363741638321"/>
                      <c:h val="0.18004777718944215"/>
                    </c:manualLayout>
                  </c15:layout>
                </c:ext>
                <c:ext xmlns:c16="http://schemas.microsoft.com/office/drawing/2014/chart" uri="{C3380CC4-5D6E-409C-BE32-E72D297353CC}">
                  <c16:uniqueId val="{00000002-8CAE-4C45-8A31-F6D3CBB8E3A8}"/>
                </c:ext>
              </c:extLst>
            </c:dLbl>
            <c:dLbl>
              <c:idx val="1"/>
              <c:showLegendKey val="0"/>
              <c:showVal val="1"/>
              <c:showCatName val="0"/>
              <c:showSerName val="1"/>
              <c:showPercent val="0"/>
              <c:showBubbleSize val="0"/>
              <c:extLst>
                <c:ext xmlns:c15="http://schemas.microsoft.com/office/drawing/2012/chart" uri="{CE6537A1-D6FC-4f65-9D91-7224C49458BB}">
                  <c15:layout>
                    <c:manualLayout>
                      <c:w val="0.24275478435442258"/>
                      <c:h val="0.18004777718944215"/>
                    </c:manualLayout>
                  </c15:layout>
                </c:ext>
                <c:ext xmlns:c16="http://schemas.microsoft.com/office/drawing/2014/chart" uri="{C3380CC4-5D6E-409C-BE32-E72D297353CC}">
                  <c16:uniqueId val="{00000003-8CAE-4C45-8A31-F6D3CBB8E3A8}"/>
                </c:ext>
              </c:extLst>
            </c:dLbl>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(小中)'!$M$63:$M$64</c:f>
              <c:strCache>
                <c:ptCount val="2"/>
                <c:pt idx="0">
                  <c:v>女性</c:v>
                </c:pt>
                <c:pt idx="1">
                  <c:v>男性</c:v>
                </c:pt>
              </c:strCache>
            </c:strRef>
          </c:cat>
          <c:val>
            <c:numRef>
              <c:f>'集計 (小中)'!$O$63:$O$64</c:f>
              <c:numCache>
                <c:formatCode>0.0%</c:formatCode>
                <c:ptCount val="2"/>
                <c:pt idx="0">
                  <c:v>0.45319148936170212</c:v>
                </c:pt>
                <c:pt idx="1">
                  <c:v>0.35714285714285715</c:v>
                </c:pt>
              </c:numCache>
            </c:numRef>
          </c:val>
          <c:extLst>
            <c:ext xmlns:c16="http://schemas.microsoft.com/office/drawing/2014/chart" uri="{C3380CC4-5D6E-409C-BE32-E72D297353CC}">
              <c16:uniqueId val="{00000001-1882-4DCB-B642-F13587183C7B}"/>
            </c:ext>
          </c:extLst>
        </c:ser>
        <c:ser>
          <c:idx val="2"/>
          <c:order val="2"/>
          <c:tx>
            <c:strRef>
              <c:f>'集計 (小中)'!$P$62</c:f>
              <c:strCache>
                <c:ptCount val="1"/>
                <c:pt idx="0">
                  <c:v>どちらともいえない</c:v>
                </c:pt>
              </c:strCache>
            </c:strRef>
          </c:tx>
          <c:spPr>
            <a:solidFill>
              <a:schemeClr val="bg1">
                <a:lumMod val="95000"/>
              </a:schemeClr>
            </a:solidFill>
            <a:ln>
              <a:noFill/>
            </a:ln>
            <a:effectLst/>
          </c:spPr>
          <c:invertIfNegative val="0"/>
          <c:dLbls>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(小中)'!$M$63:$M$64</c:f>
              <c:strCache>
                <c:ptCount val="2"/>
                <c:pt idx="0">
                  <c:v>女性</c:v>
                </c:pt>
                <c:pt idx="1">
                  <c:v>男性</c:v>
                </c:pt>
              </c:strCache>
            </c:strRef>
          </c:cat>
          <c:val>
            <c:numRef>
              <c:f>'集計 (小中)'!$P$63:$P$64</c:f>
              <c:numCache>
                <c:formatCode>0.0%</c:formatCode>
                <c:ptCount val="2"/>
                <c:pt idx="0">
                  <c:v>0.12127659574468085</c:v>
                </c:pt>
                <c:pt idx="1">
                  <c:v>0.13392857142857142</c:v>
                </c:pt>
              </c:numCache>
            </c:numRef>
          </c:val>
          <c:extLst>
            <c:ext xmlns:c16="http://schemas.microsoft.com/office/drawing/2014/chart" uri="{C3380CC4-5D6E-409C-BE32-E72D297353CC}">
              <c16:uniqueId val="{00000002-1882-4DCB-B642-F13587183C7B}"/>
            </c:ext>
          </c:extLst>
        </c:ser>
        <c:ser>
          <c:idx val="3"/>
          <c:order val="3"/>
          <c:tx>
            <c:strRef>
              <c:f>'集計 (小中)'!$Q$62</c:f>
              <c:strCache>
                <c:ptCount val="1"/>
                <c:pt idx="0">
                  <c:v>どちらかといえばそう思わない</c:v>
                </c:pt>
              </c:strCache>
            </c:strRef>
          </c:tx>
          <c:spPr>
            <a:solidFill>
              <a:schemeClr val="bg1">
                <a:lumMod val="85000"/>
              </a:schemeClr>
            </a:solidFill>
            <a:ln>
              <a:noFill/>
            </a:ln>
            <a:effectLst/>
          </c:spPr>
          <c:invertIfNegative val="0"/>
          <c:dLbls>
            <c:dLbl>
              <c:idx val="0"/>
              <c:layout>
                <c:manualLayout>
                  <c:x val="-4.1491416785823513E-4"/>
                  <c:y val="0.16424299507831505"/>
                </c:manualLayout>
              </c:layout>
              <c:showLegendKey val="0"/>
              <c:showVal val="1"/>
              <c:showCatName val="0"/>
              <c:showSerName val="1"/>
              <c:showPercent val="0"/>
              <c:showBubbleSize val="0"/>
              <c:extLst>
                <c:ext xmlns:c15="http://schemas.microsoft.com/office/drawing/2012/chart" uri="{CE6537A1-D6FC-4f65-9D91-7224C49458BB}">
                  <c15:layout>
                    <c:manualLayout>
                      <c:w val="0.21785601321660752"/>
                      <c:h val="0.10074642708122365"/>
                    </c:manualLayout>
                  </c15:layout>
                </c:ext>
                <c:ext xmlns:c16="http://schemas.microsoft.com/office/drawing/2014/chart" uri="{C3380CC4-5D6E-409C-BE32-E72D297353CC}">
                  <c16:uniqueId val="{00000005-8CAE-4C45-8A31-F6D3CBB8E3A8}"/>
                </c:ext>
              </c:extLst>
            </c:dLbl>
            <c:dLbl>
              <c:idx val="1"/>
              <c:layout>
                <c:manualLayout>
                  <c:x val="-8.988391029645875E-4"/>
                  <c:y val="-0.18593574236431204"/>
                </c:manualLayout>
              </c:layout>
              <c:showLegendKey val="0"/>
              <c:showVal val="1"/>
              <c:showCatName val="0"/>
              <c:showSerName val="1"/>
              <c:showPercent val="0"/>
              <c:showBubbleSize val="0"/>
              <c:extLst>
                <c:ext xmlns:c15="http://schemas.microsoft.com/office/drawing/2012/chart" uri="{CE6537A1-D6FC-4f65-9D91-7224C49458BB}">
                  <c15:layout>
                    <c:manualLayout>
                      <c:w val="0.21688842475081624"/>
                      <c:h val="0.14413143363289646"/>
                    </c:manualLayout>
                  </c15:layout>
                </c:ext>
                <c:ext xmlns:c16="http://schemas.microsoft.com/office/drawing/2014/chart" uri="{C3380CC4-5D6E-409C-BE32-E72D297353CC}">
                  <c16:uniqueId val="{00000004-8CAE-4C45-8A31-F6D3CBB8E3A8}"/>
                </c:ext>
              </c:extLst>
            </c:dLbl>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(小中)'!$M$63:$M$64</c:f>
              <c:strCache>
                <c:ptCount val="2"/>
                <c:pt idx="0">
                  <c:v>女性</c:v>
                </c:pt>
                <c:pt idx="1">
                  <c:v>男性</c:v>
                </c:pt>
              </c:strCache>
            </c:strRef>
          </c:cat>
          <c:val>
            <c:numRef>
              <c:f>'集計 (小中)'!$Q$63:$Q$64</c:f>
              <c:numCache>
                <c:formatCode>0.0%</c:formatCode>
                <c:ptCount val="2"/>
                <c:pt idx="0">
                  <c:v>2.9787234042553193E-2</c:v>
                </c:pt>
                <c:pt idx="1">
                  <c:v>4.4642857142857144E-2</c:v>
                </c:pt>
              </c:numCache>
            </c:numRef>
          </c:val>
          <c:extLst>
            <c:ext xmlns:c16="http://schemas.microsoft.com/office/drawing/2014/chart" uri="{C3380CC4-5D6E-409C-BE32-E72D297353CC}">
              <c16:uniqueId val="{00000000-8CAE-4C45-8A31-F6D3CBB8E3A8}"/>
            </c:ext>
          </c:extLst>
        </c:ser>
        <c:ser>
          <c:idx val="4"/>
          <c:order val="4"/>
          <c:tx>
            <c:strRef>
              <c:f>'集計 (小中)'!$R$62</c:f>
              <c:strCache>
                <c:ptCount val="1"/>
                <c:pt idx="0">
                  <c:v>そう思わない</c:v>
                </c:pt>
              </c:strCache>
            </c:strRef>
          </c:tx>
          <c:spPr>
            <a:solidFill>
              <a:schemeClr val="bg1">
                <a:lumMod val="75000"/>
              </a:schemeClr>
            </a:solidFill>
            <a:ln>
              <a:noFill/>
            </a:ln>
            <a:effectLst/>
          </c:spPr>
          <c:invertIfNegative val="0"/>
          <c:dLbls>
            <c:dLbl>
              <c:idx val="0"/>
              <c:layout>
                <c:manualLayout>
                  <c:x val="-2.4898771137815148E-2"/>
                  <c:y val="-0.15804538100966525"/>
                </c:manualLayout>
              </c:layout>
              <c:showLegendKey val="0"/>
              <c:showVal val="1"/>
              <c:showCatName val="0"/>
              <c:showSerName val="1"/>
              <c:showPercent val="0"/>
              <c:showBubbleSize val="0"/>
              <c:extLst>
                <c:ext xmlns:c15="http://schemas.microsoft.com/office/drawing/2012/chart" uri="{CE6537A1-D6FC-4f65-9D91-7224C49458BB}">
                  <c15:layout>
                    <c:manualLayout>
                      <c:w val="0.10822665854570264"/>
                      <c:h val="7.25769181028698E-2"/>
                    </c:manualLayout>
                  </c15:layout>
                </c:ext>
                <c:ext xmlns:c16="http://schemas.microsoft.com/office/drawing/2014/chart" uri="{C3380CC4-5D6E-409C-BE32-E72D297353CC}">
                  <c16:uniqueId val="{00000007-8CAE-4C45-8A31-F6D3CBB8E3A8}"/>
                </c:ext>
              </c:extLst>
            </c:dLbl>
            <c:dLbl>
              <c:idx val="1"/>
              <c:layout>
                <c:manualLayout>
                  <c:x val="-2.1578934986106475E-2"/>
                  <c:y val="0.15494645197026005"/>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6-8CAE-4C45-8A31-F6D3CBB8E3A8}"/>
                </c:ext>
              </c:extLst>
            </c:dLbl>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 (小中)'!$M$63:$M$64</c:f>
              <c:strCache>
                <c:ptCount val="2"/>
                <c:pt idx="0">
                  <c:v>女性</c:v>
                </c:pt>
                <c:pt idx="1">
                  <c:v>男性</c:v>
                </c:pt>
              </c:strCache>
            </c:strRef>
          </c:cat>
          <c:val>
            <c:numRef>
              <c:f>'集計 (小中)'!$R$63:$R$64</c:f>
              <c:numCache>
                <c:formatCode>0.0%</c:formatCode>
                <c:ptCount val="2"/>
                <c:pt idx="0">
                  <c:v>3.4042553191489362E-2</c:v>
                </c:pt>
                <c:pt idx="1">
                  <c:v>4.4642857142857144E-2</c:v>
                </c:pt>
              </c:numCache>
            </c:numRef>
          </c:val>
          <c:extLst>
            <c:ext xmlns:c16="http://schemas.microsoft.com/office/drawing/2014/chart" uri="{C3380CC4-5D6E-409C-BE32-E72D297353CC}">
              <c16:uniqueId val="{00000001-8CAE-4C45-8A31-F6D3CBB8E3A8}"/>
            </c:ext>
          </c:extLst>
        </c:ser>
        <c:dLbls>
          <c:showLegendKey val="0"/>
          <c:showVal val="0"/>
          <c:showCatName val="0"/>
          <c:showSerName val="0"/>
          <c:showPercent val="0"/>
          <c:showBubbleSize val="0"/>
        </c:dLbls>
        <c:gapWidth val="150"/>
        <c:overlap val="100"/>
        <c:axId val="470664624"/>
        <c:axId val="470665456"/>
      </c:barChart>
      <c:catAx>
        <c:axId val="47066462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470665456"/>
        <c:crosses val="autoZero"/>
        <c:auto val="1"/>
        <c:lblAlgn val="ctr"/>
        <c:lblOffset val="100"/>
        <c:noMultiLvlLbl val="0"/>
      </c:catAx>
      <c:valAx>
        <c:axId val="470665456"/>
        <c:scaling>
          <c:orientation val="minMax"/>
          <c:min val="0"/>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47066462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900">
          <a:solidFill>
            <a:schemeClr val="tx1"/>
          </a:solidFill>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withinLinearReversed" id="23">
  <a:schemeClr val="accent3"/>
</cs:colorStyle>
</file>

<file path=ppt/charts/colors11.xml><?xml version="1.0" encoding="utf-8"?>
<cs:colorStyle xmlns:cs="http://schemas.microsoft.com/office/drawing/2012/chartStyle" xmlns:a="http://schemas.openxmlformats.org/drawingml/2006/main" meth="withinLinearReversed" id="23">
  <a:schemeClr val="accent3"/>
</cs:colorStyle>
</file>

<file path=ppt/charts/colors12.xml><?xml version="1.0" encoding="utf-8"?>
<cs:colorStyle xmlns:cs="http://schemas.microsoft.com/office/drawing/2012/chartStyle" xmlns:a="http://schemas.openxmlformats.org/drawingml/2006/main" meth="withinLinearReversed" id="23">
  <a:schemeClr val="accent3"/>
</cs:colorStyle>
</file>

<file path=ppt/charts/colors13.xml><?xml version="1.0" encoding="utf-8"?>
<cs:colorStyle xmlns:cs="http://schemas.microsoft.com/office/drawing/2012/chartStyle" xmlns:a="http://schemas.openxmlformats.org/drawingml/2006/main" meth="withinLinearReversed" id="23">
  <a:schemeClr val="accent3"/>
</cs:colorStyle>
</file>

<file path=ppt/charts/colors14.xml><?xml version="1.0" encoding="utf-8"?>
<cs:colorStyle xmlns:cs="http://schemas.microsoft.com/office/drawing/2012/chartStyle" xmlns:a="http://schemas.openxmlformats.org/drawingml/2006/main" meth="withinLinearReversed" id="23">
  <a:schemeClr val="accent3"/>
</cs:colorStyle>
</file>

<file path=ppt/charts/colors15.xml><?xml version="1.0" encoding="utf-8"?>
<cs:colorStyle xmlns:cs="http://schemas.microsoft.com/office/drawing/2012/chartStyle" xmlns:a="http://schemas.openxmlformats.org/drawingml/2006/main" meth="withinLinearReversed" id="23">
  <a:schemeClr val="accent3"/>
</cs:colorStyle>
</file>

<file path=ppt/charts/colors16.xml><?xml version="1.0" encoding="utf-8"?>
<cs:colorStyle xmlns:cs="http://schemas.microsoft.com/office/drawing/2012/chartStyle" xmlns:a="http://schemas.openxmlformats.org/drawingml/2006/main" meth="withinLinearReversed" id="23">
  <a:schemeClr val="accent3"/>
</cs:colorStyle>
</file>

<file path=ppt/charts/colors17.xml><?xml version="1.0" encoding="utf-8"?>
<cs:colorStyle xmlns:cs="http://schemas.microsoft.com/office/drawing/2012/chartStyle" xmlns:a="http://schemas.openxmlformats.org/drawingml/2006/main" meth="withinLinearReversed" id="23">
  <a:schemeClr val="accent3"/>
</cs:colorStyle>
</file>

<file path=ppt/charts/colors18.xml><?xml version="1.0" encoding="utf-8"?>
<cs:colorStyle xmlns:cs="http://schemas.microsoft.com/office/drawing/2012/chartStyle" xmlns:a="http://schemas.openxmlformats.org/drawingml/2006/main" meth="withinLinearReversed" id="22">
  <a:schemeClr val="accent2"/>
</cs:colorStyle>
</file>

<file path=ppt/charts/colors19.xml><?xml version="1.0" encoding="utf-8"?>
<cs:colorStyle xmlns:cs="http://schemas.microsoft.com/office/drawing/2012/chartStyle" xmlns:a="http://schemas.openxmlformats.org/drawingml/2006/main" meth="withinLinearReversed" id="23">
  <a:schemeClr val="accent3"/>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withinLinearReversed" id="23">
  <a:schemeClr val="accent3"/>
</cs:colorStyle>
</file>

<file path=ppt/charts/colors5.xml><?xml version="1.0" encoding="utf-8"?>
<cs:colorStyle xmlns:cs="http://schemas.microsoft.com/office/drawing/2012/chartStyle" xmlns:a="http://schemas.openxmlformats.org/drawingml/2006/main" meth="withinLinearReversed" id="23">
  <a:schemeClr val="accent3"/>
</cs:colorStyle>
</file>

<file path=ppt/charts/colors6.xml><?xml version="1.0" encoding="utf-8"?>
<cs:colorStyle xmlns:cs="http://schemas.microsoft.com/office/drawing/2012/chartStyle" xmlns:a="http://schemas.openxmlformats.org/drawingml/2006/main" meth="withinLinearReversed" id="23">
  <a:schemeClr val="accent3"/>
</cs:colorStyle>
</file>

<file path=ppt/charts/colors7.xml><?xml version="1.0" encoding="utf-8"?>
<cs:colorStyle xmlns:cs="http://schemas.microsoft.com/office/drawing/2012/chartStyle" xmlns:a="http://schemas.openxmlformats.org/drawingml/2006/main" meth="withinLinearReversed" id="23">
  <a:schemeClr val="accent3"/>
</cs:colorStyle>
</file>

<file path=ppt/charts/colors8.xml><?xml version="1.0" encoding="utf-8"?>
<cs:colorStyle xmlns:cs="http://schemas.microsoft.com/office/drawing/2012/chartStyle" xmlns:a="http://schemas.openxmlformats.org/drawingml/2006/main" meth="withinLinearReversed" id="23">
  <a:schemeClr val="accent3"/>
</cs:colorStyle>
</file>

<file path=ppt/charts/colors9.xml><?xml version="1.0" encoding="utf-8"?>
<cs:colorStyle xmlns:cs="http://schemas.microsoft.com/office/drawing/2012/chartStyle" xmlns:a="http://schemas.openxmlformats.org/drawingml/2006/main" meth="withinLinearReversed" id="23">
  <a:schemeClr val="accent3"/>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4307046" cy="341542"/>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992" y="1"/>
            <a:ext cx="4307046" cy="341542"/>
          </a:xfrm>
          <a:prstGeom prst="rect">
            <a:avLst/>
          </a:prstGeom>
        </p:spPr>
        <p:txBody>
          <a:bodyPr vert="horz" lIns="91440" tIns="45720" rIns="91440" bIns="45720" rtlCol="0"/>
          <a:lstStyle>
            <a:lvl1pPr algn="r">
              <a:defRPr sz="1200"/>
            </a:lvl1pPr>
          </a:lstStyle>
          <a:p>
            <a:fld id="{F4A6BE61-485B-4482-B90E-8A6973349F89}" type="datetimeFigureOut">
              <a:rPr kumimoji="1" lang="ja-JP" altLang="en-US" smtClean="0"/>
              <a:t>2022/10/11</a:t>
            </a:fld>
            <a:endParaRPr kumimoji="1" lang="ja-JP" altLang="en-US"/>
          </a:p>
        </p:txBody>
      </p:sp>
      <p:sp>
        <p:nvSpPr>
          <p:cNvPr id="4" name="スライド イメージ プレースホルダー 3"/>
          <p:cNvSpPr>
            <a:spLocks noGrp="1" noRot="1" noChangeAspect="1"/>
          </p:cNvSpPr>
          <p:nvPr>
            <p:ph type="sldImg" idx="2"/>
          </p:nvPr>
        </p:nvSpPr>
        <p:spPr>
          <a:xfrm>
            <a:off x="3309938" y="850900"/>
            <a:ext cx="3319462" cy="22971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3934" y="3275965"/>
            <a:ext cx="7951470" cy="268033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465659"/>
            <a:ext cx="4307046" cy="341541"/>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992" y="6465659"/>
            <a:ext cx="4307046" cy="341541"/>
          </a:xfrm>
          <a:prstGeom prst="rect">
            <a:avLst/>
          </a:prstGeom>
        </p:spPr>
        <p:txBody>
          <a:bodyPr vert="horz" lIns="91440" tIns="45720" rIns="91440" bIns="45720" rtlCol="0" anchor="b"/>
          <a:lstStyle>
            <a:lvl1pPr algn="r">
              <a:defRPr sz="1200"/>
            </a:lvl1pPr>
          </a:lstStyle>
          <a:p>
            <a:fld id="{220932C8-89FF-42D4-8699-0F835223D54E}" type="slidenum">
              <a:rPr kumimoji="1" lang="ja-JP" altLang="en-US" smtClean="0"/>
              <a:t>‹#›</a:t>
            </a:fld>
            <a:endParaRPr kumimoji="1" lang="ja-JP" altLang="en-US"/>
          </a:p>
        </p:txBody>
      </p:sp>
    </p:spTree>
    <p:extLst>
      <p:ext uri="{BB962C8B-B14F-4D97-AF65-F5344CB8AC3E}">
        <p14:creationId xmlns:p14="http://schemas.microsoft.com/office/powerpoint/2010/main" val="18688318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11525" y="850900"/>
            <a:ext cx="3316288" cy="229711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20932C8-89FF-42D4-8699-0F835223D54E}" type="slidenum">
              <a:rPr kumimoji="1" lang="ja-JP" altLang="en-US" smtClean="0"/>
              <a:t>1</a:t>
            </a:fld>
            <a:endParaRPr kumimoji="1" lang="ja-JP" altLang="en-US"/>
          </a:p>
        </p:txBody>
      </p:sp>
    </p:spTree>
    <p:extLst>
      <p:ext uri="{BB962C8B-B14F-4D97-AF65-F5344CB8AC3E}">
        <p14:creationId xmlns:p14="http://schemas.microsoft.com/office/powerpoint/2010/main" val="29681020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11525" y="850900"/>
            <a:ext cx="3316288" cy="229711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20932C8-89FF-42D4-8699-0F835223D54E}" type="slidenum">
              <a:rPr kumimoji="1" lang="ja-JP" altLang="en-US" smtClean="0"/>
              <a:t>10</a:t>
            </a:fld>
            <a:endParaRPr kumimoji="1" lang="ja-JP" altLang="en-US"/>
          </a:p>
        </p:txBody>
      </p:sp>
    </p:spTree>
    <p:extLst>
      <p:ext uri="{BB962C8B-B14F-4D97-AF65-F5344CB8AC3E}">
        <p14:creationId xmlns:p14="http://schemas.microsoft.com/office/powerpoint/2010/main" val="12113135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11525" y="850900"/>
            <a:ext cx="3316288" cy="229711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20932C8-89FF-42D4-8699-0F835223D54E}" type="slidenum">
              <a:rPr kumimoji="1" lang="ja-JP" altLang="en-US" smtClean="0"/>
              <a:t>11</a:t>
            </a:fld>
            <a:endParaRPr kumimoji="1" lang="ja-JP" altLang="en-US"/>
          </a:p>
        </p:txBody>
      </p:sp>
    </p:spTree>
    <p:extLst>
      <p:ext uri="{BB962C8B-B14F-4D97-AF65-F5344CB8AC3E}">
        <p14:creationId xmlns:p14="http://schemas.microsoft.com/office/powerpoint/2010/main" val="315169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11525" y="850900"/>
            <a:ext cx="3316288" cy="229711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20932C8-89FF-42D4-8699-0F835223D54E}" type="slidenum">
              <a:rPr kumimoji="1" lang="ja-JP" altLang="en-US" smtClean="0"/>
              <a:t>12</a:t>
            </a:fld>
            <a:endParaRPr kumimoji="1" lang="ja-JP" altLang="en-US"/>
          </a:p>
        </p:txBody>
      </p:sp>
    </p:spTree>
    <p:extLst>
      <p:ext uri="{BB962C8B-B14F-4D97-AF65-F5344CB8AC3E}">
        <p14:creationId xmlns:p14="http://schemas.microsoft.com/office/powerpoint/2010/main" val="42433618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11525" y="850900"/>
            <a:ext cx="3316288" cy="229711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20932C8-89FF-42D4-8699-0F835223D54E}" type="slidenum">
              <a:rPr kumimoji="1" lang="ja-JP" altLang="en-US" smtClean="0"/>
              <a:t>13</a:t>
            </a:fld>
            <a:endParaRPr kumimoji="1" lang="ja-JP" altLang="en-US"/>
          </a:p>
        </p:txBody>
      </p:sp>
    </p:spTree>
    <p:extLst>
      <p:ext uri="{BB962C8B-B14F-4D97-AF65-F5344CB8AC3E}">
        <p14:creationId xmlns:p14="http://schemas.microsoft.com/office/powerpoint/2010/main" val="12186069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11525" y="850900"/>
            <a:ext cx="3316288" cy="229711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20932C8-89FF-42D4-8699-0F835223D54E}" type="slidenum">
              <a:rPr kumimoji="1" lang="ja-JP" altLang="en-US" smtClean="0"/>
              <a:t>14</a:t>
            </a:fld>
            <a:endParaRPr kumimoji="1" lang="ja-JP" altLang="en-US"/>
          </a:p>
        </p:txBody>
      </p:sp>
    </p:spTree>
    <p:extLst>
      <p:ext uri="{BB962C8B-B14F-4D97-AF65-F5344CB8AC3E}">
        <p14:creationId xmlns:p14="http://schemas.microsoft.com/office/powerpoint/2010/main" val="949729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11525" y="850900"/>
            <a:ext cx="3316288" cy="229711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20932C8-89FF-42D4-8699-0F835223D54E}" type="slidenum">
              <a:rPr kumimoji="1" lang="ja-JP" altLang="en-US" smtClean="0"/>
              <a:t>15</a:t>
            </a:fld>
            <a:endParaRPr kumimoji="1" lang="ja-JP" altLang="en-US"/>
          </a:p>
        </p:txBody>
      </p:sp>
    </p:spTree>
    <p:extLst>
      <p:ext uri="{BB962C8B-B14F-4D97-AF65-F5344CB8AC3E}">
        <p14:creationId xmlns:p14="http://schemas.microsoft.com/office/powerpoint/2010/main" val="38886410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11525" y="850900"/>
            <a:ext cx="3316288" cy="229711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20932C8-89FF-42D4-8699-0F835223D54E}" type="slidenum">
              <a:rPr kumimoji="1" lang="ja-JP" altLang="en-US" smtClean="0"/>
              <a:t>16</a:t>
            </a:fld>
            <a:endParaRPr kumimoji="1" lang="ja-JP" altLang="en-US"/>
          </a:p>
        </p:txBody>
      </p:sp>
    </p:spTree>
    <p:extLst>
      <p:ext uri="{BB962C8B-B14F-4D97-AF65-F5344CB8AC3E}">
        <p14:creationId xmlns:p14="http://schemas.microsoft.com/office/powerpoint/2010/main" val="11445771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11525" y="850900"/>
            <a:ext cx="3316288" cy="229711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20932C8-89FF-42D4-8699-0F835223D54E}" type="slidenum">
              <a:rPr kumimoji="1" lang="ja-JP" altLang="en-US" smtClean="0"/>
              <a:t>17</a:t>
            </a:fld>
            <a:endParaRPr kumimoji="1" lang="ja-JP" altLang="en-US"/>
          </a:p>
        </p:txBody>
      </p:sp>
    </p:spTree>
    <p:extLst>
      <p:ext uri="{BB962C8B-B14F-4D97-AF65-F5344CB8AC3E}">
        <p14:creationId xmlns:p14="http://schemas.microsoft.com/office/powerpoint/2010/main" val="40124615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11525" y="850900"/>
            <a:ext cx="3316288" cy="229711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20932C8-89FF-42D4-8699-0F835223D54E}" type="slidenum">
              <a:rPr kumimoji="1" lang="ja-JP" altLang="en-US" smtClean="0"/>
              <a:t>18</a:t>
            </a:fld>
            <a:endParaRPr kumimoji="1" lang="ja-JP" altLang="en-US"/>
          </a:p>
        </p:txBody>
      </p:sp>
    </p:spTree>
    <p:extLst>
      <p:ext uri="{BB962C8B-B14F-4D97-AF65-F5344CB8AC3E}">
        <p14:creationId xmlns:p14="http://schemas.microsoft.com/office/powerpoint/2010/main" val="1757324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11525" y="850900"/>
            <a:ext cx="3316288" cy="229711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20932C8-89FF-42D4-8699-0F835223D54E}" type="slidenum">
              <a:rPr kumimoji="1" lang="ja-JP" altLang="en-US" smtClean="0"/>
              <a:t>19</a:t>
            </a:fld>
            <a:endParaRPr kumimoji="1" lang="ja-JP" altLang="en-US"/>
          </a:p>
        </p:txBody>
      </p:sp>
    </p:spTree>
    <p:extLst>
      <p:ext uri="{BB962C8B-B14F-4D97-AF65-F5344CB8AC3E}">
        <p14:creationId xmlns:p14="http://schemas.microsoft.com/office/powerpoint/2010/main" val="4797642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11525" y="850900"/>
            <a:ext cx="3316288" cy="229711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20932C8-89FF-42D4-8699-0F835223D54E}" type="slidenum">
              <a:rPr kumimoji="1" lang="ja-JP" altLang="en-US" smtClean="0"/>
              <a:t>2</a:t>
            </a:fld>
            <a:endParaRPr kumimoji="1" lang="ja-JP" altLang="en-US"/>
          </a:p>
        </p:txBody>
      </p:sp>
    </p:spTree>
    <p:extLst>
      <p:ext uri="{BB962C8B-B14F-4D97-AF65-F5344CB8AC3E}">
        <p14:creationId xmlns:p14="http://schemas.microsoft.com/office/powerpoint/2010/main" val="39386765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11525" y="850900"/>
            <a:ext cx="3316288" cy="229711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20932C8-89FF-42D4-8699-0F835223D54E}" type="slidenum">
              <a:rPr kumimoji="1" lang="ja-JP" altLang="en-US" smtClean="0"/>
              <a:t>20</a:t>
            </a:fld>
            <a:endParaRPr kumimoji="1" lang="ja-JP" altLang="en-US"/>
          </a:p>
        </p:txBody>
      </p:sp>
    </p:spTree>
    <p:extLst>
      <p:ext uri="{BB962C8B-B14F-4D97-AF65-F5344CB8AC3E}">
        <p14:creationId xmlns:p14="http://schemas.microsoft.com/office/powerpoint/2010/main" val="3750725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11525" y="850900"/>
            <a:ext cx="3316288" cy="229711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20932C8-89FF-42D4-8699-0F835223D54E}" type="slidenum">
              <a:rPr kumimoji="1" lang="ja-JP" altLang="en-US" smtClean="0"/>
              <a:t>21</a:t>
            </a:fld>
            <a:endParaRPr kumimoji="1" lang="ja-JP" altLang="en-US"/>
          </a:p>
        </p:txBody>
      </p:sp>
    </p:spTree>
    <p:extLst>
      <p:ext uri="{BB962C8B-B14F-4D97-AF65-F5344CB8AC3E}">
        <p14:creationId xmlns:p14="http://schemas.microsoft.com/office/powerpoint/2010/main" val="6028653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11525" y="850900"/>
            <a:ext cx="3316288" cy="229711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20932C8-89FF-42D4-8699-0F835223D54E}" type="slidenum">
              <a:rPr kumimoji="1" lang="ja-JP" altLang="en-US" smtClean="0"/>
              <a:t>22</a:t>
            </a:fld>
            <a:endParaRPr kumimoji="1" lang="ja-JP" altLang="en-US"/>
          </a:p>
        </p:txBody>
      </p:sp>
    </p:spTree>
    <p:extLst>
      <p:ext uri="{BB962C8B-B14F-4D97-AF65-F5344CB8AC3E}">
        <p14:creationId xmlns:p14="http://schemas.microsoft.com/office/powerpoint/2010/main" val="25076167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11525" y="850900"/>
            <a:ext cx="3316288" cy="229711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20932C8-89FF-42D4-8699-0F835223D54E}" type="slidenum">
              <a:rPr kumimoji="1" lang="ja-JP" altLang="en-US" smtClean="0"/>
              <a:t>23</a:t>
            </a:fld>
            <a:endParaRPr kumimoji="1" lang="ja-JP" altLang="en-US"/>
          </a:p>
        </p:txBody>
      </p:sp>
    </p:spTree>
    <p:extLst>
      <p:ext uri="{BB962C8B-B14F-4D97-AF65-F5344CB8AC3E}">
        <p14:creationId xmlns:p14="http://schemas.microsoft.com/office/powerpoint/2010/main" val="118282254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11525" y="850900"/>
            <a:ext cx="3316288" cy="229711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20932C8-89FF-42D4-8699-0F835223D54E}" type="slidenum">
              <a:rPr kumimoji="1" lang="ja-JP" altLang="en-US" smtClean="0"/>
              <a:t>24</a:t>
            </a:fld>
            <a:endParaRPr kumimoji="1" lang="ja-JP" altLang="en-US"/>
          </a:p>
        </p:txBody>
      </p:sp>
    </p:spTree>
    <p:extLst>
      <p:ext uri="{BB962C8B-B14F-4D97-AF65-F5344CB8AC3E}">
        <p14:creationId xmlns:p14="http://schemas.microsoft.com/office/powerpoint/2010/main" val="16357051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11525" y="850900"/>
            <a:ext cx="3316288" cy="229711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20932C8-89FF-42D4-8699-0F835223D54E}" type="slidenum">
              <a:rPr kumimoji="1" lang="ja-JP" altLang="en-US" smtClean="0"/>
              <a:t>3</a:t>
            </a:fld>
            <a:endParaRPr kumimoji="1" lang="ja-JP" altLang="en-US"/>
          </a:p>
        </p:txBody>
      </p:sp>
    </p:spTree>
    <p:extLst>
      <p:ext uri="{BB962C8B-B14F-4D97-AF65-F5344CB8AC3E}">
        <p14:creationId xmlns:p14="http://schemas.microsoft.com/office/powerpoint/2010/main" val="3820178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11525" y="850900"/>
            <a:ext cx="3316288" cy="229711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20932C8-89FF-42D4-8699-0F835223D54E}" type="slidenum">
              <a:rPr kumimoji="1" lang="ja-JP" altLang="en-US" smtClean="0"/>
              <a:t>4</a:t>
            </a:fld>
            <a:endParaRPr kumimoji="1" lang="ja-JP" altLang="en-US"/>
          </a:p>
        </p:txBody>
      </p:sp>
    </p:spTree>
    <p:extLst>
      <p:ext uri="{BB962C8B-B14F-4D97-AF65-F5344CB8AC3E}">
        <p14:creationId xmlns:p14="http://schemas.microsoft.com/office/powerpoint/2010/main" val="7580376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11525" y="850900"/>
            <a:ext cx="3316288" cy="229711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20932C8-89FF-42D4-8699-0F835223D54E}" type="slidenum">
              <a:rPr kumimoji="1" lang="ja-JP" altLang="en-US" smtClean="0"/>
              <a:t>5</a:t>
            </a:fld>
            <a:endParaRPr kumimoji="1" lang="ja-JP" altLang="en-US"/>
          </a:p>
        </p:txBody>
      </p:sp>
    </p:spTree>
    <p:extLst>
      <p:ext uri="{BB962C8B-B14F-4D97-AF65-F5344CB8AC3E}">
        <p14:creationId xmlns:p14="http://schemas.microsoft.com/office/powerpoint/2010/main" val="23525171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11525" y="850900"/>
            <a:ext cx="3316288" cy="229711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20932C8-89FF-42D4-8699-0F835223D54E}" type="slidenum">
              <a:rPr kumimoji="1" lang="ja-JP" altLang="en-US" smtClean="0"/>
              <a:t>6</a:t>
            </a:fld>
            <a:endParaRPr kumimoji="1" lang="ja-JP" altLang="en-US"/>
          </a:p>
        </p:txBody>
      </p:sp>
    </p:spTree>
    <p:extLst>
      <p:ext uri="{BB962C8B-B14F-4D97-AF65-F5344CB8AC3E}">
        <p14:creationId xmlns:p14="http://schemas.microsoft.com/office/powerpoint/2010/main" val="37732153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11525" y="850900"/>
            <a:ext cx="3316288" cy="229711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20932C8-89FF-42D4-8699-0F835223D54E}" type="slidenum">
              <a:rPr kumimoji="1" lang="ja-JP" altLang="en-US" smtClean="0"/>
              <a:t>7</a:t>
            </a:fld>
            <a:endParaRPr kumimoji="1" lang="ja-JP" altLang="en-US"/>
          </a:p>
        </p:txBody>
      </p:sp>
    </p:spTree>
    <p:extLst>
      <p:ext uri="{BB962C8B-B14F-4D97-AF65-F5344CB8AC3E}">
        <p14:creationId xmlns:p14="http://schemas.microsoft.com/office/powerpoint/2010/main" val="17902230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11525" y="850900"/>
            <a:ext cx="3316288" cy="229711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20932C8-89FF-42D4-8699-0F835223D54E}" type="slidenum">
              <a:rPr kumimoji="1" lang="ja-JP" altLang="en-US" smtClean="0"/>
              <a:t>8</a:t>
            </a:fld>
            <a:endParaRPr kumimoji="1" lang="ja-JP" altLang="en-US"/>
          </a:p>
        </p:txBody>
      </p:sp>
    </p:spTree>
    <p:extLst>
      <p:ext uri="{BB962C8B-B14F-4D97-AF65-F5344CB8AC3E}">
        <p14:creationId xmlns:p14="http://schemas.microsoft.com/office/powerpoint/2010/main" val="2539372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11525" y="850900"/>
            <a:ext cx="3316288" cy="229711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20932C8-89FF-42D4-8699-0F835223D54E}" type="slidenum">
              <a:rPr kumimoji="1" lang="ja-JP" altLang="en-US" smtClean="0"/>
              <a:t>9</a:t>
            </a:fld>
            <a:endParaRPr kumimoji="1" lang="ja-JP" altLang="en-US"/>
          </a:p>
        </p:txBody>
      </p:sp>
    </p:spTree>
    <p:extLst>
      <p:ext uri="{BB962C8B-B14F-4D97-AF65-F5344CB8AC3E}">
        <p14:creationId xmlns:p14="http://schemas.microsoft.com/office/powerpoint/2010/main" val="8255101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5999"/>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1"/>
            </a:lvl1pPr>
            <a:lvl2pPr marL="457162" indent="0" algn="ctr">
              <a:buNone/>
              <a:defRPr sz="2000"/>
            </a:lvl2pPr>
            <a:lvl3pPr marL="914323" indent="0" algn="ctr">
              <a:buNone/>
              <a:defRPr sz="1800"/>
            </a:lvl3pPr>
            <a:lvl4pPr marL="1371486" indent="0" algn="ctr">
              <a:buNone/>
              <a:defRPr sz="1600"/>
            </a:lvl4pPr>
            <a:lvl5pPr marL="1828647" indent="0" algn="ctr">
              <a:buNone/>
              <a:defRPr sz="1600"/>
            </a:lvl5pPr>
            <a:lvl6pPr marL="2285809" indent="0" algn="ctr">
              <a:buNone/>
              <a:defRPr sz="1600"/>
            </a:lvl6pPr>
            <a:lvl7pPr marL="2742970" indent="0" algn="ctr">
              <a:buNone/>
              <a:defRPr sz="1600"/>
            </a:lvl7pPr>
            <a:lvl8pPr marL="3200132" indent="0" algn="ctr">
              <a:buNone/>
              <a:defRPr sz="1600"/>
            </a:lvl8pPr>
            <a:lvl9pPr marL="3657293"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860A7F8-42E3-49B0-9111-8320490D9D77}" type="datetimeFigureOut">
              <a:rPr kumimoji="1" lang="ja-JP" altLang="en-US" smtClean="0"/>
              <a:t>2022/10/11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39F296F-0482-4AAD-BC64-C804020C30CD}" type="slidenum">
              <a:rPr kumimoji="1" lang="ja-JP" altLang="en-US" smtClean="0"/>
              <a:t>‹#›</a:t>
            </a:fld>
            <a:endParaRPr kumimoji="1" lang="ja-JP" altLang="en-US"/>
          </a:p>
        </p:txBody>
      </p:sp>
    </p:spTree>
    <p:extLst>
      <p:ext uri="{BB962C8B-B14F-4D97-AF65-F5344CB8AC3E}">
        <p14:creationId xmlns:p14="http://schemas.microsoft.com/office/powerpoint/2010/main" val="188745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860A7F8-42E3-49B0-9111-8320490D9D77}" type="datetimeFigureOut">
              <a:rPr kumimoji="1" lang="ja-JP" altLang="en-US" smtClean="0"/>
              <a:t>2022/10/11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39F296F-0482-4AAD-BC64-C804020C30CD}" type="slidenum">
              <a:rPr kumimoji="1" lang="ja-JP" altLang="en-US" smtClean="0"/>
              <a:t>‹#›</a:t>
            </a:fld>
            <a:endParaRPr kumimoji="1" lang="ja-JP" altLang="en-US"/>
          </a:p>
        </p:txBody>
      </p:sp>
    </p:spTree>
    <p:extLst>
      <p:ext uri="{BB962C8B-B14F-4D97-AF65-F5344CB8AC3E}">
        <p14:creationId xmlns:p14="http://schemas.microsoft.com/office/powerpoint/2010/main" val="1471812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860A7F8-42E3-49B0-9111-8320490D9D77}" type="datetimeFigureOut">
              <a:rPr kumimoji="1" lang="ja-JP" altLang="en-US" smtClean="0"/>
              <a:t>2022/10/11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39F296F-0482-4AAD-BC64-C804020C30CD}" type="slidenum">
              <a:rPr kumimoji="1" lang="ja-JP" altLang="en-US" smtClean="0"/>
              <a:t>‹#›</a:t>
            </a:fld>
            <a:endParaRPr kumimoji="1" lang="ja-JP" altLang="en-US"/>
          </a:p>
        </p:txBody>
      </p:sp>
    </p:spTree>
    <p:extLst>
      <p:ext uri="{BB962C8B-B14F-4D97-AF65-F5344CB8AC3E}">
        <p14:creationId xmlns:p14="http://schemas.microsoft.com/office/powerpoint/2010/main" val="4052108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860A7F8-42E3-49B0-9111-8320490D9D77}" type="datetimeFigureOut">
              <a:rPr kumimoji="1" lang="ja-JP" altLang="en-US" smtClean="0"/>
              <a:t>2022/10/11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39F296F-0482-4AAD-BC64-C804020C30CD}" type="slidenum">
              <a:rPr kumimoji="1" lang="ja-JP" altLang="en-US" smtClean="0"/>
              <a:t>‹#›</a:t>
            </a:fld>
            <a:endParaRPr kumimoji="1" lang="ja-JP" altLang="en-US"/>
          </a:p>
        </p:txBody>
      </p:sp>
    </p:spTree>
    <p:extLst>
      <p:ext uri="{BB962C8B-B14F-4D97-AF65-F5344CB8AC3E}">
        <p14:creationId xmlns:p14="http://schemas.microsoft.com/office/powerpoint/2010/main" val="2960163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82" y="1709740"/>
            <a:ext cx="8543925" cy="2852737"/>
          </a:xfrm>
        </p:spPr>
        <p:txBody>
          <a:bodyPr anchor="b"/>
          <a:lstStyle>
            <a:lvl1pPr>
              <a:defRPr sz="5999"/>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82" y="4589467"/>
            <a:ext cx="8543925" cy="1500187"/>
          </a:xfrm>
        </p:spPr>
        <p:txBody>
          <a:bodyPr/>
          <a:lstStyle>
            <a:lvl1pPr marL="0" indent="0">
              <a:buNone/>
              <a:defRPr sz="2401">
                <a:solidFill>
                  <a:schemeClr val="tx1"/>
                </a:solidFill>
              </a:defRPr>
            </a:lvl1pPr>
            <a:lvl2pPr marL="457162" indent="0">
              <a:buNone/>
              <a:defRPr sz="2000">
                <a:solidFill>
                  <a:schemeClr val="tx1">
                    <a:tint val="75000"/>
                  </a:schemeClr>
                </a:solidFill>
              </a:defRPr>
            </a:lvl2pPr>
            <a:lvl3pPr marL="914323" indent="0">
              <a:buNone/>
              <a:defRPr sz="1800">
                <a:solidFill>
                  <a:schemeClr val="tx1">
                    <a:tint val="75000"/>
                  </a:schemeClr>
                </a:solidFill>
              </a:defRPr>
            </a:lvl3pPr>
            <a:lvl4pPr marL="1371486" indent="0">
              <a:buNone/>
              <a:defRPr sz="1600">
                <a:solidFill>
                  <a:schemeClr val="tx1">
                    <a:tint val="75000"/>
                  </a:schemeClr>
                </a:solidFill>
              </a:defRPr>
            </a:lvl4pPr>
            <a:lvl5pPr marL="1828647" indent="0">
              <a:buNone/>
              <a:defRPr sz="1600">
                <a:solidFill>
                  <a:schemeClr val="tx1">
                    <a:tint val="75000"/>
                  </a:schemeClr>
                </a:solidFill>
              </a:defRPr>
            </a:lvl5pPr>
            <a:lvl6pPr marL="2285809" indent="0">
              <a:buNone/>
              <a:defRPr sz="1600">
                <a:solidFill>
                  <a:schemeClr val="tx1">
                    <a:tint val="75000"/>
                  </a:schemeClr>
                </a:solidFill>
              </a:defRPr>
            </a:lvl6pPr>
            <a:lvl7pPr marL="2742970" indent="0">
              <a:buNone/>
              <a:defRPr sz="1600">
                <a:solidFill>
                  <a:schemeClr val="tx1">
                    <a:tint val="75000"/>
                  </a:schemeClr>
                </a:solidFill>
              </a:defRPr>
            </a:lvl7pPr>
            <a:lvl8pPr marL="3200132" indent="0">
              <a:buNone/>
              <a:defRPr sz="1600">
                <a:solidFill>
                  <a:schemeClr val="tx1">
                    <a:tint val="75000"/>
                  </a:schemeClr>
                </a:solidFill>
              </a:defRPr>
            </a:lvl8pPr>
            <a:lvl9pPr marL="3657293"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860A7F8-42E3-49B0-9111-8320490D9D77}" type="datetimeFigureOut">
              <a:rPr kumimoji="1" lang="ja-JP" altLang="en-US" smtClean="0"/>
              <a:t>2022/10/11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39F296F-0482-4AAD-BC64-C804020C30CD}" type="slidenum">
              <a:rPr kumimoji="1" lang="ja-JP" altLang="en-US" smtClean="0"/>
              <a:t>‹#›</a:t>
            </a:fld>
            <a:endParaRPr kumimoji="1" lang="ja-JP" altLang="en-US"/>
          </a:p>
        </p:txBody>
      </p:sp>
    </p:spTree>
    <p:extLst>
      <p:ext uri="{BB962C8B-B14F-4D97-AF65-F5344CB8AC3E}">
        <p14:creationId xmlns:p14="http://schemas.microsoft.com/office/powerpoint/2010/main" val="1924417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860A7F8-42E3-49B0-9111-8320490D9D77}" type="datetimeFigureOut">
              <a:rPr kumimoji="1" lang="ja-JP" altLang="en-US" smtClean="0"/>
              <a:t>2022/10/11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39F296F-0482-4AAD-BC64-C804020C30CD}" type="slidenum">
              <a:rPr kumimoji="1" lang="ja-JP" altLang="en-US" smtClean="0"/>
              <a:t>‹#›</a:t>
            </a:fld>
            <a:endParaRPr kumimoji="1" lang="ja-JP" altLang="en-US"/>
          </a:p>
        </p:txBody>
      </p:sp>
    </p:spTree>
    <p:extLst>
      <p:ext uri="{BB962C8B-B14F-4D97-AF65-F5344CB8AC3E}">
        <p14:creationId xmlns:p14="http://schemas.microsoft.com/office/powerpoint/2010/main" val="4123400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30"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30" y="1681164"/>
            <a:ext cx="4190702" cy="823912"/>
          </a:xfrm>
        </p:spPr>
        <p:txBody>
          <a:bodyPr anchor="b"/>
          <a:lstStyle>
            <a:lvl1pPr marL="0" indent="0">
              <a:buNone/>
              <a:defRPr sz="2401" b="1"/>
            </a:lvl1pPr>
            <a:lvl2pPr marL="457162" indent="0">
              <a:buNone/>
              <a:defRPr sz="2000" b="1"/>
            </a:lvl2pPr>
            <a:lvl3pPr marL="914323" indent="0">
              <a:buNone/>
              <a:defRPr sz="1800" b="1"/>
            </a:lvl3pPr>
            <a:lvl4pPr marL="1371486" indent="0">
              <a:buNone/>
              <a:defRPr sz="1600" b="1"/>
            </a:lvl4pPr>
            <a:lvl5pPr marL="1828647" indent="0">
              <a:buNone/>
              <a:defRPr sz="1600" b="1"/>
            </a:lvl5pPr>
            <a:lvl6pPr marL="2285809" indent="0">
              <a:buNone/>
              <a:defRPr sz="1600" b="1"/>
            </a:lvl6pPr>
            <a:lvl7pPr marL="2742970" indent="0">
              <a:buNone/>
              <a:defRPr sz="1600" b="1"/>
            </a:lvl7pPr>
            <a:lvl8pPr marL="3200132" indent="0">
              <a:buNone/>
              <a:defRPr sz="1600" b="1"/>
            </a:lvl8pPr>
            <a:lvl9pPr marL="3657293"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30" y="2505076"/>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5" y="1681164"/>
            <a:ext cx="4211340" cy="823912"/>
          </a:xfrm>
        </p:spPr>
        <p:txBody>
          <a:bodyPr anchor="b"/>
          <a:lstStyle>
            <a:lvl1pPr marL="0" indent="0">
              <a:buNone/>
              <a:defRPr sz="2401" b="1"/>
            </a:lvl1pPr>
            <a:lvl2pPr marL="457162" indent="0">
              <a:buNone/>
              <a:defRPr sz="2000" b="1"/>
            </a:lvl2pPr>
            <a:lvl3pPr marL="914323" indent="0">
              <a:buNone/>
              <a:defRPr sz="1800" b="1"/>
            </a:lvl3pPr>
            <a:lvl4pPr marL="1371486" indent="0">
              <a:buNone/>
              <a:defRPr sz="1600" b="1"/>
            </a:lvl4pPr>
            <a:lvl5pPr marL="1828647" indent="0">
              <a:buNone/>
              <a:defRPr sz="1600" b="1"/>
            </a:lvl5pPr>
            <a:lvl6pPr marL="2285809" indent="0">
              <a:buNone/>
              <a:defRPr sz="1600" b="1"/>
            </a:lvl6pPr>
            <a:lvl7pPr marL="2742970" indent="0">
              <a:buNone/>
              <a:defRPr sz="1600" b="1"/>
            </a:lvl7pPr>
            <a:lvl8pPr marL="3200132" indent="0">
              <a:buNone/>
              <a:defRPr sz="1600" b="1"/>
            </a:lvl8pPr>
            <a:lvl9pPr marL="3657293"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5" y="2505076"/>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860A7F8-42E3-49B0-9111-8320490D9D77}" type="datetimeFigureOut">
              <a:rPr kumimoji="1" lang="ja-JP" altLang="en-US" smtClean="0"/>
              <a:t>2022/10/11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39F296F-0482-4AAD-BC64-C804020C30CD}" type="slidenum">
              <a:rPr kumimoji="1" lang="ja-JP" altLang="en-US" smtClean="0"/>
              <a:t>‹#›</a:t>
            </a:fld>
            <a:endParaRPr kumimoji="1" lang="ja-JP" altLang="en-US"/>
          </a:p>
        </p:txBody>
      </p:sp>
    </p:spTree>
    <p:extLst>
      <p:ext uri="{BB962C8B-B14F-4D97-AF65-F5344CB8AC3E}">
        <p14:creationId xmlns:p14="http://schemas.microsoft.com/office/powerpoint/2010/main" val="305586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860A7F8-42E3-49B0-9111-8320490D9D77}" type="datetimeFigureOut">
              <a:rPr kumimoji="1" lang="ja-JP" altLang="en-US" smtClean="0"/>
              <a:t>2022/10/11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39F296F-0482-4AAD-BC64-C804020C30CD}" type="slidenum">
              <a:rPr kumimoji="1" lang="ja-JP" altLang="en-US" smtClean="0"/>
              <a:t>‹#›</a:t>
            </a:fld>
            <a:endParaRPr kumimoji="1" lang="ja-JP" altLang="en-US"/>
          </a:p>
        </p:txBody>
      </p:sp>
    </p:spTree>
    <p:extLst>
      <p:ext uri="{BB962C8B-B14F-4D97-AF65-F5344CB8AC3E}">
        <p14:creationId xmlns:p14="http://schemas.microsoft.com/office/powerpoint/2010/main" val="2134348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60A7F8-42E3-49B0-9111-8320490D9D77}" type="datetimeFigureOut">
              <a:rPr kumimoji="1" lang="ja-JP" altLang="en-US" smtClean="0"/>
              <a:t>2022/10/11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39F296F-0482-4AAD-BC64-C804020C30CD}" type="slidenum">
              <a:rPr kumimoji="1" lang="ja-JP" altLang="en-US" smtClean="0"/>
              <a:t>‹#›</a:t>
            </a:fld>
            <a:endParaRPr kumimoji="1" lang="ja-JP" altLang="en-US"/>
          </a:p>
        </p:txBody>
      </p:sp>
    </p:spTree>
    <p:extLst>
      <p:ext uri="{BB962C8B-B14F-4D97-AF65-F5344CB8AC3E}">
        <p14:creationId xmlns:p14="http://schemas.microsoft.com/office/powerpoint/2010/main" val="11109928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4" cy="1600200"/>
          </a:xfrm>
        </p:spPr>
        <p:txBody>
          <a:bodyPr anchor="b"/>
          <a:lstStyle>
            <a:lvl1pPr>
              <a:defRPr sz="3199"/>
            </a:lvl1pPr>
          </a:lstStyle>
          <a:p>
            <a:r>
              <a:rPr lang="ja-JP" altLang="en-US"/>
              <a:t>マスター タイトルの書式設定</a:t>
            </a:r>
            <a:endParaRPr lang="en-US" dirty="0"/>
          </a:p>
        </p:txBody>
      </p:sp>
      <p:sp>
        <p:nvSpPr>
          <p:cNvPr id="3" name="Content Placeholder 2"/>
          <p:cNvSpPr>
            <a:spLocks noGrp="1"/>
          </p:cNvSpPr>
          <p:nvPr>
            <p:ph idx="1"/>
          </p:nvPr>
        </p:nvSpPr>
        <p:spPr>
          <a:xfrm>
            <a:off x="4211342" y="987429"/>
            <a:ext cx="5014913" cy="4873625"/>
          </a:xfrm>
        </p:spPr>
        <p:txBody>
          <a:bodyPr/>
          <a:lstStyle>
            <a:lvl1pPr>
              <a:defRPr sz="3199"/>
            </a:lvl1pPr>
            <a:lvl2pPr>
              <a:defRPr sz="2799"/>
            </a:lvl2pPr>
            <a:lvl3pPr>
              <a:defRPr sz="2401"/>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4" cy="3811588"/>
          </a:xfrm>
        </p:spPr>
        <p:txBody>
          <a:bodyPr/>
          <a:lstStyle>
            <a:lvl1pPr marL="0" indent="0">
              <a:buNone/>
              <a:defRPr sz="1600"/>
            </a:lvl1pPr>
            <a:lvl2pPr marL="457162" indent="0">
              <a:buNone/>
              <a:defRPr sz="1400"/>
            </a:lvl2pPr>
            <a:lvl3pPr marL="914323" indent="0">
              <a:buNone/>
              <a:defRPr sz="1200"/>
            </a:lvl3pPr>
            <a:lvl4pPr marL="1371486" indent="0">
              <a:buNone/>
              <a:defRPr sz="1000"/>
            </a:lvl4pPr>
            <a:lvl5pPr marL="1828647" indent="0">
              <a:buNone/>
              <a:defRPr sz="1000"/>
            </a:lvl5pPr>
            <a:lvl6pPr marL="2285809" indent="0">
              <a:buNone/>
              <a:defRPr sz="1000"/>
            </a:lvl6pPr>
            <a:lvl7pPr marL="2742970" indent="0">
              <a:buNone/>
              <a:defRPr sz="1000"/>
            </a:lvl7pPr>
            <a:lvl8pPr marL="3200132" indent="0">
              <a:buNone/>
              <a:defRPr sz="1000"/>
            </a:lvl8pPr>
            <a:lvl9pPr marL="365729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860A7F8-42E3-49B0-9111-8320490D9D77}" type="datetimeFigureOut">
              <a:rPr kumimoji="1" lang="ja-JP" altLang="en-US" smtClean="0"/>
              <a:t>2022/10/11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39F296F-0482-4AAD-BC64-C804020C30CD}" type="slidenum">
              <a:rPr kumimoji="1" lang="ja-JP" altLang="en-US" smtClean="0"/>
              <a:t>‹#›</a:t>
            </a:fld>
            <a:endParaRPr kumimoji="1" lang="ja-JP" altLang="en-US"/>
          </a:p>
        </p:txBody>
      </p:sp>
    </p:spTree>
    <p:extLst>
      <p:ext uri="{BB962C8B-B14F-4D97-AF65-F5344CB8AC3E}">
        <p14:creationId xmlns:p14="http://schemas.microsoft.com/office/powerpoint/2010/main" val="491843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4" cy="1600200"/>
          </a:xfrm>
        </p:spPr>
        <p:txBody>
          <a:bodyPr anchor="b"/>
          <a:lstStyle>
            <a:lvl1pPr>
              <a:defRPr sz="319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2" y="987429"/>
            <a:ext cx="5014913" cy="4873625"/>
          </a:xfrm>
        </p:spPr>
        <p:txBody>
          <a:bodyPr anchor="t"/>
          <a:lstStyle>
            <a:lvl1pPr marL="0" indent="0">
              <a:buNone/>
              <a:defRPr sz="3199"/>
            </a:lvl1pPr>
            <a:lvl2pPr marL="457162" indent="0">
              <a:buNone/>
              <a:defRPr sz="2799"/>
            </a:lvl2pPr>
            <a:lvl3pPr marL="914323" indent="0">
              <a:buNone/>
              <a:defRPr sz="2401"/>
            </a:lvl3pPr>
            <a:lvl4pPr marL="1371486" indent="0">
              <a:buNone/>
              <a:defRPr sz="2000"/>
            </a:lvl4pPr>
            <a:lvl5pPr marL="1828647" indent="0">
              <a:buNone/>
              <a:defRPr sz="2000"/>
            </a:lvl5pPr>
            <a:lvl6pPr marL="2285809" indent="0">
              <a:buNone/>
              <a:defRPr sz="2000"/>
            </a:lvl6pPr>
            <a:lvl7pPr marL="2742970" indent="0">
              <a:buNone/>
              <a:defRPr sz="2000"/>
            </a:lvl7pPr>
            <a:lvl8pPr marL="3200132" indent="0">
              <a:buNone/>
              <a:defRPr sz="2000"/>
            </a:lvl8pPr>
            <a:lvl9pPr marL="3657293"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4" cy="3811588"/>
          </a:xfrm>
        </p:spPr>
        <p:txBody>
          <a:bodyPr/>
          <a:lstStyle>
            <a:lvl1pPr marL="0" indent="0">
              <a:buNone/>
              <a:defRPr sz="1600"/>
            </a:lvl1pPr>
            <a:lvl2pPr marL="457162" indent="0">
              <a:buNone/>
              <a:defRPr sz="1400"/>
            </a:lvl2pPr>
            <a:lvl3pPr marL="914323" indent="0">
              <a:buNone/>
              <a:defRPr sz="1200"/>
            </a:lvl3pPr>
            <a:lvl4pPr marL="1371486" indent="0">
              <a:buNone/>
              <a:defRPr sz="1000"/>
            </a:lvl4pPr>
            <a:lvl5pPr marL="1828647" indent="0">
              <a:buNone/>
              <a:defRPr sz="1000"/>
            </a:lvl5pPr>
            <a:lvl6pPr marL="2285809" indent="0">
              <a:buNone/>
              <a:defRPr sz="1000"/>
            </a:lvl6pPr>
            <a:lvl7pPr marL="2742970" indent="0">
              <a:buNone/>
              <a:defRPr sz="1000"/>
            </a:lvl7pPr>
            <a:lvl8pPr marL="3200132" indent="0">
              <a:buNone/>
              <a:defRPr sz="1000"/>
            </a:lvl8pPr>
            <a:lvl9pPr marL="365729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860A7F8-42E3-49B0-9111-8320490D9D77}" type="datetimeFigureOut">
              <a:rPr kumimoji="1" lang="ja-JP" altLang="en-US" smtClean="0"/>
              <a:t>2022/10/11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39F296F-0482-4AAD-BC64-C804020C30CD}" type="slidenum">
              <a:rPr kumimoji="1" lang="ja-JP" altLang="en-US" smtClean="0"/>
              <a:t>‹#›</a:t>
            </a:fld>
            <a:endParaRPr kumimoji="1" lang="ja-JP" altLang="en-US"/>
          </a:p>
        </p:txBody>
      </p:sp>
    </p:spTree>
    <p:extLst>
      <p:ext uri="{BB962C8B-B14F-4D97-AF65-F5344CB8AC3E}">
        <p14:creationId xmlns:p14="http://schemas.microsoft.com/office/powerpoint/2010/main" val="3539802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40"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40"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4"/>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60A7F8-42E3-49B0-9111-8320490D9D77}" type="datetimeFigureOut">
              <a:rPr kumimoji="1" lang="ja-JP" altLang="en-US" smtClean="0"/>
              <a:t>2022/10/11</a:t>
            </a:fld>
            <a:endParaRPr kumimoji="1" lang="ja-JP" altLang="en-US"/>
          </a:p>
        </p:txBody>
      </p:sp>
      <p:sp>
        <p:nvSpPr>
          <p:cNvPr id="5" name="Footer Placeholder 4"/>
          <p:cNvSpPr>
            <a:spLocks noGrp="1"/>
          </p:cNvSpPr>
          <p:nvPr>
            <p:ph type="ftr" sz="quarter" idx="3"/>
          </p:nvPr>
        </p:nvSpPr>
        <p:spPr>
          <a:xfrm>
            <a:off x="3281365" y="6356354"/>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4"/>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9F296F-0482-4AAD-BC64-C804020C30CD}" type="slidenum">
              <a:rPr kumimoji="1" lang="ja-JP" altLang="en-US" smtClean="0"/>
              <a:t>‹#›</a:t>
            </a:fld>
            <a:endParaRPr kumimoji="1" lang="ja-JP" altLang="en-US"/>
          </a:p>
        </p:txBody>
      </p:sp>
    </p:spTree>
    <p:extLst>
      <p:ext uri="{BB962C8B-B14F-4D97-AF65-F5344CB8AC3E}">
        <p14:creationId xmlns:p14="http://schemas.microsoft.com/office/powerpoint/2010/main" val="34145625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323"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82" indent="-228582" algn="l" defTabSz="914323" rtl="0" eaLnBrk="1" latinLnBrk="0" hangingPunct="1">
        <a:lnSpc>
          <a:spcPct val="90000"/>
        </a:lnSpc>
        <a:spcBef>
          <a:spcPts val="1000"/>
        </a:spcBef>
        <a:buFont typeface="Arial" panose="020B0604020202020204" pitchFamily="34" charset="0"/>
        <a:buChar char="•"/>
        <a:defRPr kumimoji="1" sz="2799" kern="1200">
          <a:solidFill>
            <a:schemeClr val="tx1"/>
          </a:solidFill>
          <a:latin typeface="+mn-lt"/>
          <a:ea typeface="+mn-ea"/>
          <a:cs typeface="+mn-cs"/>
        </a:defRPr>
      </a:lvl1pPr>
      <a:lvl2pPr marL="685743" indent="-228582" algn="l" defTabSz="914323" rtl="0" eaLnBrk="1" latinLnBrk="0" hangingPunct="1">
        <a:lnSpc>
          <a:spcPct val="90000"/>
        </a:lnSpc>
        <a:spcBef>
          <a:spcPts val="500"/>
        </a:spcBef>
        <a:buFont typeface="Arial" panose="020B0604020202020204" pitchFamily="34" charset="0"/>
        <a:buChar char="•"/>
        <a:defRPr kumimoji="1" sz="2401" kern="1200">
          <a:solidFill>
            <a:schemeClr val="tx1"/>
          </a:solidFill>
          <a:latin typeface="+mn-lt"/>
          <a:ea typeface="+mn-ea"/>
          <a:cs typeface="+mn-cs"/>
        </a:defRPr>
      </a:lvl2pPr>
      <a:lvl3pPr marL="1142904" indent="-228582" algn="l" defTabSz="914323"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065" indent="-228582" algn="l" defTabSz="9143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228" indent="-228582" algn="l" defTabSz="9143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390" indent="-228582" algn="l" defTabSz="9143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550" indent="-228582" algn="l" defTabSz="9143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713" indent="-228582" algn="l" defTabSz="9143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5874" indent="-228582" algn="l" defTabSz="9143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323" rtl="0" eaLnBrk="1" latinLnBrk="0" hangingPunct="1">
        <a:defRPr kumimoji="1" sz="1800" kern="1200">
          <a:solidFill>
            <a:schemeClr val="tx1"/>
          </a:solidFill>
          <a:latin typeface="+mn-lt"/>
          <a:ea typeface="+mn-ea"/>
          <a:cs typeface="+mn-cs"/>
        </a:defRPr>
      </a:lvl1pPr>
      <a:lvl2pPr marL="457162" algn="l" defTabSz="914323" rtl="0" eaLnBrk="1" latinLnBrk="0" hangingPunct="1">
        <a:defRPr kumimoji="1" sz="1800" kern="1200">
          <a:solidFill>
            <a:schemeClr val="tx1"/>
          </a:solidFill>
          <a:latin typeface="+mn-lt"/>
          <a:ea typeface="+mn-ea"/>
          <a:cs typeface="+mn-cs"/>
        </a:defRPr>
      </a:lvl2pPr>
      <a:lvl3pPr marL="914323" algn="l" defTabSz="914323" rtl="0" eaLnBrk="1" latinLnBrk="0" hangingPunct="1">
        <a:defRPr kumimoji="1" sz="1800" kern="1200">
          <a:solidFill>
            <a:schemeClr val="tx1"/>
          </a:solidFill>
          <a:latin typeface="+mn-lt"/>
          <a:ea typeface="+mn-ea"/>
          <a:cs typeface="+mn-cs"/>
        </a:defRPr>
      </a:lvl3pPr>
      <a:lvl4pPr marL="1371486" algn="l" defTabSz="914323" rtl="0" eaLnBrk="1" latinLnBrk="0" hangingPunct="1">
        <a:defRPr kumimoji="1" sz="1800" kern="1200">
          <a:solidFill>
            <a:schemeClr val="tx1"/>
          </a:solidFill>
          <a:latin typeface="+mn-lt"/>
          <a:ea typeface="+mn-ea"/>
          <a:cs typeface="+mn-cs"/>
        </a:defRPr>
      </a:lvl4pPr>
      <a:lvl5pPr marL="1828647" algn="l" defTabSz="914323" rtl="0" eaLnBrk="1" latinLnBrk="0" hangingPunct="1">
        <a:defRPr kumimoji="1" sz="1800" kern="1200">
          <a:solidFill>
            <a:schemeClr val="tx1"/>
          </a:solidFill>
          <a:latin typeface="+mn-lt"/>
          <a:ea typeface="+mn-ea"/>
          <a:cs typeface="+mn-cs"/>
        </a:defRPr>
      </a:lvl5pPr>
      <a:lvl6pPr marL="2285809" algn="l" defTabSz="914323" rtl="0" eaLnBrk="1" latinLnBrk="0" hangingPunct="1">
        <a:defRPr kumimoji="1" sz="1800" kern="1200">
          <a:solidFill>
            <a:schemeClr val="tx1"/>
          </a:solidFill>
          <a:latin typeface="+mn-lt"/>
          <a:ea typeface="+mn-ea"/>
          <a:cs typeface="+mn-cs"/>
        </a:defRPr>
      </a:lvl6pPr>
      <a:lvl7pPr marL="2742970" algn="l" defTabSz="914323" rtl="0" eaLnBrk="1" latinLnBrk="0" hangingPunct="1">
        <a:defRPr kumimoji="1" sz="1800" kern="1200">
          <a:solidFill>
            <a:schemeClr val="tx1"/>
          </a:solidFill>
          <a:latin typeface="+mn-lt"/>
          <a:ea typeface="+mn-ea"/>
          <a:cs typeface="+mn-cs"/>
        </a:defRPr>
      </a:lvl7pPr>
      <a:lvl8pPr marL="3200132" algn="l" defTabSz="914323" rtl="0" eaLnBrk="1" latinLnBrk="0" hangingPunct="1">
        <a:defRPr kumimoji="1" sz="1800" kern="1200">
          <a:solidFill>
            <a:schemeClr val="tx1"/>
          </a:solidFill>
          <a:latin typeface="+mn-lt"/>
          <a:ea typeface="+mn-ea"/>
          <a:cs typeface="+mn-cs"/>
        </a:defRPr>
      </a:lvl8pPr>
      <a:lvl9pPr marL="3657293" algn="l" defTabSz="914323"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image" Target="../media/image6.png"/><Relationship Id="rId7"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chart" Target="../charts/chart13.xml"/><Relationship Id="rId5" Type="http://schemas.openxmlformats.org/officeDocument/2006/relationships/chart" Target="../charts/chart12.xml"/><Relationship Id="rId10" Type="http://schemas.openxmlformats.org/officeDocument/2006/relationships/image" Target="../media/image5.svg"/><Relationship Id="rId4" Type="http://schemas.openxmlformats.org/officeDocument/2006/relationships/image" Target="../media/image7.svg"/><Relationship Id="rId9" Type="http://schemas.openxmlformats.org/officeDocument/2006/relationships/image" Target="../media/image4.png"/></Relationships>
</file>

<file path=ppt/slides/_rels/slide11.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image" Target="../media/image6.png"/><Relationship Id="rId7"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chart" Target="../charts/chart15.xml"/><Relationship Id="rId5" Type="http://schemas.openxmlformats.org/officeDocument/2006/relationships/chart" Target="../charts/chart14.xml"/><Relationship Id="rId10" Type="http://schemas.openxmlformats.org/officeDocument/2006/relationships/image" Target="../media/image5.svg"/><Relationship Id="rId4" Type="http://schemas.openxmlformats.org/officeDocument/2006/relationships/image" Target="../media/image7.svg"/><Relationship Id="rId9" Type="http://schemas.openxmlformats.org/officeDocument/2006/relationships/image" Target="../media/image4.png"/></Relationships>
</file>

<file path=ppt/slides/_rels/slide12.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image" Target="../media/image6.png"/><Relationship Id="rId7" Type="http://schemas.openxmlformats.org/officeDocument/2006/relationships/image" Target="../media/image2.png"/><Relationship Id="rId12" Type="http://schemas.openxmlformats.org/officeDocument/2006/relationships/image" Target="../media/image9.svg"/><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chart" Target="../charts/chart17.xml"/><Relationship Id="rId11" Type="http://schemas.openxmlformats.org/officeDocument/2006/relationships/image" Target="../media/image8.png"/><Relationship Id="rId5" Type="http://schemas.openxmlformats.org/officeDocument/2006/relationships/chart" Target="../charts/chart16.xml"/><Relationship Id="rId10" Type="http://schemas.openxmlformats.org/officeDocument/2006/relationships/image" Target="../media/image5.svg"/><Relationship Id="rId4" Type="http://schemas.openxmlformats.org/officeDocument/2006/relationships/image" Target="../media/image7.svg"/><Relationship Id="rId9" Type="http://schemas.openxmlformats.org/officeDocument/2006/relationships/image" Target="../media/image4.png"/></Relationships>
</file>

<file path=ppt/slides/_rels/slide1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chart" Target="../charts/chart18.xml"/><Relationship Id="rId7" Type="http://schemas.openxmlformats.org/officeDocument/2006/relationships/image" Target="../media/image3.svg"/><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image" Target="../media/image7.svg"/><Relationship Id="rId4" Type="http://schemas.openxmlformats.org/officeDocument/2006/relationships/image" Target="../media/image6.png"/><Relationship Id="rId9" Type="http://schemas.openxmlformats.org/officeDocument/2006/relationships/image" Target="../media/image5.svg"/></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7.xml"/><Relationship Id="rId5" Type="http://schemas.openxmlformats.org/officeDocument/2006/relationships/chart" Target="../charts/chart19.xml"/><Relationship Id="rId4" Type="http://schemas.openxmlformats.org/officeDocument/2006/relationships/image" Target="../media/image7.sv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1.PNG"/><Relationship Id="rId5" Type="http://schemas.openxmlformats.org/officeDocument/2006/relationships/hyperlink" Target="https://analysis-navi.com/?p=641" TargetMode="Externa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chart" Target="../charts/chart3.xml"/><Relationship Id="rId7" Type="http://schemas.openxmlformats.org/officeDocument/2006/relationships/image" Target="../media/image5.sv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 Id="rId9" Type="http://schemas.openxmlformats.org/officeDocument/2006/relationships/image" Target="../media/image7.svg"/></Relationships>
</file>

<file path=ppt/slides/_rels/slide5.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image" Target="../media/image6.png"/><Relationship Id="rId7"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chart" Target="../charts/chart5.xml"/><Relationship Id="rId5" Type="http://schemas.openxmlformats.org/officeDocument/2006/relationships/chart" Target="../charts/chart4.xml"/><Relationship Id="rId10" Type="http://schemas.openxmlformats.org/officeDocument/2006/relationships/image" Target="../media/image5.svg"/><Relationship Id="rId4" Type="http://schemas.openxmlformats.org/officeDocument/2006/relationships/image" Target="../media/image7.svg"/><Relationship Id="rId9" Type="http://schemas.openxmlformats.org/officeDocument/2006/relationships/image" Target="../media/image4.png"/></Relationships>
</file>

<file path=ppt/slides/_rels/slide6.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image" Target="../media/image6.png"/><Relationship Id="rId7"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chart" Target="../charts/chart7.xml"/><Relationship Id="rId5" Type="http://schemas.openxmlformats.org/officeDocument/2006/relationships/chart" Target="../charts/chart6.xml"/><Relationship Id="rId10" Type="http://schemas.openxmlformats.org/officeDocument/2006/relationships/image" Target="../media/image5.svg"/><Relationship Id="rId4" Type="http://schemas.openxmlformats.org/officeDocument/2006/relationships/image" Target="../media/image7.svg"/><Relationship Id="rId9" Type="http://schemas.openxmlformats.org/officeDocument/2006/relationships/image" Target="../media/image4.png"/></Relationships>
</file>

<file path=ppt/slides/_rels/slide7.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image" Target="../media/image6.png"/><Relationship Id="rId7"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chart" Target="../charts/chart9.xml"/><Relationship Id="rId5" Type="http://schemas.openxmlformats.org/officeDocument/2006/relationships/chart" Target="../charts/chart8.xml"/><Relationship Id="rId10" Type="http://schemas.openxmlformats.org/officeDocument/2006/relationships/image" Target="../media/image5.svg"/><Relationship Id="rId4" Type="http://schemas.openxmlformats.org/officeDocument/2006/relationships/image" Target="../media/image7.svg"/><Relationship Id="rId9" Type="http://schemas.openxmlformats.org/officeDocument/2006/relationships/image" Target="../media/image4.png"/></Relationships>
</file>

<file path=ppt/slides/_rels/slide8.xml.rels><?xml version="1.0" encoding="UTF-8" standalone="yes"?>
<Relationships xmlns="http://schemas.openxmlformats.org/package/2006/relationships"><Relationship Id="rId8" Type="http://schemas.openxmlformats.org/officeDocument/2006/relationships/image" Target="../media/image5.svg"/><Relationship Id="rId3" Type="http://schemas.openxmlformats.org/officeDocument/2006/relationships/image" Target="../media/image6.png"/><Relationship Id="rId7"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3.svg"/><Relationship Id="rId5" Type="http://schemas.openxmlformats.org/officeDocument/2006/relationships/image" Target="../media/image2.png"/><Relationship Id="rId4" Type="http://schemas.openxmlformats.org/officeDocument/2006/relationships/image" Target="../media/image7.svg"/><Relationship Id="rId9" Type="http://schemas.openxmlformats.org/officeDocument/2006/relationships/chart" Target="../charts/chart10.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chart" Target="../charts/chart11.xml"/><Relationship Id="rId4" Type="http://schemas.openxmlformats.org/officeDocument/2006/relationships/image" Target="../media/image7.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8DB9CD9-59B1-4D73-BC4C-98796A48EF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9057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874A6A9-41FF-4E33-AFA8-F9F81436A5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 y="0"/>
            <a:ext cx="9905753"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721D730E-1F97-4071-B143-B05E6D2599B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59016" y="3985"/>
            <a:ext cx="7940371" cy="6858000"/>
            <a:chOff x="1303402" y="3985"/>
            <a:chExt cx="9772765" cy="6858000"/>
          </a:xfrm>
        </p:grpSpPr>
        <p:sp>
          <p:nvSpPr>
            <p:cNvPr id="13" name="Freeform: Shape 12">
              <a:extLst>
                <a:ext uri="{FF2B5EF4-FFF2-40B4-BE49-F238E27FC236}">
                  <a16:creationId xmlns:a16="http://schemas.microsoft.com/office/drawing/2014/main" id="{B3849C6A-9EE5-4604-8EAE-DD4796B79D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308677BE-069B-4A4D-8732-E26B6EF567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Shape 14">
              <a:extLst>
                <a:ext uri="{FF2B5EF4-FFF2-40B4-BE49-F238E27FC236}">
                  <a16:creationId xmlns:a16="http://schemas.microsoft.com/office/drawing/2014/main" id="{9A9A575B-DD07-4388-963B-0AF3FDDCF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D55285E4-21EB-4EC1-AB8E-36E881E899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Shape 16">
              <a:extLst>
                <a:ext uri="{FF2B5EF4-FFF2-40B4-BE49-F238E27FC236}">
                  <a16:creationId xmlns:a16="http://schemas.microsoft.com/office/drawing/2014/main" id="{6A0C77B5-3FAA-4D4F-9555-89D751608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Shape 17">
              <a:extLst>
                <a:ext uri="{FF2B5EF4-FFF2-40B4-BE49-F238E27FC236}">
                  <a16:creationId xmlns:a16="http://schemas.microsoft.com/office/drawing/2014/main" id="{5F0C96D1-A8B7-4C8E-9997-D823FD1591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Freeform: Shape 18">
              <a:extLst>
                <a:ext uri="{FF2B5EF4-FFF2-40B4-BE49-F238E27FC236}">
                  <a16:creationId xmlns:a16="http://schemas.microsoft.com/office/drawing/2014/main" id="{DA46556D-445B-4CD0-87A0-02A30BD1B1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タイトル 1">
            <a:extLst>
              <a:ext uri="{FF2B5EF4-FFF2-40B4-BE49-F238E27FC236}">
                <a16:creationId xmlns:a16="http://schemas.microsoft.com/office/drawing/2014/main" id="{4B9EA862-ECF8-59FD-734A-0D14471152DE}"/>
              </a:ext>
            </a:extLst>
          </p:cNvPr>
          <p:cNvSpPr>
            <a:spLocks noGrp="1"/>
          </p:cNvSpPr>
          <p:nvPr>
            <p:ph type="ctrTitle"/>
          </p:nvPr>
        </p:nvSpPr>
        <p:spPr>
          <a:xfrm>
            <a:off x="1191924" y="1764408"/>
            <a:ext cx="7522154" cy="2931418"/>
          </a:xfrm>
        </p:spPr>
        <p:txBody>
          <a:bodyPr>
            <a:normAutofit/>
          </a:bodyPr>
          <a:lstStyle/>
          <a:p>
            <a:r>
              <a:rPr lang="ja-JP" altLang="en-US" sz="4700" dirty="0"/>
              <a:t>たばこ・受動喫煙に関する</a:t>
            </a:r>
            <a:br>
              <a:rPr lang="en-US" altLang="ja-JP" sz="4700" dirty="0"/>
            </a:br>
            <a:r>
              <a:rPr lang="ja-JP" altLang="en-US" sz="4700" dirty="0"/>
              <a:t>アンケート調査</a:t>
            </a:r>
            <a:br>
              <a:rPr lang="en-US" altLang="ja-JP" sz="4700" dirty="0"/>
            </a:br>
            <a:endParaRPr lang="ja-JP" altLang="en-US" sz="4700" dirty="0"/>
          </a:p>
        </p:txBody>
      </p:sp>
      <p:sp>
        <p:nvSpPr>
          <p:cNvPr id="3" name="字幕 2">
            <a:extLst>
              <a:ext uri="{FF2B5EF4-FFF2-40B4-BE49-F238E27FC236}">
                <a16:creationId xmlns:a16="http://schemas.microsoft.com/office/drawing/2014/main" id="{C00C6434-AE50-1351-3D86-839D7C1F98F0}"/>
              </a:ext>
            </a:extLst>
          </p:cNvPr>
          <p:cNvSpPr>
            <a:spLocks noGrp="1"/>
          </p:cNvSpPr>
          <p:nvPr>
            <p:ph type="subTitle" idx="1"/>
          </p:nvPr>
        </p:nvSpPr>
        <p:spPr>
          <a:xfrm>
            <a:off x="2612779" y="4165153"/>
            <a:ext cx="4680688" cy="936686"/>
          </a:xfrm>
        </p:spPr>
        <p:txBody>
          <a:bodyPr anchor="ctr">
            <a:normAutofit/>
          </a:bodyPr>
          <a:lstStyle/>
          <a:p>
            <a:r>
              <a:rPr lang="ja-JP" altLang="en-US" sz="1600" dirty="0">
                <a:latin typeface="+mj-ea"/>
                <a:ea typeface="+mj-ea"/>
              </a:rPr>
              <a:t>盛岡市保健所　健康増進課</a:t>
            </a:r>
            <a:endParaRPr lang="en-US" altLang="ja-JP" sz="1600" dirty="0">
              <a:latin typeface="+mj-ea"/>
              <a:ea typeface="+mj-ea"/>
            </a:endParaRPr>
          </a:p>
          <a:p>
            <a:r>
              <a:rPr lang="ja-JP" altLang="en-US" sz="1600" dirty="0">
                <a:latin typeface="+mj-ea"/>
                <a:ea typeface="+mj-ea"/>
              </a:rPr>
              <a:t>（令和４年</a:t>
            </a:r>
            <a:r>
              <a:rPr lang="en-US" altLang="ja-JP" sz="1600" dirty="0">
                <a:latin typeface="+mj-ea"/>
                <a:ea typeface="+mj-ea"/>
              </a:rPr>
              <a:t>10</a:t>
            </a:r>
            <a:r>
              <a:rPr lang="ja-JP" altLang="en-US" sz="1600" dirty="0">
                <a:latin typeface="+mj-ea"/>
                <a:ea typeface="+mj-ea"/>
              </a:rPr>
              <a:t>月）</a:t>
            </a:r>
          </a:p>
        </p:txBody>
      </p:sp>
    </p:spTree>
    <p:extLst>
      <p:ext uri="{BB962C8B-B14F-4D97-AF65-F5344CB8AC3E}">
        <p14:creationId xmlns:p14="http://schemas.microsoft.com/office/powerpoint/2010/main" val="6779634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字幕 2">
            <a:extLst>
              <a:ext uri="{FF2B5EF4-FFF2-40B4-BE49-F238E27FC236}">
                <a16:creationId xmlns:a16="http://schemas.microsoft.com/office/drawing/2014/main" id="{B9BBD958-1049-A667-1266-3FE05F8ABF9F}"/>
              </a:ext>
            </a:extLst>
          </p:cNvPr>
          <p:cNvSpPr txBox="1">
            <a:spLocks/>
          </p:cNvSpPr>
          <p:nvPr/>
        </p:nvSpPr>
        <p:spPr>
          <a:xfrm>
            <a:off x="397595" y="1"/>
            <a:ext cx="9356005" cy="838202"/>
          </a:xfrm>
          <a:prstGeom prst="rect">
            <a:avLst/>
          </a:prstGeom>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600" b="1" dirty="0"/>
              <a:t>（情報発信の在り方を評価する）</a:t>
            </a:r>
            <a:endParaRPr lang="en-US" altLang="ja-JP" sz="1600" b="1" dirty="0"/>
          </a:p>
          <a:p>
            <a:pPr marL="0" indent="0">
              <a:buNone/>
            </a:pPr>
            <a:r>
              <a:rPr lang="ja-JP" altLang="en-US" sz="2401" b="1" dirty="0"/>
              <a:t>　「広報もりおか」で受動喫煙・たばこに関する記事は見たか</a:t>
            </a:r>
            <a:endParaRPr lang="ja-JP" altLang="en-US" sz="2400" b="1" dirty="0"/>
          </a:p>
        </p:txBody>
      </p:sp>
      <p:sp>
        <p:nvSpPr>
          <p:cNvPr id="8" name="正方形/長方形 7">
            <a:extLst>
              <a:ext uri="{FF2B5EF4-FFF2-40B4-BE49-F238E27FC236}">
                <a16:creationId xmlns:a16="http://schemas.microsoft.com/office/drawing/2014/main" id="{DF42C6FC-2D6B-5A6F-6A22-88AE9A45BA78}"/>
              </a:ext>
            </a:extLst>
          </p:cNvPr>
          <p:cNvSpPr/>
          <p:nvPr/>
        </p:nvSpPr>
        <p:spPr>
          <a:xfrm>
            <a:off x="0" y="0"/>
            <a:ext cx="482600" cy="72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3" name="直線コネクタ 22">
            <a:extLst>
              <a:ext uri="{FF2B5EF4-FFF2-40B4-BE49-F238E27FC236}">
                <a16:creationId xmlns:a16="http://schemas.microsoft.com/office/drawing/2014/main" id="{0D53CE1F-A70E-A565-6EC4-75FCF70308FA}"/>
              </a:ext>
            </a:extLst>
          </p:cNvPr>
          <p:cNvCxnSpPr/>
          <p:nvPr/>
        </p:nvCxnSpPr>
        <p:spPr>
          <a:xfrm>
            <a:off x="0" y="6087533"/>
            <a:ext cx="9906000" cy="0"/>
          </a:xfrm>
          <a:prstGeom prst="line">
            <a:avLst/>
          </a:prstGeom>
          <a:ln w="571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4" name="字幕 2">
            <a:extLst>
              <a:ext uri="{FF2B5EF4-FFF2-40B4-BE49-F238E27FC236}">
                <a16:creationId xmlns:a16="http://schemas.microsoft.com/office/drawing/2014/main" id="{984E1D66-5AEF-57A0-8407-395C7D422A93}"/>
              </a:ext>
            </a:extLst>
          </p:cNvPr>
          <p:cNvSpPr txBox="1">
            <a:spLocks/>
          </p:cNvSpPr>
          <p:nvPr/>
        </p:nvSpPr>
        <p:spPr>
          <a:xfrm>
            <a:off x="558801" y="6172202"/>
            <a:ext cx="9347199" cy="685799"/>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400" dirty="0"/>
              <a:t>　　・男女とも、広報で受動喫煙の記事を見たのは約２割、約１割は広報を見ていない。</a:t>
            </a:r>
            <a:endParaRPr lang="en-US" altLang="ja-JP" sz="1300" dirty="0"/>
          </a:p>
          <a:p>
            <a:pPr marL="0" indent="0">
              <a:buNone/>
            </a:pPr>
            <a:r>
              <a:rPr lang="ja-JP" altLang="en-US" sz="1400" dirty="0"/>
              <a:t>　　・３０代は、記事を見たことがある割合が最も低く、見たことがない・広報を見ていない割合が最も高い。</a:t>
            </a:r>
            <a:endParaRPr lang="en-US" altLang="ja-JP" sz="1400" dirty="0"/>
          </a:p>
        </p:txBody>
      </p:sp>
      <p:pic>
        <p:nvPicPr>
          <p:cNvPr id="25" name="グラフィックス 24" descr="ライト: オン 単色塗りつぶし">
            <a:extLst>
              <a:ext uri="{FF2B5EF4-FFF2-40B4-BE49-F238E27FC236}">
                <a16:creationId xmlns:a16="http://schemas.microsoft.com/office/drawing/2014/main" id="{4F3B9802-8029-E0A0-89D1-4142ED634C3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41301" y="6205736"/>
            <a:ext cx="554399" cy="554399"/>
          </a:xfrm>
          <a:prstGeom prst="rect">
            <a:avLst/>
          </a:prstGeom>
        </p:spPr>
      </p:pic>
      <p:graphicFrame>
        <p:nvGraphicFramePr>
          <p:cNvPr id="6" name="グラフ 5">
            <a:extLst>
              <a:ext uri="{FF2B5EF4-FFF2-40B4-BE49-F238E27FC236}">
                <a16:creationId xmlns:a16="http://schemas.microsoft.com/office/drawing/2014/main" id="{F3C34DBF-20D5-2EE3-76B6-F12CD339EE7A}"/>
              </a:ext>
            </a:extLst>
          </p:cNvPr>
          <p:cNvGraphicFramePr>
            <a:graphicFrameLocks/>
          </p:cNvGraphicFramePr>
          <p:nvPr>
            <p:extLst>
              <p:ext uri="{D42A27DB-BD31-4B8C-83A1-F6EECF244321}">
                <p14:modId xmlns:p14="http://schemas.microsoft.com/office/powerpoint/2010/main" val="3830359770"/>
              </p:ext>
            </p:extLst>
          </p:nvPr>
        </p:nvGraphicFramePr>
        <p:xfrm>
          <a:off x="888274" y="2819561"/>
          <a:ext cx="8458925" cy="3403105"/>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0" name="グラフ 9">
            <a:extLst>
              <a:ext uri="{FF2B5EF4-FFF2-40B4-BE49-F238E27FC236}">
                <a16:creationId xmlns:a16="http://schemas.microsoft.com/office/drawing/2014/main" id="{542B0746-96AB-A0C1-CB53-586CA2EDD853}"/>
              </a:ext>
            </a:extLst>
          </p:cNvPr>
          <p:cNvGraphicFramePr>
            <a:graphicFrameLocks/>
          </p:cNvGraphicFramePr>
          <p:nvPr>
            <p:extLst>
              <p:ext uri="{D42A27DB-BD31-4B8C-83A1-F6EECF244321}">
                <p14:modId xmlns:p14="http://schemas.microsoft.com/office/powerpoint/2010/main" val="2727102215"/>
              </p:ext>
            </p:extLst>
          </p:nvPr>
        </p:nvGraphicFramePr>
        <p:xfrm>
          <a:off x="1491344" y="770466"/>
          <a:ext cx="7650980" cy="2049095"/>
        </p:xfrm>
        <a:graphic>
          <a:graphicData uri="http://schemas.openxmlformats.org/drawingml/2006/chart">
            <c:chart xmlns:c="http://schemas.openxmlformats.org/drawingml/2006/chart" xmlns:r="http://schemas.openxmlformats.org/officeDocument/2006/relationships" r:id="rId6"/>
          </a:graphicData>
        </a:graphic>
      </p:graphicFrame>
      <p:pic>
        <p:nvPicPr>
          <p:cNvPr id="11" name="グラフィックス 10" descr="男性のプロフィール 単色塗りつぶし">
            <a:extLst>
              <a:ext uri="{FF2B5EF4-FFF2-40B4-BE49-F238E27FC236}">
                <a16:creationId xmlns:a16="http://schemas.microsoft.com/office/drawing/2014/main" id="{2F45B96F-B82F-F2A1-C042-AC0586EC0ECE}"/>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63676" y="973337"/>
            <a:ext cx="678819" cy="678819"/>
          </a:xfrm>
          <a:prstGeom prst="rect">
            <a:avLst/>
          </a:prstGeom>
        </p:spPr>
      </p:pic>
      <p:pic>
        <p:nvPicPr>
          <p:cNvPr id="12" name="グラフィックス 11" descr="女性のプロフィール 単色塗りつぶし">
            <a:extLst>
              <a:ext uri="{FF2B5EF4-FFF2-40B4-BE49-F238E27FC236}">
                <a16:creationId xmlns:a16="http://schemas.microsoft.com/office/drawing/2014/main" id="{8DB4DFC1-C98A-3468-F3F4-29039ACB7878}"/>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63676" y="1721428"/>
            <a:ext cx="678819" cy="678819"/>
          </a:xfrm>
          <a:prstGeom prst="rect">
            <a:avLst/>
          </a:prstGeom>
        </p:spPr>
      </p:pic>
    </p:spTree>
    <p:extLst>
      <p:ext uri="{BB962C8B-B14F-4D97-AF65-F5344CB8AC3E}">
        <p14:creationId xmlns:p14="http://schemas.microsoft.com/office/powerpoint/2010/main" val="1362097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字幕 2">
            <a:extLst>
              <a:ext uri="{FF2B5EF4-FFF2-40B4-BE49-F238E27FC236}">
                <a16:creationId xmlns:a16="http://schemas.microsoft.com/office/drawing/2014/main" id="{B9BBD958-1049-A667-1266-3FE05F8ABF9F}"/>
              </a:ext>
            </a:extLst>
          </p:cNvPr>
          <p:cNvSpPr txBox="1">
            <a:spLocks/>
          </p:cNvSpPr>
          <p:nvPr/>
        </p:nvSpPr>
        <p:spPr>
          <a:xfrm>
            <a:off x="397595" y="1"/>
            <a:ext cx="9356005" cy="838202"/>
          </a:xfrm>
          <a:prstGeom prst="rect">
            <a:avLst/>
          </a:prstGeom>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600" b="1" dirty="0"/>
              <a:t>（情報発信の在り方を評価する）</a:t>
            </a:r>
            <a:endParaRPr lang="en-US" altLang="ja-JP" sz="1600" b="1" dirty="0"/>
          </a:p>
          <a:p>
            <a:pPr marL="0" indent="0">
              <a:buNone/>
            </a:pPr>
            <a:r>
              <a:rPr lang="ja-JP" altLang="en-US" sz="2401" b="1" dirty="0"/>
              <a:t>　盛岡市ホームページで受動喫煙・たばこに関する記事は見たか</a:t>
            </a:r>
            <a:endParaRPr lang="ja-JP" altLang="en-US" sz="2400" b="1" dirty="0"/>
          </a:p>
        </p:txBody>
      </p:sp>
      <p:sp>
        <p:nvSpPr>
          <p:cNvPr id="8" name="正方形/長方形 7">
            <a:extLst>
              <a:ext uri="{FF2B5EF4-FFF2-40B4-BE49-F238E27FC236}">
                <a16:creationId xmlns:a16="http://schemas.microsoft.com/office/drawing/2014/main" id="{DF42C6FC-2D6B-5A6F-6A22-88AE9A45BA78}"/>
              </a:ext>
            </a:extLst>
          </p:cNvPr>
          <p:cNvSpPr/>
          <p:nvPr/>
        </p:nvSpPr>
        <p:spPr>
          <a:xfrm>
            <a:off x="0" y="0"/>
            <a:ext cx="482600" cy="72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3" name="直線コネクタ 22">
            <a:extLst>
              <a:ext uri="{FF2B5EF4-FFF2-40B4-BE49-F238E27FC236}">
                <a16:creationId xmlns:a16="http://schemas.microsoft.com/office/drawing/2014/main" id="{0D53CE1F-A70E-A565-6EC4-75FCF70308FA}"/>
              </a:ext>
            </a:extLst>
          </p:cNvPr>
          <p:cNvCxnSpPr/>
          <p:nvPr/>
        </p:nvCxnSpPr>
        <p:spPr>
          <a:xfrm>
            <a:off x="0" y="6087533"/>
            <a:ext cx="9906000" cy="0"/>
          </a:xfrm>
          <a:prstGeom prst="line">
            <a:avLst/>
          </a:prstGeom>
          <a:ln w="571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4" name="字幕 2">
            <a:extLst>
              <a:ext uri="{FF2B5EF4-FFF2-40B4-BE49-F238E27FC236}">
                <a16:creationId xmlns:a16="http://schemas.microsoft.com/office/drawing/2014/main" id="{984E1D66-5AEF-57A0-8407-395C7D422A93}"/>
              </a:ext>
            </a:extLst>
          </p:cNvPr>
          <p:cNvSpPr txBox="1">
            <a:spLocks/>
          </p:cNvSpPr>
          <p:nvPr/>
        </p:nvSpPr>
        <p:spPr>
          <a:xfrm>
            <a:off x="558801" y="6172202"/>
            <a:ext cx="9347199" cy="685799"/>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400" dirty="0"/>
              <a:t>　　・男女別、年代別ともに、受動喫煙に関する記事を見たことがあるのは１割未満。</a:t>
            </a:r>
            <a:endParaRPr lang="en-US" altLang="ja-JP" sz="1400" dirty="0"/>
          </a:p>
        </p:txBody>
      </p:sp>
      <p:pic>
        <p:nvPicPr>
          <p:cNvPr id="25" name="グラフィックス 24" descr="ライト: オン 単色塗りつぶし">
            <a:extLst>
              <a:ext uri="{FF2B5EF4-FFF2-40B4-BE49-F238E27FC236}">
                <a16:creationId xmlns:a16="http://schemas.microsoft.com/office/drawing/2014/main" id="{4F3B9802-8029-E0A0-89D1-4142ED634C3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41301" y="6205736"/>
            <a:ext cx="554399" cy="554399"/>
          </a:xfrm>
          <a:prstGeom prst="rect">
            <a:avLst/>
          </a:prstGeom>
        </p:spPr>
      </p:pic>
      <p:graphicFrame>
        <p:nvGraphicFramePr>
          <p:cNvPr id="6" name="グラフ 5">
            <a:extLst>
              <a:ext uri="{FF2B5EF4-FFF2-40B4-BE49-F238E27FC236}">
                <a16:creationId xmlns:a16="http://schemas.microsoft.com/office/drawing/2014/main" id="{F3C34DBF-20D5-2EE3-76B6-F12CD339EE7A}"/>
              </a:ext>
            </a:extLst>
          </p:cNvPr>
          <p:cNvGraphicFramePr>
            <a:graphicFrameLocks/>
          </p:cNvGraphicFramePr>
          <p:nvPr>
            <p:extLst>
              <p:ext uri="{D42A27DB-BD31-4B8C-83A1-F6EECF244321}">
                <p14:modId xmlns:p14="http://schemas.microsoft.com/office/powerpoint/2010/main" val="3426218558"/>
              </p:ext>
            </p:extLst>
          </p:nvPr>
        </p:nvGraphicFramePr>
        <p:xfrm>
          <a:off x="888274" y="2819561"/>
          <a:ext cx="8458925" cy="3403105"/>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0" name="グラフ 9">
            <a:extLst>
              <a:ext uri="{FF2B5EF4-FFF2-40B4-BE49-F238E27FC236}">
                <a16:creationId xmlns:a16="http://schemas.microsoft.com/office/drawing/2014/main" id="{542B0746-96AB-A0C1-CB53-586CA2EDD853}"/>
              </a:ext>
            </a:extLst>
          </p:cNvPr>
          <p:cNvGraphicFramePr>
            <a:graphicFrameLocks/>
          </p:cNvGraphicFramePr>
          <p:nvPr>
            <p:extLst>
              <p:ext uri="{D42A27DB-BD31-4B8C-83A1-F6EECF244321}">
                <p14:modId xmlns:p14="http://schemas.microsoft.com/office/powerpoint/2010/main" val="4006430980"/>
              </p:ext>
            </p:extLst>
          </p:nvPr>
        </p:nvGraphicFramePr>
        <p:xfrm>
          <a:off x="1491344" y="770466"/>
          <a:ext cx="7650980" cy="2049095"/>
        </p:xfrm>
        <a:graphic>
          <a:graphicData uri="http://schemas.openxmlformats.org/drawingml/2006/chart">
            <c:chart xmlns:c="http://schemas.openxmlformats.org/drawingml/2006/chart" xmlns:r="http://schemas.openxmlformats.org/officeDocument/2006/relationships" r:id="rId6"/>
          </a:graphicData>
        </a:graphic>
      </p:graphicFrame>
      <p:pic>
        <p:nvPicPr>
          <p:cNvPr id="11" name="グラフィックス 10" descr="男性のプロフィール 単色塗りつぶし">
            <a:extLst>
              <a:ext uri="{FF2B5EF4-FFF2-40B4-BE49-F238E27FC236}">
                <a16:creationId xmlns:a16="http://schemas.microsoft.com/office/drawing/2014/main" id="{2F45B96F-B82F-F2A1-C042-AC0586EC0ECE}"/>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63676" y="973337"/>
            <a:ext cx="678819" cy="678819"/>
          </a:xfrm>
          <a:prstGeom prst="rect">
            <a:avLst/>
          </a:prstGeom>
        </p:spPr>
      </p:pic>
      <p:pic>
        <p:nvPicPr>
          <p:cNvPr id="12" name="グラフィックス 11" descr="女性のプロフィール 単色塗りつぶし">
            <a:extLst>
              <a:ext uri="{FF2B5EF4-FFF2-40B4-BE49-F238E27FC236}">
                <a16:creationId xmlns:a16="http://schemas.microsoft.com/office/drawing/2014/main" id="{8DB4DFC1-C98A-3468-F3F4-29039ACB7878}"/>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63676" y="1721428"/>
            <a:ext cx="678819" cy="678819"/>
          </a:xfrm>
          <a:prstGeom prst="rect">
            <a:avLst/>
          </a:prstGeom>
        </p:spPr>
      </p:pic>
    </p:spTree>
    <p:extLst>
      <p:ext uri="{BB962C8B-B14F-4D97-AF65-F5344CB8AC3E}">
        <p14:creationId xmlns:p14="http://schemas.microsoft.com/office/powerpoint/2010/main" val="789096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字幕 2">
            <a:extLst>
              <a:ext uri="{FF2B5EF4-FFF2-40B4-BE49-F238E27FC236}">
                <a16:creationId xmlns:a16="http://schemas.microsoft.com/office/drawing/2014/main" id="{B9BBD958-1049-A667-1266-3FE05F8ABF9F}"/>
              </a:ext>
            </a:extLst>
          </p:cNvPr>
          <p:cNvSpPr txBox="1">
            <a:spLocks/>
          </p:cNvSpPr>
          <p:nvPr/>
        </p:nvSpPr>
        <p:spPr>
          <a:xfrm>
            <a:off x="397595" y="1"/>
            <a:ext cx="9356005" cy="838202"/>
          </a:xfrm>
          <a:prstGeom prst="rect">
            <a:avLst/>
          </a:prstGeom>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600" b="1" dirty="0"/>
              <a:t>（第２次もりおか健康</a:t>
            </a:r>
            <a:r>
              <a:rPr lang="en-US" altLang="ja-JP" sz="1600" b="1" dirty="0"/>
              <a:t>21</a:t>
            </a:r>
            <a:r>
              <a:rPr lang="ja-JP" altLang="en-US" sz="1600" b="1" dirty="0"/>
              <a:t>プランに関する評価項目）</a:t>
            </a:r>
            <a:endParaRPr lang="en-US" altLang="ja-JP" sz="1600" b="1" dirty="0"/>
          </a:p>
          <a:p>
            <a:pPr marL="0" indent="0">
              <a:buNone/>
            </a:pPr>
            <a:r>
              <a:rPr lang="ja-JP" altLang="en-US" sz="2401" b="1" dirty="0"/>
              <a:t>　喫煙をしているか</a:t>
            </a:r>
            <a:endParaRPr lang="ja-JP" altLang="en-US" sz="2400" b="1" dirty="0"/>
          </a:p>
        </p:txBody>
      </p:sp>
      <p:sp>
        <p:nvSpPr>
          <p:cNvPr id="8" name="正方形/長方形 7">
            <a:extLst>
              <a:ext uri="{FF2B5EF4-FFF2-40B4-BE49-F238E27FC236}">
                <a16:creationId xmlns:a16="http://schemas.microsoft.com/office/drawing/2014/main" id="{DF42C6FC-2D6B-5A6F-6A22-88AE9A45BA78}"/>
              </a:ext>
            </a:extLst>
          </p:cNvPr>
          <p:cNvSpPr/>
          <p:nvPr/>
        </p:nvSpPr>
        <p:spPr>
          <a:xfrm>
            <a:off x="0" y="0"/>
            <a:ext cx="482600" cy="72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3" name="直線コネクタ 22">
            <a:extLst>
              <a:ext uri="{FF2B5EF4-FFF2-40B4-BE49-F238E27FC236}">
                <a16:creationId xmlns:a16="http://schemas.microsoft.com/office/drawing/2014/main" id="{0D53CE1F-A70E-A565-6EC4-75FCF70308FA}"/>
              </a:ext>
            </a:extLst>
          </p:cNvPr>
          <p:cNvCxnSpPr/>
          <p:nvPr/>
        </p:nvCxnSpPr>
        <p:spPr>
          <a:xfrm>
            <a:off x="0" y="6087533"/>
            <a:ext cx="9906000" cy="0"/>
          </a:xfrm>
          <a:prstGeom prst="line">
            <a:avLst/>
          </a:prstGeom>
          <a:ln w="571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4" name="字幕 2">
            <a:extLst>
              <a:ext uri="{FF2B5EF4-FFF2-40B4-BE49-F238E27FC236}">
                <a16:creationId xmlns:a16="http://schemas.microsoft.com/office/drawing/2014/main" id="{984E1D66-5AEF-57A0-8407-395C7D422A93}"/>
              </a:ext>
            </a:extLst>
          </p:cNvPr>
          <p:cNvSpPr txBox="1">
            <a:spLocks/>
          </p:cNvSpPr>
          <p:nvPr/>
        </p:nvSpPr>
        <p:spPr>
          <a:xfrm>
            <a:off x="558802" y="6172202"/>
            <a:ext cx="5765086" cy="685799"/>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400" dirty="0"/>
              <a:t>　　・喫煙率は</a:t>
            </a:r>
            <a:r>
              <a:rPr lang="ja-JP" altLang="en-US" sz="1400" b="1" dirty="0">
                <a:solidFill>
                  <a:schemeClr val="accent1"/>
                </a:solidFill>
              </a:rPr>
              <a:t>男性が</a:t>
            </a:r>
            <a:r>
              <a:rPr lang="en-US" altLang="ja-JP" sz="1400" b="1" dirty="0">
                <a:solidFill>
                  <a:schemeClr val="accent1"/>
                </a:solidFill>
              </a:rPr>
              <a:t>20.5</a:t>
            </a:r>
            <a:r>
              <a:rPr lang="ja-JP" altLang="en-US" sz="1400" b="1" dirty="0">
                <a:solidFill>
                  <a:schemeClr val="accent1"/>
                </a:solidFill>
              </a:rPr>
              <a:t>％</a:t>
            </a:r>
            <a:r>
              <a:rPr lang="ja-JP" altLang="en-US" sz="1400" dirty="0"/>
              <a:t>、</a:t>
            </a:r>
            <a:r>
              <a:rPr lang="ja-JP" altLang="en-US" sz="1400" b="1" dirty="0">
                <a:solidFill>
                  <a:srgbClr val="C00000"/>
                </a:solidFill>
              </a:rPr>
              <a:t>女性が</a:t>
            </a:r>
            <a:r>
              <a:rPr lang="en-US" altLang="ja-JP" sz="1400" b="1" dirty="0">
                <a:solidFill>
                  <a:srgbClr val="C00000"/>
                </a:solidFill>
              </a:rPr>
              <a:t>4.5</a:t>
            </a:r>
            <a:r>
              <a:rPr lang="ja-JP" altLang="en-US" sz="1400" b="1" dirty="0">
                <a:solidFill>
                  <a:srgbClr val="C00000"/>
                </a:solidFill>
              </a:rPr>
              <a:t>％</a:t>
            </a:r>
            <a:r>
              <a:rPr lang="ja-JP" altLang="en-US" sz="1400" dirty="0"/>
              <a:t>、</a:t>
            </a:r>
            <a:r>
              <a:rPr lang="ja-JP" altLang="en-US" sz="1400" b="1" dirty="0"/>
              <a:t>全体では</a:t>
            </a:r>
            <a:r>
              <a:rPr lang="en-US" altLang="ja-JP" sz="1400" b="1" dirty="0"/>
              <a:t>7.6</a:t>
            </a:r>
            <a:r>
              <a:rPr lang="ja-JP" altLang="en-US" sz="1400" b="1" dirty="0"/>
              <a:t>％</a:t>
            </a:r>
            <a:endParaRPr lang="en-US" altLang="ja-JP" sz="1400" b="1" dirty="0"/>
          </a:p>
          <a:p>
            <a:pPr marL="0" indent="0">
              <a:buNone/>
            </a:pPr>
            <a:r>
              <a:rPr lang="ja-JP" altLang="en-US" sz="1400" dirty="0"/>
              <a:t>　　・年代が上がるにつれて、喫煙率は減少している。</a:t>
            </a:r>
            <a:endParaRPr lang="en-US" altLang="ja-JP" sz="1400" dirty="0"/>
          </a:p>
        </p:txBody>
      </p:sp>
      <p:pic>
        <p:nvPicPr>
          <p:cNvPr id="25" name="グラフィックス 24" descr="ライト: オン 単色塗りつぶし">
            <a:extLst>
              <a:ext uri="{FF2B5EF4-FFF2-40B4-BE49-F238E27FC236}">
                <a16:creationId xmlns:a16="http://schemas.microsoft.com/office/drawing/2014/main" id="{4F3B9802-8029-E0A0-89D1-4142ED634C3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41301" y="6205736"/>
            <a:ext cx="554399" cy="554399"/>
          </a:xfrm>
          <a:prstGeom prst="rect">
            <a:avLst/>
          </a:prstGeom>
        </p:spPr>
      </p:pic>
      <p:graphicFrame>
        <p:nvGraphicFramePr>
          <p:cNvPr id="6" name="グラフ 5">
            <a:extLst>
              <a:ext uri="{FF2B5EF4-FFF2-40B4-BE49-F238E27FC236}">
                <a16:creationId xmlns:a16="http://schemas.microsoft.com/office/drawing/2014/main" id="{F3C34DBF-20D5-2EE3-76B6-F12CD339EE7A}"/>
              </a:ext>
            </a:extLst>
          </p:cNvPr>
          <p:cNvGraphicFramePr>
            <a:graphicFrameLocks/>
          </p:cNvGraphicFramePr>
          <p:nvPr>
            <p:extLst>
              <p:ext uri="{D42A27DB-BD31-4B8C-83A1-F6EECF244321}">
                <p14:modId xmlns:p14="http://schemas.microsoft.com/office/powerpoint/2010/main" val="2440264381"/>
              </p:ext>
            </p:extLst>
          </p:nvPr>
        </p:nvGraphicFramePr>
        <p:xfrm>
          <a:off x="888274" y="2819561"/>
          <a:ext cx="8458925" cy="3403105"/>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0" name="グラフ 9">
            <a:extLst>
              <a:ext uri="{FF2B5EF4-FFF2-40B4-BE49-F238E27FC236}">
                <a16:creationId xmlns:a16="http://schemas.microsoft.com/office/drawing/2014/main" id="{542B0746-96AB-A0C1-CB53-586CA2EDD853}"/>
              </a:ext>
            </a:extLst>
          </p:cNvPr>
          <p:cNvGraphicFramePr>
            <a:graphicFrameLocks/>
          </p:cNvGraphicFramePr>
          <p:nvPr>
            <p:extLst>
              <p:ext uri="{D42A27DB-BD31-4B8C-83A1-F6EECF244321}">
                <p14:modId xmlns:p14="http://schemas.microsoft.com/office/powerpoint/2010/main" val="3532817511"/>
              </p:ext>
            </p:extLst>
          </p:nvPr>
        </p:nvGraphicFramePr>
        <p:xfrm>
          <a:off x="1297478" y="770466"/>
          <a:ext cx="7844846" cy="2049095"/>
        </p:xfrm>
        <a:graphic>
          <a:graphicData uri="http://schemas.openxmlformats.org/drawingml/2006/chart">
            <c:chart xmlns:c="http://schemas.openxmlformats.org/drawingml/2006/chart" xmlns:r="http://schemas.openxmlformats.org/officeDocument/2006/relationships" r:id="rId6"/>
          </a:graphicData>
        </a:graphic>
      </p:graphicFrame>
      <p:pic>
        <p:nvPicPr>
          <p:cNvPr id="11" name="グラフィックス 10" descr="男性のプロフィール 単色塗りつぶし">
            <a:extLst>
              <a:ext uri="{FF2B5EF4-FFF2-40B4-BE49-F238E27FC236}">
                <a16:creationId xmlns:a16="http://schemas.microsoft.com/office/drawing/2014/main" id="{2F45B96F-B82F-F2A1-C042-AC0586EC0ECE}"/>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856314" y="1465194"/>
            <a:ext cx="441164" cy="441164"/>
          </a:xfrm>
          <a:prstGeom prst="rect">
            <a:avLst/>
          </a:prstGeom>
        </p:spPr>
      </p:pic>
      <p:pic>
        <p:nvPicPr>
          <p:cNvPr id="12" name="グラフィックス 11" descr="女性のプロフィール 単色塗りつぶし">
            <a:extLst>
              <a:ext uri="{FF2B5EF4-FFF2-40B4-BE49-F238E27FC236}">
                <a16:creationId xmlns:a16="http://schemas.microsoft.com/office/drawing/2014/main" id="{8DB4DFC1-C98A-3468-F3F4-29039ACB7878}"/>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856314" y="2031025"/>
            <a:ext cx="441163" cy="441163"/>
          </a:xfrm>
          <a:prstGeom prst="rect">
            <a:avLst/>
          </a:prstGeom>
        </p:spPr>
      </p:pic>
      <p:pic>
        <p:nvPicPr>
          <p:cNvPr id="4" name="グラフィックス 3" descr="男性の集団 単色塗りつぶし">
            <a:extLst>
              <a:ext uri="{FF2B5EF4-FFF2-40B4-BE49-F238E27FC236}">
                <a16:creationId xmlns:a16="http://schemas.microsoft.com/office/drawing/2014/main" id="{8B1E2E7F-F07A-59CE-21D7-A3E30519F26F}"/>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851175" y="941003"/>
            <a:ext cx="451443" cy="451443"/>
          </a:xfrm>
          <a:prstGeom prst="rect">
            <a:avLst/>
          </a:prstGeom>
        </p:spPr>
      </p:pic>
      <p:sp>
        <p:nvSpPr>
          <p:cNvPr id="5" name="字幕 2">
            <a:extLst>
              <a:ext uri="{FF2B5EF4-FFF2-40B4-BE49-F238E27FC236}">
                <a16:creationId xmlns:a16="http://schemas.microsoft.com/office/drawing/2014/main" id="{6F4F9D3E-0E16-7D28-78C5-8081FC9747DE}"/>
              </a:ext>
            </a:extLst>
          </p:cNvPr>
          <p:cNvSpPr txBox="1">
            <a:spLocks/>
          </p:cNvSpPr>
          <p:nvPr/>
        </p:nvSpPr>
        <p:spPr>
          <a:xfrm>
            <a:off x="6592890" y="6173580"/>
            <a:ext cx="3294118" cy="653632"/>
          </a:xfrm>
          <a:prstGeom prst="rect">
            <a:avLst/>
          </a:prstGeom>
          <a:solidFill>
            <a:schemeClr val="accent6">
              <a:lumMod val="20000"/>
              <a:lumOff val="80000"/>
            </a:schemeClr>
          </a:solidFill>
        </p:spPr>
        <p:txBody>
          <a:bodyPr anchor="ctr">
            <a:norm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indent="0" algn="ctr">
              <a:buNone/>
            </a:pPr>
            <a:r>
              <a:rPr lang="ja-JP" altLang="en-US" sz="900" b="1" dirty="0">
                <a:latin typeface="+mn-ea"/>
              </a:rPr>
              <a:t>（参考）</a:t>
            </a:r>
            <a:r>
              <a:rPr lang="en-US" altLang="ja-JP" sz="900" b="1" dirty="0">
                <a:latin typeface="+mn-ea"/>
              </a:rPr>
              <a:t>21</a:t>
            </a:r>
            <a:r>
              <a:rPr lang="ja-JP" altLang="en-US" sz="900" b="1" dirty="0">
                <a:latin typeface="+mn-ea"/>
              </a:rPr>
              <a:t>プラン評価「成人の喫煙率を下げる」　　</a:t>
            </a:r>
            <a:endParaRPr lang="en-US" altLang="ja-JP" sz="900" b="1" dirty="0">
              <a:latin typeface="+mn-ea"/>
            </a:endParaRPr>
          </a:p>
          <a:p>
            <a:pPr marL="0" indent="0" algn="ctr">
              <a:buNone/>
            </a:pPr>
            <a:r>
              <a:rPr lang="ja-JP" altLang="en-US" sz="900" b="1" dirty="0">
                <a:latin typeface="+mn-ea"/>
              </a:rPr>
              <a:t>　中間値</a:t>
            </a:r>
            <a:r>
              <a:rPr lang="en-US" altLang="ja-JP" sz="900" b="1">
                <a:latin typeface="+mn-ea"/>
              </a:rPr>
              <a:t>(R1)</a:t>
            </a:r>
            <a:r>
              <a:rPr lang="ja-JP" altLang="en-US" sz="900" b="1" dirty="0">
                <a:latin typeface="+mn-ea"/>
              </a:rPr>
              <a:t>　</a:t>
            </a:r>
            <a:r>
              <a:rPr lang="en-US" altLang="ja-JP" sz="900" b="1" dirty="0">
                <a:latin typeface="+mn-ea"/>
              </a:rPr>
              <a:t>17</a:t>
            </a:r>
            <a:r>
              <a:rPr lang="ja-JP" altLang="en-US" sz="900" b="1" dirty="0">
                <a:latin typeface="+mn-ea"/>
              </a:rPr>
              <a:t>％　→　目標値</a:t>
            </a:r>
            <a:r>
              <a:rPr lang="en-US" altLang="ja-JP" sz="900" b="1" dirty="0">
                <a:latin typeface="+mn-ea"/>
              </a:rPr>
              <a:t>(R6)</a:t>
            </a:r>
            <a:r>
              <a:rPr lang="ja-JP" altLang="en-US" sz="900" b="1" dirty="0">
                <a:latin typeface="+mn-ea"/>
              </a:rPr>
              <a:t>　</a:t>
            </a:r>
            <a:r>
              <a:rPr lang="en-US" altLang="ja-JP" sz="900" b="1" dirty="0">
                <a:latin typeface="+mn-ea"/>
              </a:rPr>
              <a:t>12</a:t>
            </a:r>
            <a:r>
              <a:rPr lang="ja-JP" altLang="en-US" sz="900" b="1" dirty="0">
                <a:latin typeface="+mn-ea"/>
              </a:rPr>
              <a:t>％</a:t>
            </a:r>
            <a:endParaRPr lang="en-US" altLang="ja-JP" sz="900" b="1" dirty="0">
              <a:latin typeface="+mn-ea"/>
            </a:endParaRPr>
          </a:p>
        </p:txBody>
      </p:sp>
    </p:spTree>
    <p:extLst>
      <p:ext uri="{BB962C8B-B14F-4D97-AF65-F5344CB8AC3E}">
        <p14:creationId xmlns:p14="http://schemas.microsoft.com/office/powerpoint/2010/main" val="41801266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グラフ 4">
            <a:extLst>
              <a:ext uri="{FF2B5EF4-FFF2-40B4-BE49-F238E27FC236}">
                <a16:creationId xmlns:a16="http://schemas.microsoft.com/office/drawing/2014/main" id="{BFC4CE0B-7C74-F0C6-68C7-0C71A4052CE9}"/>
              </a:ext>
            </a:extLst>
          </p:cNvPr>
          <p:cNvGraphicFramePr>
            <a:graphicFrameLocks/>
          </p:cNvGraphicFramePr>
          <p:nvPr>
            <p:extLst>
              <p:ext uri="{D42A27DB-BD31-4B8C-83A1-F6EECF244321}">
                <p14:modId xmlns:p14="http://schemas.microsoft.com/office/powerpoint/2010/main" val="3058123256"/>
              </p:ext>
            </p:extLst>
          </p:nvPr>
        </p:nvGraphicFramePr>
        <p:xfrm>
          <a:off x="241300" y="952660"/>
          <a:ext cx="9573259" cy="5807475"/>
        </p:xfrm>
        <a:graphic>
          <a:graphicData uri="http://schemas.openxmlformats.org/drawingml/2006/chart">
            <c:chart xmlns:c="http://schemas.openxmlformats.org/drawingml/2006/chart" xmlns:r="http://schemas.openxmlformats.org/officeDocument/2006/relationships" r:id="rId3"/>
          </a:graphicData>
        </a:graphic>
      </p:graphicFrame>
      <p:sp>
        <p:nvSpPr>
          <p:cNvPr id="2" name="字幕 2">
            <a:extLst>
              <a:ext uri="{FF2B5EF4-FFF2-40B4-BE49-F238E27FC236}">
                <a16:creationId xmlns:a16="http://schemas.microsoft.com/office/drawing/2014/main" id="{B9BBD958-1049-A667-1266-3FE05F8ABF9F}"/>
              </a:ext>
            </a:extLst>
          </p:cNvPr>
          <p:cNvSpPr txBox="1">
            <a:spLocks/>
          </p:cNvSpPr>
          <p:nvPr/>
        </p:nvSpPr>
        <p:spPr>
          <a:xfrm>
            <a:off x="397595" y="1"/>
            <a:ext cx="9356005" cy="838202"/>
          </a:xfrm>
          <a:prstGeom prst="rect">
            <a:avLst/>
          </a:prstGeom>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600" b="1" dirty="0"/>
              <a:t>（市に対して望むこと）</a:t>
            </a:r>
            <a:endParaRPr lang="en-US" altLang="ja-JP" sz="1600" b="1" dirty="0"/>
          </a:p>
          <a:p>
            <a:pPr marL="0" indent="0">
              <a:buNone/>
            </a:pPr>
            <a:r>
              <a:rPr lang="ja-JP" altLang="en-US" sz="2401" b="1" dirty="0"/>
              <a:t>　推進してほしい取り組み</a:t>
            </a:r>
            <a:r>
              <a:rPr lang="ja-JP" altLang="en-US" sz="2400" b="1" dirty="0"/>
              <a:t>（複数回答可：男女別）</a:t>
            </a:r>
          </a:p>
        </p:txBody>
      </p:sp>
      <p:sp>
        <p:nvSpPr>
          <p:cNvPr id="8" name="正方形/長方形 7">
            <a:extLst>
              <a:ext uri="{FF2B5EF4-FFF2-40B4-BE49-F238E27FC236}">
                <a16:creationId xmlns:a16="http://schemas.microsoft.com/office/drawing/2014/main" id="{DF42C6FC-2D6B-5A6F-6A22-88AE9A45BA78}"/>
              </a:ext>
            </a:extLst>
          </p:cNvPr>
          <p:cNvSpPr/>
          <p:nvPr/>
        </p:nvSpPr>
        <p:spPr>
          <a:xfrm>
            <a:off x="0" y="0"/>
            <a:ext cx="482600" cy="72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3" name="直線コネクタ 22">
            <a:extLst>
              <a:ext uri="{FF2B5EF4-FFF2-40B4-BE49-F238E27FC236}">
                <a16:creationId xmlns:a16="http://schemas.microsoft.com/office/drawing/2014/main" id="{0D53CE1F-A70E-A565-6EC4-75FCF70308FA}"/>
              </a:ext>
            </a:extLst>
          </p:cNvPr>
          <p:cNvCxnSpPr/>
          <p:nvPr/>
        </p:nvCxnSpPr>
        <p:spPr>
          <a:xfrm>
            <a:off x="0" y="6087533"/>
            <a:ext cx="9906000" cy="0"/>
          </a:xfrm>
          <a:prstGeom prst="line">
            <a:avLst/>
          </a:prstGeom>
          <a:ln w="571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4" name="字幕 2">
            <a:extLst>
              <a:ext uri="{FF2B5EF4-FFF2-40B4-BE49-F238E27FC236}">
                <a16:creationId xmlns:a16="http://schemas.microsoft.com/office/drawing/2014/main" id="{984E1D66-5AEF-57A0-8407-395C7D422A93}"/>
              </a:ext>
            </a:extLst>
          </p:cNvPr>
          <p:cNvSpPr txBox="1">
            <a:spLocks/>
          </p:cNvSpPr>
          <p:nvPr/>
        </p:nvSpPr>
        <p:spPr>
          <a:xfrm>
            <a:off x="558801" y="6172202"/>
            <a:ext cx="9347199" cy="685799"/>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400" dirty="0"/>
              <a:t>　　・男女とも、屋外の受動喫煙防止対策を選択した割合が高く、禁煙外来治療費助成と禁煙補助薬の配布</a:t>
            </a:r>
            <a:endParaRPr lang="en-US" altLang="ja-JP" sz="1400" dirty="0"/>
          </a:p>
          <a:p>
            <a:pPr marL="0" indent="0">
              <a:buNone/>
            </a:pPr>
            <a:r>
              <a:rPr lang="ja-JP" altLang="en-US" sz="1400" dirty="0"/>
              <a:t>　　　を選択した割合は低い。</a:t>
            </a:r>
            <a:endParaRPr lang="en-US" altLang="ja-JP" sz="1400" dirty="0"/>
          </a:p>
        </p:txBody>
      </p:sp>
      <p:pic>
        <p:nvPicPr>
          <p:cNvPr id="25" name="グラフィックス 24" descr="ライト: オン 単色塗りつぶし">
            <a:extLst>
              <a:ext uri="{FF2B5EF4-FFF2-40B4-BE49-F238E27FC236}">
                <a16:creationId xmlns:a16="http://schemas.microsoft.com/office/drawing/2014/main" id="{4F3B9802-8029-E0A0-89D1-4142ED634C3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41301" y="6205736"/>
            <a:ext cx="554399" cy="554399"/>
          </a:xfrm>
          <a:prstGeom prst="rect">
            <a:avLst/>
          </a:prstGeom>
        </p:spPr>
      </p:pic>
      <p:pic>
        <p:nvPicPr>
          <p:cNvPr id="11" name="グラフィックス 10" descr="男性のプロフィール 単色塗りつぶし">
            <a:extLst>
              <a:ext uri="{FF2B5EF4-FFF2-40B4-BE49-F238E27FC236}">
                <a16:creationId xmlns:a16="http://schemas.microsoft.com/office/drawing/2014/main" id="{2F45B96F-B82F-F2A1-C042-AC0586EC0EC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56274" y="1715205"/>
            <a:ext cx="678819" cy="678819"/>
          </a:xfrm>
          <a:prstGeom prst="rect">
            <a:avLst/>
          </a:prstGeom>
        </p:spPr>
      </p:pic>
      <p:pic>
        <p:nvPicPr>
          <p:cNvPr id="12" name="グラフィックス 11" descr="女性のプロフィール 単色塗りつぶし">
            <a:extLst>
              <a:ext uri="{FF2B5EF4-FFF2-40B4-BE49-F238E27FC236}">
                <a16:creationId xmlns:a16="http://schemas.microsoft.com/office/drawing/2014/main" id="{8DB4DFC1-C98A-3468-F3F4-29039ACB787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56273" y="3285407"/>
            <a:ext cx="678819" cy="678819"/>
          </a:xfrm>
          <a:prstGeom prst="rect">
            <a:avLst/>
          </a:prstGeom>
        </p:spPr>
      </p:pic>
    </p:spTree>
    <p:extLst>
      <p:ext uri="{BB962C8B-B14F-4D97-AF65-F5344CB8AC3E}">
        <p14:creationId xmlns:p14="http://schemas.microsoft.com/office/powerpoint/2010/main" val="3664652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字幕 2">
            <a:extLst>
              <a:ext uri="{FF2B5EF4-FFF2-40B4-BE49-F238E27FC236}">
                <a16:creationId xmlns:a16="http://schemas.microsoft.com/office/drawing/2014/main" id="{B9BBD958-1049-A667-1266-3FE05F8ABF9F}"/>
              </a:ext>
            </a:extLst>
          </p:cNvPr>
          <p:cNvSpPr txBox="1">
            <a:spLocks/>
          </p:cNvSpPr>
          <p:nvPr/>
        </p:nvSpPr>
        <p:spPr>
          <a:xfrm>
            <a:off x="397595" y="1"/>
            <a:ext cx="9356005" cy="838202"/>
          </a:xfrm>
          <a:prstGeom prst="rect">
            <a:avLst/>
          </a:prstGeom>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600" b="1" dirty="0"/>
              <a:t>（市に対して望むこと）</a:t>
            </a:r>
            <a:endParaRPr lang="en-US" altLang="ja-JP" sz="1600" b="1" dirty="0"/>
          </a:p>
          <a:p>
            <a:pPr marL="0" indent="0">
              <a:buNone/>
            </a:pPr>
            <a:r>
              <a:rPr lang="ja-JP" altLang="en-US" sz="2401" b="1" dirty="0"/>
              <a:t>　</a:t>
            </a:r>
            <a:r>
              <a:rPr lang="ja-JP" altLang="en-US" sz="2400" b="1" dirty="0"/>
              <a:t>推進してほしい取り組み（複数回答可：年代別）</a:t>
            </a:r>
          </a:p>
        </p:txBody>
      </p:sp>
      <p:sp>
        <p:nvSpPr>
          <p:cNvPr id="8" name="正方形/長方形 7">
            <a:extLst>
              <a:ext uri="{FF2B5EF4-FFF2-40B4-BE49-F238E27FC236}">
                <a16:creationId xmlns:a16="http://schemas.microsoft.com/office/drawing/2014/main" id="{DF42C6FC-2D6B-5A6F-6A22-88AE9A45BA78}"/>
              </a:ext>
            </a:extLst>
          </p:cNvPr>
          <p:cNvSpPr/>
          <p:nvPr/>
        </p:nvSpPr>
        <p:spPr>
          <a:xfrm>
            <a:off x="0" y="0"/>
            <a:ext cx="482600" cy="72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3" name="直線コネクタ 22">
            <a:extLst>
              <a:ext uri="{FF2B5EF4-FFF2-40B4-BE49-F238E27FC236}">
                <a16:creationId xmlns:a16="http://schemas.microsoft.com/office/drawing/2014/main" id="{0D53CE1F-A70E-A565-6EC4-75FCF70308FA}"/>
              </a:ext>
            </a:extLst>
          </p:cNvPr>
          <p:cNvCxnSpPr/>
          <p:nvPr/>
        </p:nvCxnSpPr>
        <p:spPr>
          <a:xfrm>
            <a:off x="0" y="6087533"/>
            <a:ext cx="9906000" cy="0"/>
          </a:xfrm>
          <a:prstGeom prst="line">
            <a:avLst/>
          </a:prstGeom>
          <a:ln w="571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4" name="字幕 2">
            <a:extLst>
              <a:ext uri="{FF2B5EF4-FFF2-40B4-BE49-F238E27FC236}">
                <a16:creationId xmlns:a16="http://schemas.microsoft.com/office/drawing/2014/main" id="{984E1D66-5AEF-57A0-8407-395C7D422A93}"/>
              </a:ext>
            </a:extLst>
          </p:cNvPr>
          <p:cNvSpPr txBox="1">
            <a:spLocks/>
          </p:cNvSpPr>
          <p:nvPr/>
        </p:nvSpPr>
        <p:spPr>
          <a:xfrm>
            <a:off x="558801" y="6172202"/>
            <a:ext cx="9347199" cy="685799"/>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400" dirty="0"/>
              <a:t>　　・各年代とも、屋外の受動喫煙防止対策を選択した割合が高く、禁煙外来治療費助成と禁煙補助薬の配布</a:t>
            </a:r>
            <a:endParaRPr lang="en-US" altLang="ja-JP" sz="1400" dirty="0"/>
          </a:p>
          <a:p>
            <a:pPr marL="0" indent="0">
              <a:buNone/>
            </a:pPr>
            <a:r>
              <a:rPr lang="ja-JP" altLang="en-US" sz="1400" dirty="0"/>
              <a:t>　　　を選択した割合は低い。</a:t>
            </a:r>
            <a:endParaRPr lang="en-US" altLang="ja-JP" sz="1400" dirty="0"/>
          </a:p>
        </p:txBody>
      </p:sp>
      <p:pic>
        <p:nvPicPr>
          <p:cNvPr id="25" name="グラフィックス 24" descr="ライト: オン 単色塗りつぶし">
            <a:extLst>
              <a:ext uri="{FF2B5EF4-FFF2-40B4-BE49-F238E27FC236}">
                <a16:creationId xmlns:a16="http://schemas.microsoft.com/office/drawing/2014/main" id="{4F3B9802-8029-E0A0-89D1-4142ED634C3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41301" y="6205736"/>
            <a:ext cx="554399" cy="554399"/>
          </a:xfrm>
          <a:prstGeom prst="rect">
            <a:avLst/>
          </a:prstGeom>
        </p:spPr>
      </p:pic>
      <p:graphicFrame>
        <p:nvGraphicFramePr>
          <p:cNvPr id="6" name="グラフ 5">
            <a:extLst>
              <a:ext uri="{FF2B5EF4-FFF2-40B4-BE49-F238E27FC236}">
                <a16:creationId xmlns:a16="http://schemas.microsoft.com/office/drawing/2014/main" id="{F3C34DBF-20D5-2EE3-76B6-F12CD339EE7A}"/>
              </a:ext>
            </a:extLst>
          </p:cNvPr>
          <p:cNvGraphicFramePr>
            <a:graphicFrameLocks/>
          </p:cNvGraphicFramePr>
          <p:nvPr>
            <p:extLst>
              <p:ext uri="{D42A27DB-BD31-4B8C-83A1-F6EECF244321}">
                <p14:modId xmlns:p14="http://schemas.microsoft.com/office/powerpoint/2010/main" val="3059441249"/>
              </p:ext>
            </p:extLst>
          </p:nvPr>
        </p:nvGraphicFramePr>
        <p:xfrm>
          <a:off x="0" y="770466"/>
          <a:ext cx="9906000" cy="580125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2577047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字幕 2">
            <a:extLst>
              <a:ext uri="{FF2B5EF4-FFF2-40B4-BE49-F238E27FC236}">
                <a16:creationId xmlns:a16="http://schemas.microsoft.com/office/drawing/2014/main" id="{B9BBD958-1049-A667-1266-3FE05F8ABF9F}"/>
              </a:ext>
            </a:extLst>
          </p:cNvPr>
          <p:cNvSpPr txBox="1">
            <a:spLocks/>
          </p:cNvSpPr>
          <p:nvPr/>
        </p:nvSpPr>
        <p:spPr>
          <a:xfrm>
            <a:off x="-507665" y="337715"/>
            <a:ext cx="3716532" cy="495294"/>
          </a:xfrm>
          <a:prstGeom prst="rect">
            <a:avLst/>
          </a:prstGeom>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401" b="1" dirty="0"/>
              <a:t>自由記載</a:t>
            </a:r>
          </a:p>
        </p:txBody>
      </p:sp>
      <p:sp>
        <p:nvSpPr>
          <p:cNvPr id="8" name="正方形/長方形 7">
            <a:extLst>
              <a:ext uri="{FF2B5EF4-FFF2-40B4-BE49-F238E27FC236}">
                <a16:creationId xmlns:a16="http://schemas.microsoft.com/office/drawing/2014/main" id="{DF42C6FC-2D6B-5A6F-6A22-88AE9A45BA78}"/>
              </a:ext>
            </a:extLst>
          </p:cNvPr>
          <p:cNvSpPr/>
          <p:nvPr/>
        </p:nvSpPr>
        <p:spPr>
          <a:xfrm>
            <a:off x="0" y="0"/>
            <a:ext cx="482600" cy="72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a:extLst>
              <a:ext uri="{FF2B5EF4-FFF2-40B4-BE49-F238E27FC236}">
                <a16:creationId xmlns:a16="http://schemas.microsoft.com/office/drawing/2014/main" id="{F1D23E85-90CD-08F2-3DE6-F858CCB7CFCC}"/>
              </a:ext>
            </a:extLst>
          </p:cNvPr>
          <p:cNvSpPr/>
          <p:nvPr/>
        </p:nvSpPr>
        <p:spPr>
          <a:xfrm>
            <a:off x="406736" y="3050849"/>
            <a:ext cx="9262533" cy="346943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2600"/>
              </a:lnSpc>
            </a:pPr>
            <a:r>
              <a:rPr kumimoji="1" lang="ja-JP" altLang="en-US" sz="1600" b="1" dirty="0">
                <a:solidFill>
                  <a:schemeClr val="tx1"/>
                </a:solidFill>
              </a:rPr>
              <a:t>◎　屋外、路上喫煙、歩きたばこに関すること（一部抜粋）</a:t>
            </a:r>
            <a:endParaRPr kumimoji="1" lang="en-US" altLang="ja-JP" sz="1600" b="1" dirty="0">
              <a:solidFill>
                <a:schemeClr val="tx1"/>
              </a:solidFill>
            </a:endParaRPr>
          </a:p>
          <a:p>
            <a:pPr>
              <a:lnSpc>
                <a:spcPts val="2600"/>
              </a:lnSpc>
            </a:pPr>
            <a:r>
              <a:rPr kumimoji="1" lang="ja-JP" altLang="en-US" sz="1200" dirty="0">
                <a:solidFill>
                  <a:schemeClr val="tx1"/>
                </a:solidFill>
              </a:rPr>
              <a:t>　・子供や若者も多く利用するコンビニは、入り口付近の喫煙スペースに配慮が必要。</a:t>
            </a:r>
          </a:p>
          <a:p>
            <a:pPr>
              <a:lnSpc>
                <a:spcPts val="2600"/>
              </a:lnSpc>
            </a:pPr>
            <a:r>
              <a:rPr kumimoji="1" lang="ja-JP" altLang="en-US" sz="1200" dirty="0">
                <a:solidFill>
                  <a:schemeClr val="tx1"/>
                </a:solidFill>
              </a:rPr>
              <a:t>　・歩きタバコ、集合住宅のベランダ等での喫煙を禁止してほしい。</a:t>
            </a:r>
          </a:p>
          <a:p>
            <a:pPr>
              <a:lnSpc>
                <a:spcPts val="2600"/>
              </a:lnSpc>
            </a:pPr>
            <a:r>
              <a:rPr kumimoji="1" lang="ja-JP" altLang="en-US" sz="1200" dirty="0">
                <a:solidFill>
                  <a:schemeClr val="tx1"/>
                </a:solidFill>
              </a:rPr>
              <a:t>　・スポーツなどの大会が行われるような会場も「禁煙」の看板を大きく立ててほしい。</a:t>
            </a:r>
            <a:endParaRPr kumimoji="1" lang="en-US" altLang="ja-JP" sz="1200" dirty="0">
              <a:solidFill>
                <a:schemeClr val="tx1"/>
              </a:solidFill>
            </a:endParaRPr>
          </a:p>
          <a:p>
            <a:pPr>
              <a:lnSpc>
                <a:spcPts val="2600"/>
              </a:lnSpc>
            </a:pPr>
            <a:r>
              <a:rPr kumimoji="1" lang="ja-JP" altLang="en-US" sz="1200" dirty="0">
                <a:solidFill>
                  <a:schemeClr val="tx1"/>
                </a:solidFill>
              </a:rPr>
              <a:t>　・近隣住民が子どもの登下校の時間帯に玄関で喫煙しているのがとてもストレス。周囲の迷惑になっていることを自覚してほしい。</a:t>
            </a:r>
            <a:endParaRPr kumimoji="1" lang="en-US" altLang="ja-JP" sz="1200" dirty="0">
              <a:solidFill>
                <a:schemeClr val="tx1"/>
              </a:solidFill>
            </a:endParaRPr>
          </a:p>
          <a:p>
            <a:pPr>
              <a:lnSpc>
                <a:spcPts val="2600"/>
              </a:lnSpc>
            </a:pPr>
            <a:r>
              <a:rPr kumimoji="1" lang="ja-JP" altLang="en-US" sz="1200" dirty="0">
                <a:solidFill>
                  <a:schemeClr val="tx1"/>
                </a:solidFill>
              </a:rPr>
              <a:t>　　また、広報等でも周知してほしい。</a:t>
            </a:r>
            <a:endParaRPr kumimoji="1" lang="en-US" altLang="ja-JP" sz="1200" dirty="0">
              <a:solidFill>
                <a:schemeClr val="tx1"/>
              </a:solidFill>
            </a:endParaRPr>
          </a:p>
          <a:p>
            <a:pPr>
              <a:lnSpc>
                <a:spcPts val="2600"/>
              </a:lnSpc>
            </a:pPr>
            <a:r>
              <a:rPr kumimoji="1" lang="ja-JP" altLang="en-US" sz="1200" dirty="0">
                <a:solidFill>
                  <a:schemeClr val="tx1"/>
                </a:solidFill>
              </a:rPr>
              <a:t>　・歩きタバコの人の後ろを歩くのが不快。歩きたばこ、タバコを路上に捨てている人に対する制約をつくってほしい。</a:t>
            </a:r>
            <a:endParaRPr kumimoji="1" lang="en-US" altLang="ja-JP" sz="1200" dirty="0">
              <a:solidFill>
                <a:schemeClr val="tx1"/>
              </a:solidFill>
            </a:endParaRPr>
          </a:p>
          <a:p>
            <a:pPr>
              <a:lnSpc>
                <a:spcPts val="2600"/>
              </a:lnSpc>
            </a:pPr>
            <a:r>
              <a:rPr kumimoji="1" lang="ja-JP" altLang="en-US" sz="1200" dirty="0">
                <a:solidFill>
                  <a:schemeClr val="tx1"/>
                </a:solidFill>
              </a:rPr>
              <a:t>　・コンビニ前や横などで喫煙してる人がいるので、屋外だからよいのではなく、人のいる所、通るところでは吸わないように徹底</a:t>
            </a:r>
            <a:endParaRPr kumimoji="1" lang="en-US" altLang="ja-JP" sz="1200" dirty="0">
              <a:solidFill>
                <a:schemeClr val="tx1"/>
              </a:solidFill>
            </a:endParaRPr>
          </a:p>
          <a:p>
            <a:pPr>
              <a:lnSpc>
                <a:spcPts val="2600"/>
              </a:lnSpc>
            </a:pPr>
            <a:r>
              <a:rPr kumimoji="1" lang="ja-JP" altLang="en-US" sz="1200" dirty="0">
                <a:solidFill>
                  <a:schemeClr val="tx1"/>
                </a:solidFill>
              </a:rPr>
              <a:t>　　してもらいたい。</a:t>
            </a:r>
          </a:p>
          <a:p>
            <a:pPr>
              <a:lnSpc>
                <a:spcPts val="2600"/>
              </a:lnSpc>
            </a:pPr>
            <a:r>
              <a:rPr kumimoji="1" lang="ja-JP" altLang="en-US" sz="1200" dirty="0">
                <a:solidFill>
                  <a:schemeClr val="tx1"/>
                </a:solidFill>
              </a:rPr>
              <a:t>　・スポ少の保護者などでは、外だからいいと思って堂々と喫煙している。車内で喫煙をするよう、市から促してほしい。</a:t>
            </a:r>
          </a:p>
        </p:txBody>
      </p:sp>
      <p:sp>
        <p:nvSpPr>
          <p:cNvPr id="5" name="正方形/長方形 4">
            <a:extLst>
              <a:ext uri="{FF2B5EF4-FFF2-40B4-BE49-F238E27FC236}">
                <a16:creationId xmlns:a16="http://schemas.microsoft.com/office/drawing/2014/main" id="{8B21CECE-CB66-F2AB-1776-0C8C893BC7AB}"/>
              </a:ext>
            </a:extLst>
          </p:cNvPr>
          <p:cNvSpPr/>
          <p:nvPr/>
        </p:nvSpPr>
        <p:spPr>
          <a:xfrm>
            <a:off x="406736" y="922946"/>
            <a:ext cx="9262533" cy="24239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2600"/>
              </a:lnSpc>
            </a:pPr>
            <a:r>
              <a:rPr kumimoji="1" lang="ja-JP" altLang="en-US" sz="1600" b="1" dirty="0">
                <a:solidFill>
                  <a:schemeClr val="tx1"/>
                </a:solidFill>
              </a:rPr>
              <a:t>◎　主な内容</a:t>
            </a:r>
            <a:endParaRPr kumimoji="1" lang="en-US" altLang="ja-JP" sz="1600" b="1" dirty="0">
              <a:solidFill>
                <a:schemeClr val="tx1"/>
              </a:solidFill>
            </a:endParaRPr>
          </a:p>
          <a:p>
            <a:pPr>
              <a:lnSpc>
                <a:spcPts val="2600"/>
              </a:lnSpc>
            </a:pPr>
            <a:r>
              <a:rPr kumimoji="1" lang="ja-JP" altLang="en-US" sz="1600" dirty="0">
                <a:solidFill>
                  <a:schemeClr val="tx1"/>
                </a:solidFill>
              </a:rPr>
              <a:t>　・屋外、路上喫煙、歩きたばこに関すること　　４８　件</a:t>
            </a:r>
            <a:endParaRPr kumimoji="1" lang="en-US" altLang="ja-JP" sz="1600" dirty="0">
              <a:solidFill>
                <a:schemeClr val="tx1"/>
              </a:solidFill>
            </a:endParaRPr>
          </a:p>
          <a:p>
            <a:pPr>
              <a:lnSpc>
                <a:spcPts val="2600"/>
              </a:lnSpc>
            </a:pPr>
            <a:r>
              <a:rPr kumimoji="1" lang="ja-JP" altLang="en-US" sz="1600" dirty="0">
                <a:solidFill>
                  <a:schemeClr val="tx1"/>
                </a:solidFill>
              </a:rPr>
              <a:t>　・健康教育に関すること　　　　　　　　　　　１２　件</a:t>
            </a:r>
            <a:endParaRPr kumimoji="1" lang="en-US" altLang="ja-JP" sz="1600" dirty="0">
              <a:solidFill>
                <a:schemeClr val="tx1"/>
              </a:solidFill>
            </a:endParaRPr>
          </a:p>
          <a:p>
            <a:pPr>
              <a:lnSpc>
                <a:spcPts val="2600"/>
              </a:lnSpc>
            </a:pPr>
            <a:r>
              <a:rPr kumimoji="1" lang="ja-JP" altLang="en-US" sz="1600" dirty="0">
                <a:solidFill>
                  <a:schemeClr val="tx1"/>
                </a:solidFill>
              </a:rPr>
              <a:t>　・喫煙場所の整備等に関すること　　　　　　　　８　件</a:t>
            </a:r>
            <a:endParaRPr kumimoji="1" lang="en-US" altLang="ja-JP" sz="1600" dirty="0">
              <a:solidFill>
                <a:schemeClr val="tx1"/>
              </a:solidFill>
            </a:endParaRPr>
          </a:p>
          <a:p>
            <a:pPr>
              <a:lnSpc>
                <a:spcPts val="2600"/>
              </a:lnSpc>
            </a:pPr>
            <a:r>
              <a:rPr kumimoji="1" lang="ja-JP" altLang="en-US" sz="1600" dirty="0">
                <a:solidFill>
                  <a:schemeClr val="tx1"/>
                </a:solidFill>
              </a:rPr>
              <a:t>　</a:t>
            </a:r>
            <a:r>
              <a:rPr kumimoji="1" lang="ja-JP" altLang="en-US" sz="1600" u="sng" dirty="0">
                <a:solidFill>
                  <a:schemeClr val="tx1"/>
                </a:solidFill>
              </a:rPr>
              <a:t>・情報提供、その他の意見　　　　　　　　　　２３　件</a:t>
            </a:r>
            <a:endParaRPr kumimoji="1" lang="en-US" altLang="ja-JP" sz="1600" u="sng" dirty="0">
              <a:solidFill>
                <a:schemeClr val="tx1"/>
              </a:solidFill>
            </a:endParaRPr>
          </a:p>
          <a:p>
            <a:pPr>
              <a:lnSpc>
                <a:spcPts val="2600"/>
              </a:lnSpc>
            </a:pPr>
            <a:r>
              <a:rPr kumimoji="1" lang="ja-JP" altLang="en-US" sz="1600" dirty="0">
                <a:solidFill>
                  <a:schemeClr val="tx1"/>
                </a:solidFill>
              </a:rPr>
              <a:t>　　　　　　　　　　　　　　　　　　　　計　　９１　件</a:t>
            </a:r>
            <a:endParaRPr kumimoji="1" lang="en-US" altLang="ja-JP" sz="1600" dirty="0">
              <a:solidFill>
                <a:schemeClr val="tx1"/>
              </a:solidFill>
            </a:endParaRPr>
          </a:p>
        </p:txBody>
      </p:sp>
    </p:spTree>
    <p:extLst>
      <p:ext uri="{BB962C8B-B14F-4D97-AF65-F5344CB8AC3E}">
        <p14:creationId xmlns:p14="http://schemas.microsoft.com/office/powerpoint/2010/main" val="8485120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字幕 2">
            <a:extLst>
              <a:ext uri="{FF2B5EF4-FFF2-40B4-BE49-F238E27FC236}">
                <a16:creationId xmlns:a16="http://schemas.microsoft.com/office/drawing/2014/main" id="{B9BBD958-1049-A667-1266-3FE05F8ABF9F}"/>
              </a:ext>
            </a:extLst>
          </p:cNvPr>
          <p:cNvSpPr txBox="1">
            <a:spLocks/>
          </p:cNvSpPr>
          <p:nvPr/>
        </p:nvSpPr>
        <p:spPr>
          <a:xfrm>
            <a:off x="-507665" y="337715"/>
            <a:ext cx="3716532" cy="495294"/>
          </a:xfrm>
          <a:prstGeom prst="rect">
            <a:avLst/>
          </a:prstGeom>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401" b="1" dirty="0"/>
              <a:t>自由記載</a:t>
            </a:r>
          </a:p>
        </p:txBody>
      </p:sp>
      <p:sp>
        <p:nvSpPr>
          <p:cNvPr id="8" name="正方形/長方形 7">
            <a:extLst>
              <a:ext uri="{FF2B5EF4-FFF2-40B4-BE49-F238E27FC236}">
                <a16:creationId xmlns:a16="http://schemas.microsoft.com/office/drawing/2014/main" id="{DF42C6FC-2D6B-5A6F-6A22-88AE9A45BA78}"/>
              </a:ext>
            </a:extLst>
          </p:cNvPr>
          <p:cNvSpPr/>
          <p:nvPr/>
        </p:nvSpPr>
        <p:spPr>
          <a:xfrm>
            <a:off x="0" y="0"/>
            <a:ext cx="482600" cy="72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a:extLst>
              <a:ext uri="{FF2B5EF4-FFF2-40B4-BE49-F238E27FC236}">
                <a16:creationId xmlns:a16="http://schemas.microsoft.com/office/drawing/2014/main" id="{F1D23E85-90CD-08F2-3DE6-F858CCB7CFCC}"/>
              </a:ext>
            </a:extLst>
          </p:cNvPr>
          <p:cNvSpPr/>
          <p:nvPr/>
        </p:nvSpPr>
        <p:spPr>
          <a:xfrm>
            <a:off x="406736" y="931492"/>
            <a:ext cx="9262533" cy="558879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2600"/>
              </a:lnSpc>
            </a:pPr>
            <a:r>
              <a:rPr kumimoji="1" lang="ja-JP" altLang="en-US" sz="1600" b="1" dirty="0">
                <a:solidFill>
                  <a:schemeClr val="tx1"/>
                </a:solidFill>
              </a:rPr>
              <a:t>◎　屋外、路上喫煙、歩きたばこに関すること</a:t>
            </a:r>
            <a:endParaRPr kumimoji="1" lang="en-US" altLang="ja-JP" sz="1600" b="1" dirty="0">
              <a:solidFill>
                <a:schemeClr val="tx1"/>
              </a:solidFill>
            </a:endParaRPr>
          </a:p>
          <a:p>
            <a:pPr>
              <a:lnSpc>
                <a:spcPts val="2600"/>
              </a:lnSpc>
            </a:pPr>
            <a:r>
              <a:rPr kumimoji="1" lang="ja-JP" altLang="en-US" sz="1200" dirty="0">
                <a:solidFill>
                  <a:schemeClr val="tx1"/>
                </a:solidFill>
              </a:rPr>
              <a:t>　・歩きながら喫煙している人を見かけることがある。また、車内から、歩きながらポイ捨てをしている姿を見かけることもある。</a:t>
            </a:r>
            <a:endParaRPr kumimoji="1" lang="en-US" altLang="ja-JP" sz="1200" dirty="0">
              <a:solidFill>
                <a:schemeClr val="tx1"/>
              </a:solidFill>
            </a:endParaRPr>
          </a:p>
          <a:p>
            <a:pPr>
              <a:lnSpc>
                <a:spcPts val="2600"/>
              </a:lnSpc>
            </a:pPr>
            <a:r>
              <a:rPr kumimoji="1" lang="ja-JP" altLang="en-US" sz="1200" dirty="0">
                <a:solidFill>
                  <a:schemeClr val="tx1"/>
                </a:solidFill>
              </a:rPr>
              <a:t>　　取り締まることは難しいだろうから、喫煙者の意識を高める運動をして欲しい。</a:t>
            </a:r>
            <a:endParaRPr kumimoji="1" lang="en-US" altLang="ja-JP" sz="1200" dirty="0">
              <a:solidFill>
                <a:schemeClr val="tx1"/>
              </a:solidFill>
            </a:endParaRPr>
          </a:p>
          <a:p>
            <a:pPr>
              <a:lnSpc>
                <a:spcPts val="2600"/>
              </a:lnSpc>
            </a:pPr>
            <a:r>
              <a:rPr kumimoji="1" lang="ja-JP" altLang="en-US" sz="1200" dirty="0">
                <a:solidFill>
                  <a:schemeClr val="tx1"/>
                </a:solidFill>
              </a:rPr>
              <a:t>　・屋外に灰皿を設置している場所に、お昼、夕方、喫煙者がたむろして煙がすごいときがある。歩きたばこの後ろを歩いていると</a:t>
            </a:r>
            <a:endParaRPr kumimoji="1" lang="en-US" altLang="ja-JP" sz="1200" dirty="0">
              <a:solidFill>
                <a:schemeClr val="tx1"/>
              </a:solidFill>
            </a:endParaRPr>
          </a:p>
          <a:p>
            <a:pPr>
              <a:lnSpc>
                <a:spcPts val="2600"/>
              </a:lnSpc>
            </a:pPr>
            <a:r>
              <a:rPr kumimoji="1" lang="ja-JP" altLang="en-US" sz="1200" dirty="0">
                <a:solidFill>
                  <a:schemeClr val="tx1"/>
                </a:solidFill>
              </a:rPr>
              <a:t>　　煙をあびてタバコの臭いが髪の毛につく。</a:t>
            </a:r>
            <a:endParaRPr kumimoji="1" lang="en-US" altLang="ja-JP" sz="1200" dirty="0">
              <a:solidFill>
                <a:schemeClr val="tx1"/>
              </a:solidFill>
            </a:endParaRPr>
          </a:p>
          <a:p>
            <a:pPr>
              <a:lnSpc>
                <a:spcPts val="2600"/>
              </a:lnSpc>
            </a:pPr>
            <a:r>
              <a:rPr kumimoji="1" lang="ja-JP" altLang="en-US" sz="1200" dirty="0">
                <a:solidFill>
                  <a:schemeClr val="tx1"/>
                </a:solidFill>
              </a:rPr>
              <a:t>　・大通りのアーケード内の歩道に吸い殻入れがあり、そこで複数の喫煙者が、堂々と喫煙していました。飲食店内だけでなく、人</a:t>
            </a:r>
            <a:endParaRPr kumimoji="1" lang="en-US" altLang="ja-JP" sz="1200" dirty="0">
              <a:solidFill>
                <a:schemeClr val="tx1"/>
              </a:solidFill>
            </a:endParaRPr>
          </a:p>
          <a:p>
            <a:pPr>
              <a:lnSpc>
                <a:spcPts val="2600"/>
              </a:lnSpc>
            </a:pPr>
            <a:r>
              <a:rPr kumimoji="1" lang="ja-JP" altLang="en-US" sz="1200" dirty="0">
                <a:solidFill>
                  <a:schemeClr val="tx1"/>
                </a:solidFill>
              </a:rPr>
              <a:t>　　通りの多い公道や駅前広場などからは吸い殻入れを撤去して、受動喫煙対策を推進してほしい。喫煙者や、喫煙者の同居家族な</a:t>
            </a:r>
            <a:endParaRPr kumimoji="1" lang="en-US" altLang="ja-JP" sz="1200" dirty="0">
              <a:solidFill>
                <a:schemeClr val="tx1"/>
              </a:solidFill>
            </a:endParaRPr>
          </a:p>
          <a:p>
            <a:pPr>
              <a:lnSpc>
                <a:spcPts val="2600"/>
              </a:lnSpc>
            </a:pPr>
            <a:r>
              <a:rPr kumimoji="1" lang="ja-JP" altLang="en-US" sz="1200" dirty="0">
                <a:solidFill>
                  <a:schemeClr val="tx1"/>
                </a:solidFill>
              </a:rPr>
              <a:t>　　どの衣類等に染みついているたばこ臭も不快なので、受動喫煙対策と関連させマナー向上を啓発してほしい。</a:t>
            </a:r>
            <a:endParaRPr kumimoji="1" lang="en-US" altLang="ja-JP" sz="1200" dirty="0">
              <a:solidFill>
                <a:schemeClr val="tx1"/>
              </a:solidFill>
            </a:endParaRPr>
          </a:p>
          <a:p>
            <a:pPr>
              <a:lnSpc>
                <a:spcPts val="2600"/>
              </a:lnSpc>
            </a:pPr>
            <a:r>
              <a:rPr kumimoji="1" lang="ja-JP" altLang="en-US" sz="1200" dirty="0">
                <a:solidFill>
                  <a:schemeClr val="tx1"/>
                </a:solidFill>
              </a:rPr>
              <a:t>　・官庁街周辺の通りに設置された屋外の喫煙所での受動喫煙に困っています。観光施設もある場所で、煙がたれ流されているのは</a:t>
            </a:r>
            <a:endParaRPr kumimoji="1" lang="en-US" altLang="ja-JP" sz="1200" dirty="0">
              <a:solidFill>
                <a:schemeClr val="tx1"/>
              </a:solidFill>
            </a:endParaRPr>
          </a:p>
          <a:p>
            <a:pPr>
              <a:lnSpc>
                <a:spcPts val="2600"/>
              </a:lnSpc>
            </a:pPr>
            <a:r>
              <a:rPr kumimoji="1" lang="ja-JP" altLang="en-US" sz="1200" dirty="0">
                <a:solidFill>
                  <a:schemeClr val="tx1"/>
                </a:solidFill>
              </a:rPr>
              <a:t>　　残念。禁煙対策を実施するならば、施設内で対策を完結して欲しい。また、公共施設や職場で喫煙を禁止された喫煙者が別の場</a:t>
            </a:r>
            <a:endParaRPr kumimoji="1" lang="en-US" altLang="ja-JP" sz="1200" dirty="0">
              <a:solidFill>
                <a:schemeClr val="tx1"/>
              </a:solidFill>
            </a:endParaRPr>
          </a:p>
          <a:p>
            <a:pPr>
              <a:lnSpc>
                <a:spcPts val="2600"/>
              </a:lnSpc>
            </a:pPr>
            <a:r>
              <a:rPr kumimoji="1" lang="ja-JP" altLang="en-US" sz="1200" dirty="0">
                <a:solidFill>
                  <a:schemeClr val="tx1"/>
                </a:solidFill>
              </a:rPr>
              <a:t>　　所で集まり、受動喫煙のもとになっている。なんとかしてほしい。</a:t>
            </a:r>
          </a:p>
          <a:p>
            <a:pPr>
              <a:lnSpc>
                <a:spcPts val="2600"/>
              </a:lnSpc>
            </a:pPr>
            <a:r>
              <a:rPr kumimoji="1" lang="ja-JP" altLang="en-US" sz="1200" dirty="0">
                <a:solidFill>
                  <a:schemeClr val="tx1"/>
                </a:solidFill>
              </a:rPr>
              <a:t>　・携帯灰皿をもっていればどこでも吸っていいと勘違いしている喫煙者がいるので、吸わない側はとても迷惑している。</a:t>
            </a:r>
          </a:p>
          <a:p>
            <a:pPr>
              <a:lnSpc>
                <a:spcPts val="2600"/>
              </a:lnSpc>
            </a:pPr>
            <a:r>
              <a:rPr kumimoji="1" lang="ja-JP" altLang="en-US" sz="1200" dirty="0">
                <a:solidFill>
                  <a:schemeClr val="tx1"/>
                </a:solidFill>
              </a:rPr>
              <a:t>　・重度の喘息持ちなので喫煙習慣のある方とすれ違うだけで咳が止まらなくなり大変な思いをしている。お店の入口付近に灰皿を</a:t>
            </a:r>
            <a:endParaRPr kumimoji="1" lang="en-US" altLang="ja-JP" sz="1200" dirty="0">
              <a:solidFill>
                <a:schemeClr val="tx1"/>
              </a:solidFill>
            </a:endParaRPr>
          </a:p>
          <a:p>
            <a:pPr>
              <a:lnSpc>
                <a:spcPts val="2600"/>
              </a:lnSpc>
            </a:pPr>
            <a:r>
              <a:rPr kumimoji="1" lang="ja-JP" altLang="en-US" sz="1200" dirty="0">
                <a:solidFill>
                  <a:schemeClr val="tx1"/>
                </a:solidFill>
              </a:rPr>
              <a:t>　　置くのも止めてほしい。意図せずに生命に関わりそうなほどの影響を受けている。喫煙には厳しい罰則を設けてほしい。</a:t>
            </a:r>
          </a:p>
          <a:p>
            <a:pPr>
              <a:lnSpc>
                <a:spcPts val="2600"/>
              </a:lnSpc>
            </a:pPr>
            <a:r>
              <a:rPr kumimoji="1" lang="ja-JP" altLang="en-US" sz="1200" dirty="0">
                <a:solidFill>
                  <a:schemeClr val="tx1"/>
                </a:solidFill>
              </a:rPr>
              <a:t>　・コンビニで外に喫煙所があるところが多いが、店に入るときにに必ず受動喫煙になるのでコンビニは喫煙場所なくしてもいいと</a:t>
            </a:r>
            <a:endParaRPr kumimoji="1" lang="en-US" altLang="ja-JP" sz="1200" dirty="0">
              <a:solidFill>
                <a:schemeClr val="tx1"/>
              </a:solidFill>
            </a:endParaRPr>
          </a:p>
          <a:p>
            <a:pPr>
              <a:lnSpc>
                <a:spcPts val="2600"/>
              </a:lnSpc>
            </a:pPr>
            <a:r>
              <a:rPr kumimoji="1" lang="ja-JP" altLang="en-US" sz="1200" dirty="0">
                <a:solidFill>
                  <a:schemeClr val="tx1"/>
                </a:solidFill>
              </a:rPr>
              <a:t>　　思います。もう少しタバコに税金課してもいいのではないでしょうか。</a:t>
            </a:r>
            <a:endParaRPr kumimoji="1" lang="en-US" altLang="ja-JP" sz="1200" dirty="0">
              <a:solidFill>
                <a:schemeClr val="tx1"/>
              </a:solidFill>
            </a:endParaRPr>
          </a:p>
        </p:txBody>
      </p:sp>
    </p:spTree>
    <p:extLst>
      <p:ext uri="{BB962C8B-B14F-4D97-AF65-F5344CB8AC3E}">
        <p14:creationId xmlns:p14="http://schemas.microsoft.com/office/powerpoint/2010/main" val="19425146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字幕 2">
            <a:extLst>
              <a:ext uri="{FF2B5EF4-FFF2-40B4-BE49-F238E27FC236}">
                <a16:creationId xmlns:a16="http://schemas.microsoft.com/office/drawing/2014/main" id="{B9BBD958-1049-A667-1266-3FE05F8ABF9F}"/>
              </a:ext>
            </a:extLst>
          </p:cNvPr>
          <p:cNvSpPr txBox="1">
            <a:spLocks/>
          </p:cNvSpPr>
          <p:nvPr/>
        </p:nvSpPr>
        <p:spPr>
          <a:xfrm>
            <a:off x="406736" y="337716"/>
            <a:ext cx="3716532" cy="495294"/>
          </a:xfrm>
          <a:prstGeom prst="rect">
            <a:avLst/>
          </a:prstGeom>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401" b="1" dirty="0"/>
              <a:t>自由記載</a:t>
            </a:r>
            <a:r>
              <a:rPr lang="ja-JP" altLang="en-US" sz="2401" b="1" dirty="0">
                <a:solidFill>
                  <a:schemeClr val="bg1"/>
                </a:solidFill>
              </a:rPr>
              <a:t>（一部抜粋）</a:t>
            </a:r>
          </a:p>
        </p:txBody>
      </p:sp>
      <p:sp>
        <p:nvSpPr>
          <p:cNvPr id="8" name="正方形/長方形 7">
            <a:extLst>
              <a:ext uri="{FF2B5EF4-FFF2-40B4-BE49-F238E27FC236}">
                <a16:creationId xmlns:a16="http://schemas.microsoft.com/office/drawing/2014/main" id="{DF42C6FC-2D6B-5A6F-6A22-88AE9A45BA78}"/>
              </a:ext>
            </a:extLst>
          </p:cNvPr>
          <p:cNvSpPr/>
          <p:nvPr/>
        </p:nvSpPr>
        <p:spPr>
          <a:xfrm>
            <a:off x="0" y="0"/>
            <a:ext cx="482600" cy="72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a:extLst>
              <a:ext uri="{FF2B5EF4-FFF2-40B4-BE49-F238E27FC236}">
                <a16:creationId xmlns:a16="http://schemas.microsoft.com/office/drawing/2014/main" id="{F1D23E85-90CD-08F2-3DE6-F858CCB7CFCC}"/>
              </a:ext>
            </a:extLst>
          </p:cNvPr>
          <p:cNvSpPr/>
          <p:nvPr/>
        </p:nvSpPr>
        <p:spPr>
          <a:xfrm>
            <a:off x="406736" y="931492"/>
            <a:ext cx="9262533" cy="558879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2600"/>
              </a:lnSpc>
            </a:pPr>
            <a:r>
              <a:rPr kumimoji="1" lang="ja-JP" altLang="en-US" sz="1600" b="1" dirty="0">
                <a:solidFill>
                  <a:schemeClr val="tx1"/>
                </a:solidFill>
              </a:rPr>
              <a:t>◎　屋外、路上喫煙、歩きたばこに関すること</a:t>
            </a:r>
            <a:endParaRPr kumimoji="1" lang="en-US" altLang="ja-JP" sz="1600" b="1" dirty="0">
              <a:solidFill>
                <a:schemeClr val="tx1"/>
              </a:solidFill>
            </a:endParaRPr>
          </a:p>
          <a:p>
            <a:pPr>
              <a:lnSpc>
                <a:spcPts val="2600"/>
              </a:lnSpc>
            </a:pPr>
            <a:r>
              <a:rPr kumimoji="1" lang="ja-JP" altLang="en-US" sz="1200" dirty="0">
                <a:solidFill>
                  <a:schemeClr val="tx1"/>
                </a:solidFill>
              </a:rPr>
              <a:t>　・屋内禁煙のため、道端での喫煙者が増えており、歩きたばこをする人も増えました。また、美しい川や池などのそばでの喫煙者</a:t>
            </a:r>
            <a:endParaRPr kumimoji="1" lang="en-US" altLang="ja-JP" sz="1200" dirty="0">
              <a:solidFill>
                <a:schemeClr val="tx1"/>
              </a:solidFill>
            </a:endParaRPr>
          </a:p>
          <a:p>
            <a:pPr>
              <a:lnSpc>
                <a:spcPts val="2600"/>
              </a:lnSpc>
            </a:pPr>
            <a:r>
              <a:rPr kumimoji="1" lang="ja-JP" altLang="en-US" sz="1200" dirty="0">
                <a:solidFill>
                  <a:schemeClr val="tx1"/>
                </a:solidFill>
              </a:rPr>
              <a:t>　　も増えており、かえって環境が悪くなったと思います。喫煙する方を抑えることは出来ませんので、屋内での喫煙について、ご</a:t>
            </a:r>
            <a:endParaRPr kumimoji="1" lang="en-US" altLang="ja-JP" sz="1200" dirty="0">
              <a:solidFill>
                <a:schemeClr val="tx1"/>
              </a:solidFill>
            </a:endParaRPr>
          </a:p>
          <a:p>
            <a:pPr>
              <a:lnSpc>
                <a:spcPts val="2600"/>
              </a:lnSpc>
            </a:pPr>
            <a:r>
              <a:rPr kumimoji="1" lang="ja-JP" altLang="en-US" sz="1200" dirty="0">
                <a:solidFill>
                  <a:schemeClr val="tx1"/>
                </a:solidFill>
              </a:rPr>
              <a:t>　　検討頂きたいです。</a:t>
            </a:r>
          </a:p>
          <a:p>
            <a:pPr>
              <a:lnSpc>
                <a:spcPts val="2600"/>
              </a:lnSpc>
            </a:pPr>
            <a:r>
              <a:rPr kumimoji="1" lang="ja-JP" altLang="en-US" sz="1200" dirty="0">
                <a:solidFill>
                  <a:schemeClr val="tx1"/>
                </a:solidFill>
              </a:rPr>
              <a:t>　・城南地区ですがコンビニや通りかかるお米屋さんの店先に灰皿が設置してあります。お昼や夕方は特にスーツ姿（公務員らしい</a:t>
            </a:r>
            <a:endParaRPr kumimoji="1" lang="en-US" altLang="ja-JP" sz="1200" dirty="0">
              <a:solidFill>
                <a:schemeClr val="tx1"/>
              </a:solidFill>
            </a:endParaRPr>
          </a:p>
          <a:p>
            <a:pPr>
              <a:lnSpc>
                <a:spcPts val="2600"/>
              </a:lnSpc>
            </a:pPr>
            <a:r>
              <a:rPr kumimoji="1" lang="ja-JP" altLang="en-US" sz="1200" dirty="0">
                <a:solidFill>
                  <a:schemeClr val="tx1"/>
                </a:solidFill>
              </a:rPr>
              <a:t>　　方々）が群がって喫煙しているので、見た目も良くないですし、風向きによっては通り一帯や店内にも臭いが広がって子供達は</a:t>
            </a:r>
            <a:endParaRPr kumimoji="1" lang="en-US" altLang="ja-JP" sz="1200" dirty="0">
              <a:solidFill>
                <a:schemeClr val="tx1"/>
              </a:solidFill>
            </a:endParaRPr>
          </a:p>
          <a:p>
            <a:pPr>
              <a:lnSpc>
                <a:spcPts val="2600"/>
              </a:lnSpc>
            </a:pPr>
            <a:r>
              <a:rPr kumimoji="1" lang="ja-JP" altLang="en-US" sz="1200" dirty="0">
                <a:solidFill>
                  <a:schemeClr val="tx1"/>
                </a:solidFill>
              </a:rPr>
              <a:t>　　マスクをしていても匂いをいやがります。髪の毛や服に匂いがつき受動喫煙になるので灰皿の撤去を強く希望しております。</a:t>
            </a:r>
          </a:p>
          <a:p>
            <a:pPr>
              <a:lnSpc>
                <a:spcPts val="2600"/>
              </a:lnSpc>
            </a:pPr>
            <a:r>
              <a:rPr kumimoji="1" lang="ja-JP" altLang="en-US" sz="1200" dirty="0">
                <a:solidFill>
                  <a:schemeClr val="tx1"/>
                </a:solidFill>
              </a:rPr>
              <a:t>　・市の大きなイベントの際、路上喫煙者を何人も見ています。関係者が見回りをするなど徹底してほしい。マナーが悪すぎます。</a:t>
            </a:r>
            <a:endParaRPr kumimoji="1" lang="en-US" altLang="ja-JP" sz="1200" dirty="0">
              <a:solidFill>
                <a:schemeClr val="tx1"/>
              </a:solidFill>
            </a:endParaRPr>
          </a:p>
          <a:p>
            <a:pPr>
              <a:lnSpc>
                <a:spcPts val="2600"/>
              </a:lnSpc>
            </a:pPr>
            <a:r>
              <a:rPr kumimoji="1" lang="ja-JP" altLang="en-US" sz="1200" dirty="0">
                <a:solidFill>
                  <a:schemeClr val="tx1"/>
                </a:solidFill>
              </a:rPr>
              <a:t>　・歩きタバコを禁止してほしい。子供の通学路に毎日タバコを吸っている人がいて、子供が嫌がっている。歩きタバコは危険だし</a:t>
            </a:r>
            <a:endParaRPr kumimoji="1" lang="en-US" altLang="ja-JP" sz="1200" dirty="0">
              <a:solidFill>
                <a:schemeClr val="tx1"/>
              </a:solidFill>
            </a:endParaRPr>
          </a:p>
          <a:p>
            <a:pPr>
              <a:lnSpc>
                <a:spcPts val="2600"/>
              </a:lnSpc>
            </a:pPr>
            <a:r>
              <a:rPr kumimoji="1" lang="ja-JP" altLang="en-US" sz="1200" dirty="0">
                <a:solidFill>
                  <a:schemeClr val="tx1"/>
                </a:solidFill>
              </a:rPr>
              <a:t>　　大勢の人が受動喫煙の被害者になっている。同様に、コンビニの店舗の外での喫煙もいつも気になる。どうにかならないか。</a:t>
            </a:r>
            <a:endParaRPr kumimoji="1" lang="en-US" altLang="ja-JP" sz="1200" dirty="0">
              <a:solidFill>
                <a:schemeClr val="tx1"/>
              </a:solidFill>
            </a:endParaRPr>
          </a:p>
          <a:p>
            <a:pPr>
              <a:lnSpc>
                <a:spcPts val="2600"/>
              </a:lnSpc>
            </a:pPr>
            <a:r>
              <a:rPr kumimoji="1" lang="ja-JP" altLang="en-US" sz="1200" dirty="0">
                <a:solidFill>
                  <a:schemeClr val="tx1"/>
                </a:solidFill>
              </a:rPr>
              <a:t>　・道路で歩きタバコをする人をいまだに見かけます。当たり前のように吸っていますが、迷惑がかかっている事、子供達への危険</a:t>
            </a:r>
            <a:endParaRPr kumimoji="1" lang="en-US" altLang="ja-JP" sz="1200" dirty="0">
              <a:solidFill>
                <a:schemeClr val="tx1"/>
              </a:solidFill>
            </a:endParaRPr>
          </a:p>
          <a:p>
            <a:pPr>
              <a:lnSpc>
                <a:spcPts val="2600"/>
              </a:lnSpc>
            </a:pPr>
            <a:r>
              <a:rPr kumimoji="1" lang="ja-JP" altLang="en-US" sz="1200" dirty="0">
                <a:solidFill>
                  <a:schemeClr val="tx1"/>
                </a:solidFill>
              </a:rPr>
              <a:t>　　な行為である事を、もっとわかるようにして欲しい。罰則があっても良いと思います。</a:t>
            </a:r>
            <a:endParaRPr kumimoji="1" lang="en-US" altLang="ja-JP" sz="1200" dirty="0">
              <a:solidFill>
                <a:schemeClr val="tx1"/>
              </a:solidFill>
            </a:endParaRPr>
          </a:p>
          <a:p>
            <a:pPr>
              <a:lnSpc>
                <a:spcPts val="2600"/>
              </a:lnSpc>
            </a:pPr>
            <a:r>
              <a:rPr kumimoji="1" lang="ja-JP" altLang="en-US" sz="1200" dirty="0">
                <a:solidFill>
                  <a:schemeClr val="tx1"/>
                </a:solidFill>
              </a:rPr>
              <a:t>　・ここ数年喫煙出来る場所や機会が減ったせいなのか、運転中に車内で吸ってそのまま窓からポイ捨てする人をけっこう見掛け</a:t>
            </a:r>
            <a:endParaRPr kumimoji="1" lang="en-US" altLang="ja-JP" sz="1200" dirty="0">
              <a:solidFill>
                <a:schemeClr val="tx1"/>
              </a:solidFill>
            </a:endParaRPr>
          </a:p>
          <a:p>
            <a:pPr>
              <a:lnSpc>
                <a:spcPts val="2600"/>
              </a:lnSpc>
            </a:pPr>
            <a:r>
              <a:rPr kumimoji="1" lang="ja-JP" altLang="en-US" sz="1200" dirty="0">
                <a:solidFill>
                  <a:schemeClr val="tx1"/>
                </a:solidFill>
              </a:rPr>
              <a:t>　　ます。モラルの問題ですが、吸わない人からしたらあれはどうにかならないかと配達しながらいつも思います。</a:t>
            </a:r>
            <a:endParaRPr kumimoji="1" lang="en-US" altLang="ja-JP" sz="1200" dirty="0">
              <a:solidFill>
                <a:schemeClr val="tx1"/>
              </a:solidFill>
            </a:endParaRPr>
          </a:p>
          <a:p>
            <a:pPr>
              <a:lnSpc>
                <a:spcPts val="2600"/>
              </a:lnSpc>
            </a:pPr>
            <a:r>
              <a:rPr kumimoji="1" lang="ja-JP" altLang="en-US" sz="1200" dirty="0">
                <a:solidFill>
                  <a:schemeClr val="tx1"/>
                </a:solidFill>
              </a:rPr>
              <a:t>　・屋内の受動喫煙対策をしても、結局外で列をなして吸っている方たちが大勢いて、あまり見ていて良いものではありません。</a:t>
            </a:r>
            <a:endParaRPr kumimoji="1" lang="en-US" altLang="ja-JP" sz="1200" dirty="0">
              <a:solidFill>
                <a:schemeClr val="tx1"/>
              </a:solidFill>
            </a:endParaRPr>
          </a:p>
          <a:p>
            <a:pPr>
              <a:lnSpc>
                <a:spcPts val="2600"/>
              </a:lnSpc>
            </a:pPr>
            <a:r>
              <a:rPr kumimoji="1" lang="ja-JP" altLang="en-US" sz="1200" dirty="0">
                <a:solidFill>
                  <a:schemeClr val="tx1"/>
                </a:solidFill>
              </a:rPr>
              <a:t>　　屋外の対策も必要だと思います。歩きたばこをする人が散見されるので子供たちが心配。</a:t>
            </a:r>
            <a:endParaRPr kumimoji="1" lang="en-US" altLang="ja-JP" sz="1200" dirty="0">
              <a:solidFill>
                <a:schemeClr val="tx1"/>
              </a:solidFill>
            </a:endParaRPr>
          </a:p>
        </p:txBody>
      </p:sp>
    </p:spTree>
    <p:extLst>
      <p:ext uri="{BB962C8B-B14F-4D97-AF65-F5344CB8AC3E}">
        <p14:creationId xmlns:p14="http://schemas.microsoft.com/office/powerpoint/2010/main" val="574070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字幕 2">
            <a:extLst>
              <a:ext uri="{FF2B5EF4-FFF2-40B4-BE49-F238E27FC236}">
                <a16:creationId xmlns:a16="http://schemas.microsoft.com/office/drawing/2014/main" id="{B9BBD958-1049-A667-1266-3FE05F8ABF9F}"/>
              </a:ext>
            </a:extLst>
          </p:cNvPr>
          <p:cNvSpPr txBox="1">
            <a:spLocks/>
          </p:cNvSpPr>
          <p:nvPr/>
        </p:nvSpPr>
        <p:spPr>
          <a:xfrm>
            <a:off x="406736" y="337716"/>
            <a:ext cx="3716532" cy="495294"/>
          </a:xfrm>
          <a:prstGeom prst="rect">
            <a:avLst/>
          </a:prstGeom>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401" b="1" dirty="0"/>
              <a:t>自由記載</a:t>
            </a:r>
            <a:r>
              <a:rPr lang="ja-JP" altLang="en-US" sz="2401" b="1" dirty="0">
                <a:solidFill>
                  <a:schemeClr val="bg1"/>
                </a:solidFill>
              </a:rPr>
              <a:t>（一部抜粋）</a:t>
            </a:r>
          </a:p>
        </p:txBody>
      </p:sp>
      <p:sp>
        <p:nvSpPr>
          <p:cNvPr id="8" name="正方形/長方形 7">
            <a:extLst>
              <a:ext uri="{FF2B5EF4-FFF2-40B4-BE49-F238E27FC236}">
                <a16:creationId xmlns:a16="http://schemas.microsoft.com/office/drawing/2014/main" id="{DF42C6FC-2D6B-5A6F-6A22-88AE9A45BA78}"/>
              </a:ext>
            </a:extLst>
          </p:cNvPr>
          <p:cNvSpPr/>
          <p:nvPr/>
        </p:nvSpPr>
        <p:spPr>
          <a:xfrm>
            <a:off x="0" y="0"/>
            <a:ext cx="482600" cy="72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a:extLst>
              <a:ext uri="{FF2B5EF4-FFF2-40B4-BE49-F238E27FC236}">
                <a16:creationId xmlns:a16="http://schemas.microsoft.com/office/drawing/2014/main" id="{F1D23E85-90CD-08F2-3DE6-F858CCB7CFCC}"/>
              </a:ext>
            </a:extLst>
          </p:cNvPr>
          <p:cNvSpPr/>
          <p:nvPr/>
        </p:nvSpPr>
        <p:spPr>
          <a:xfrm>
            <a:off x="406736" y="931492"/>
            <a:ext cx="9262533" cy="558879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2600"/>
              </a:lnSpc>
            </a:pPr>
            <a:r>
              <a:rPr kumimoji="1" lang="ja-JP" altLang="en-US" sz="1600" b="1" dirty="0">
                <a:solidFill>
                  <a:schemeClr val="tx1"/>
                </a:solidFill>
              </a:rPr>
              <a:t>◎　屋外、路上喫煙、歩きたばこに関すること</a:t>
            </a:r>
            <a:endParaRPr kumimoji="1" lang="en-US" altLang="ja-JP" sz="1600" b="1" dirty="0">
              <a:solidFill>
                <a:schemeClr val="tx1"/>
              </a:solidFill>
            </a:endParaRPr>
          </a:p>
          <a:p>
            <a:pPr>
              <a:lnSpc>
                <a:spcPts val="2600"/>
              </a:lnSpc>
            </a:pPr>
            <a:r>
              <a:rPr kumimoji="1" lang="ja-JP" altLang="en-US" sz="1200" dirty="0">
                <a:solidFill>
                  <a:schemeClr val="tx1"/>
                </a:solidFill>
              </a:rPr>
              <a:t>　・喫煙スペースがなくなったことによって、歩きたばこや自転車、原付バイクに乗りながらの喫煙が増えているように思います。</a:t>
            </a:r>
            <a:endParaRPr kumimoji="1" lang="en-US" altLang="ja-JP" sz="1200" dirty="0">
              <a:solidFill>
                <a:schemeClr val="tx1"/>
              </a:solidFill>
            </a:endParaRPr>
          </a:p>
          <a:p>
            <a:pPr>
              <a:lnSpc>
                <a:spcPts val="2600"/>
              </a:lnSpc>
            </a:pPr>
            <a:r>
              <a:rPr kumimoji="1" lang="ja-JP" altLang="en-US" sz="1200" dirty="0">
                <a:solidFill>
                  <a:schemeClr val="tx1"/>
                </a:solidFill>
              </a:rPr>
              <a:t>　　結局、喫煙者のマナーが悪いから喫煙スペースは排除した方がいいとの意見も出るのは当たり前のことだと思います。健康に良</a:t>
            </a:r>
            <a:endParaRPr kumimoji="1" lang="en-US" altLang="ja-JP" sz="1200" dirty="0">
              <a:solidFill>
                <a:schemeClr val="tx1"/>
              </a:solidFill>
            </a:endParaRPr>
          </a:p>
          <a:p>
            <a:pPr>
              <a:lnSpc>
                <a:spcPts val="2600"/>
              </a:lnSpc>
            </a:pPr>
            <a:r>
              <a:rPr kumimoji="1" lang="ja-JP" altLang="en-US" sz="1200" dirty="0">
                <a:solidFill>
                  <a:schemeClr val="tx1"/>
                </a:solidFill>
              </a:rPr>
              <a:t>　　くないとはいえやめられない人は一定数いると思うので、マナーを守って吸える環境があれば棲み分けが出来るのではないかと</a:t>
            </a:r>
            <a:endParaRPr kumimoji="1" lang="en-US" altLang="ja-JP" sz="1200" dirty="0">
              <a:solidFill>
                <a:schemeClr val="tx1"/>
              </a:solidFill>
            </a:endParaRPr>
          </a:p>
          <a:p>
            <a:pPr>
              <a:lnSpc>
                <a:spcPts val="2600"/>
              </a:lnSpc>
            </a:pPr>
            <a:r>
              <a:rPr kumimoji="1" lang="ja-JP" altLang="en-US" sz="1200" dirty="0">
                <a:solidFill>
                  <a:schemeClr val="tx1"/>
                </a:solidFill>
              </a:rPr>
              <a:t>　　も考えます。どちらかだけの意見に偏ることなく環境を整えられるといいですね。</a:t>
            </a:r>
            <a:endParaRPr kumimoji="1" lang="en-US" altLang="ja-JP" sz="1200" dirty="0">
              <a:solidFill>
                <a:schemeClr val="tx1"/>
              </a:solidFill>
            </a:endParaRPr>
          </a:p>
          <a:p>
            <a:pPr>
              <a:lnSpc>
                <a:spcPts val="2600"/>
              </a:lnSpc>
            </a:pPr>
            <a:r>
              <a:rPr kumimoji="1" lang="ja-JP" altLang="en-US" sz="1200" dirty="0">
                <a:solidFill>
                  <a:schemeClr val="tx1"/>
                </a:solidFill>
              </a:rPr>
              <a:t>　・歩きたばこ、自転車たばこ、年配の方が平気に吸っているのが気になります。その世代の方に受動喫煙のことをちゃんと知って</a:t>
            </a:r>
            <a:endParaRPr kumimoji="1" lang="en-US" altLang="ja-JP" sz="1200" dirty="0">
              <a:solidFill>
                <a:schemeClr val="tx1"/>
              </a:solidFill>
            </a:endParaRPr>
          </a:p>
          <a:p>
            <a:pPr>
              <a:lnSpc>
                <a:spcPts val="2600"/>
              </a:lnSpc>
            </a:pPr>
            <a:r>
              <a:rPr kumimoji="1" lang="ja-JP" altLang="en-US" sz="1200" dirty="0">
                <a:solidFill>
                  <a:schemeClr val="tx1"/>
                </a:solidFill>
              </a:rPr>
              <a:t>　　欲しいです。</a:t>
            </a:r>
            <a:endParaRPr kumimoji="1" lang="en-US" altLang="ja-JP" sz="1200" dirty="0">
              <a:solidFill>
                <a:schemeClr val="tx1"/>
              </a:solidFill>
            </a:endParaRPr>
          </a:p>
          <a:p>
            <a:pPr>
              <a:lnSpc>
                <a:spcPts val="2600"/>
              </a:lnSpc>
            </a:pPr>
            <a:r>
              <a:rPr kumimoji="1" lang="ja-JP" altLang="en-US" sz="1200" dirty="0">
                <a:solidFill>
                  <a:schemeClr val="tx1"/>
                </a:solidFill>
              </a:rPr>
              <a:t>　・歩きタバコは広範囲に煙が広がっているので、罰則が欲しい。コンビニ前に灰皿を置かないなど、受動喫煙対策を強化して欲し</a:t>
            </a:r>
            <a:endParaRPr kumimoji="1" lang="en-US" altLang="ja-JP" sz="1200" dirty="0">
              <a:solidFill>
                <a:schemeClr val="tx1"/>
              </a:solidFill>
            </a:endParaRPr>
          </a:p>
          <a:p>
            <a:pPr>
              <a:lnSpc>
                <a:spcPts val="2600"/>
              </a:lnSpc>
            </a:pPr>
            <a:r>
              <a:rPr kumimoji="1" lang="ja-JP" altLang="en-US" sz="1200" dirty="0">
                <a:solidFill>
                  <a:schemeClr val="tx1"/>
                </a:solidFill>
              </a:rPr>
              <a:t>　　い。タバコは中毒なので、禁煙外来の医療費助成は賛成です。</a:t>
            </a:r>
            <a:endParaRPr kumimoji="1" lang="en-US" altLang="ja-JP" sz="1200" dirty="0">
              <a:solidFill>
                <a:schemeClr val="tx1"/>
              </a:solidFill>
            </a:endParaRPr>
          </a:p>
          <a:p>
            <a:pPr>
              <a:lnSpc>
                <a:spcPts val="2600"/>
              </a:lnSpc>
            </a:pPr>
            <a:r>
              <a:rPr kumimoji="1" lang="ja-JP" altLang="en-US" sz="1200" dirty="0">
                <a:solidFill>
                  <a:schemeClr val="tx1"/>
                </a:solidFill>
              </a:rPr>
              <a:t>　・健康増進法施行以降、敷地内全面禁煙、屋内の喫煙室を撤去、というような事業所等が増えたせいか、屋外（自宅の外や駐車</a:t>
            </a:r>
            <a:endParaRPr kumimoji="1" lang="en-US" altLang="ja-JP" sz="1200" dirty="0">
              <a:solidFill>
                <a:schemeClr val="tx1"/>
              </a:solidFill>
            </a:endParaRPr>
          </a:p>
          <a:p>
            <a:pPr>
              <a:lnSpc>
                <a:spcPts val="2600"/>
              </a:lnSpc>
            </a:pPr>
            <a:r>
              <a:rPr kumimoji="1" lang="ja-JP" altLang="en-US" sz="1200" dirty="0">
                <a:solidFill>
                  <a:schemeClr val="tx1"/>
                </a:solidFill>
              </a:rPr>
              <a:t>　　場）や公共の場所（道路や公園）で喫煙する方が非常に目立ちます。要は、禁止されていない場所に行って吸うしかないため</a:t>
            </a:r>
            <a:endParaRPr kumimoji="1" lang="en-US" altLang="ja-JP" sz="1200" dirty="0">
              <a:solidFill>
                <a:schemeClr val="tx1"/>
              </a:solidFill>
            </a:endParaRPr>
          </a:p>
          <a:p>
            <a:pPr>
              <a:lnSpc>
                <a:spcPts val="2600"/>
              </a:lnSpc>
            </a:pPr>
            <a:r>
              <a:rPr kumimoji="1" lang="ja-JP" altLang="en-US" sz="1200" dirty="0">
                <a:solidFill>
                  <a:schemeClr val="tx1"/>
                </a:solidFill>
              </a:rPr>
              <a:t>　　だと思います。屋内屋外問わず全ての場所で禁煙として、逆に喫煙場所を限定してほしい。</a:t>
            </a:r>
            <a:endParaRPr kumimoji="1" lang="en-US" altLang="ja-JP" sz="1200" dirty="0">
              <a:solidFill>
                <a:schemeClr val="tx1"/>
              </a:solidFill>
            </a:endParaRPr>
          </a:p>
          <a:p>
            <a:pPr>
              <a:lnSpc>
                <a:spcPts val="2600"/>
              </a:lnSpc>
            </a:pPr>
            <a:r>
              <a:rPr kumimoji="1" lang="ja-JP" altLang="en-US" sz="1200" dirty="0">
                <a:solidFill>
                  <a:schemeClr val="tx1"/>
                </a:solidFill>
              </a:rPr>
              <a:t>　・コンビニやスーパーの喫煙所は店内に入るドア近くにあるので店内に入ろうとする客は煙を浴びることになる。喫煙室があって</a:t>
            </a:r>
            <a:endParaRPr kumimoji="1" lang="en-US" altLang="ja-JP" sz="1200" dirty="0">
              <a:solidFill>
                <a:schemeClr val="tx1"/>
              </a:solidFill>
            </a:endParaRPr>
          </a:p>
          <a:p>
            <a:pPr>
              <a:lnSpc>
                <a:spcPts val="2600"/>
              </a:lnSpc>
            </a:pPr>
            <a:r>
              <a:rPr kumimoji="1" lang="ja-JP" altLang="en-US" sz="1200" dirty="0">
                <a:solidFill>
                  <a:schemeClr val="tx1"/>
                </a:solidFill>
              </a:rPr>
              <a:t>　　も、出入りでドアが開けば煙は流れる。同じフロア内に喫煙所を作られれば、毎日受動喫煙の被害にあうことになる。職場だと</a:t>
            </a:r>
            <a:endParaRPr kumimoji="1" lang="en-US" altLang="ja-JP" sz="1200" dirty="0">
              <a:solidFill>
                <a:schemeClr val="tx1"/>
              </a:solidFill>
            </a:endParaRPr>
          </a:p>
          <a:p>
            <a:pPr>
              <a:lnSpc>
                <a:spcPts val="2600"/>
              </a:lnSpc>
            </a:pPr>
            <a:r>
              <a:rPr kumimoji="1" lang="ja-JP" altLang="en-US" sz="1200" dirty="0">
                <a:solidFill>
                  <a:schemeClr val="tx1"/>
                </a:solidFill>
              </a:rPr>
              <a:t>　　なおさら、働いている以上意見が言いにくい。消防点検のように喫煙場所チェックを行政側が見に来るなどをして指導をしっか</a:t>
            </a:r>
            <a:endParaRPr kumimoji="1" lang="en-US" altLang="ja-JP" sz="1200" dirty="0">
              <a:solidFill>
                <a:schemeClr val="tx1"/>
              </a:solidFill>
            </a:endParaRPr>
          </a:p>
          <a:p>
            <a:pPr>
              <a:lnSpc>
                <a:spcPts val="2600"/>
              </a:lnSpc>
            </a:pPr>
            <a:r>
              <a:rPr kumimoji="1" lang="ja-JP" altLang="en-US" sz="1200" dirty="0">
                <a:solidFill>
                  <a:schemeClr val="tx1"/>
                </a:solidFill>
              </a:rPr>
              <a:t>　　りして欲しい。</a:t>
            </a:r>
            <a:endParaRPr kumimoji="1" lang="en-US" altLang="ja-JP" sz="1200" dirty="0">
              <a:solidFill>
                <a:schemeClr val="tx1"/>
              </a:solidFill>
            </a:endParaRPr>
          </a:p>
        </p:txBody>
      </p:sp>
    </p:spTree>
    <p:extLst>
      <p:ext uri="{BB962C8B-B14F-4D97-AF65-F5344CB8AC3E}">
        <p14:creationId xmlns:p14="http://schemas.microsoft.com/office/powerpoint/2010/main" val="9393784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字幕 2">
            <a:extLst>
              <a:ext uri="{FF2B5EF4-FFF2-40B4-BE49-F238E27FC236}">
                <a16:creationId xmlns:a16="http://schemas.microsoft.com/office/drawing/2014/main" id="{B9BBD958-1049-A667-1266-3FE05F8ABF9F}"/>
              </a:ext>
            </a:extLst>
          </p:cNvPr>
          <p:cNvSpPr txBox="1">
            <a:spLocks/>
          </p:cNvSpPr>
          <p:nvPr/>
        </p:nvSpPr>
        <p:spPr>
          <a:xfrm>
            <a:off x="406736" y="337716"/>
            <a:ext cx="3716532" cy="495294"/>
          </a:xfrm>
          <a:prstGeom prst="rect">
            <a:avLst/>
          </a:prstGeom>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401" b="1" dirty="0"/>
              <a:t>自由記載</a:t>
            </a:r>
            <a:r>
              <a:rPr lang="ja-JP" altLang="en-US" sz="2401" b="1" dirty="0">
                <a:solidFill>
                  <a:schemeClr val="bg1"/>
                </a:solidFill>
              </a:rPr>
              <a:t>（一部抜粋）</a:t>
            </a:r>
          </a:p>
        </p:txBody>
      </p:sp>
      <p:sp>
        <p:nvSpPr>
          <p:cNvPr id="8" name="正方形/長方形 7">
            <a:extLst>
              <a:ext uri="{FF2B5EF4-FFF2-40B4-BE49-F238E27FC236}">
                <a16:creationId xmlns:a16="http://schemas.microsoft.com/office/drawing/2014/main" id="{DF42C6FC-2D6B-5A6F-6A22-88AE9A45BA78}"/>
              </a:ext>
            </a:extLst>
          </p:cNvPr>
          <p:cNvSpPr/>
          <p:nvPr/>
        </p:nvSpPr>
        <p:spPr>
          <a:xfrm>
            <a:off x="0" y="0"/>
            <a:ext cx="482600" cy="72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a:extLst>
              <a:ext uri="{FF2B5EF4-FFF2-40B4-BE49-F238E27FC236}">
                <a16:creationId xmlns:a16="http://schemas.microsoft.com/office/drawing/2014/main" id="{F1D23E85-90CD-08F2-3DE6-F858CCB7CFCC}"/>
              </a:ext>
            </a:extLst>
          </p:cNvPr>
          <p:cNvSpPr/>
          <p:nvPr/>
        </p:nvSpPr>
        <p:spPr>
          <a:xfrm>
            <a:off x="406736" y="931492"/>
            <a:ext cx="9262533" cy="558879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2600"/>
              </a:lnSpc>
            </a:pPr>
            <a:r>
              <a:rPr kumimoji="1" lang="ja-JP" altLang="en-US" sz="1600" b="1" dirty="0">
                <a:solidFill>
                  <a:schemeClr val="tx1"/>
                </a:solidFill>
              </a:rPr>
              <a:t>◎　屋外、路上喫煙、歩きたばこに関すること</a:t>
            </a:r>
            <a:endParaRPr kumimoji="1" lang="en-US" altLang="ja-JP" sz="1600" b="1" dirty="0">
              <a:solidFill>
                <a:schemeClr val="tx1"/>
              </a:solidFill>
            </a:endParaRPr>
          </a:p>
          <a:p>
            <a:pPr>
              <a:lnSpc>
                <a:spcPts val="2600"/>
              </a:lnSpc>
            </a:pPr>
            <a:r>
              <a:rPr kumimoji="1" lang="ja-JP" altLang="en-US" sz="1200" dirty="0">
                <a:solidFill>
                  <a:schemeClr val="tx1"/>
                </a:solidFill>
              </a:rPr>
              <a:t>　・公道、特にも通学路での歩きたばこはやめてほしい。コンビニやスーパーの入り口付近に喫煙場所を設けないでほしい。</a:t>
            </a:r>
          </a:p>
          <a:p>
            <a:pPr>
              <a:lnSpc>
                <a:spcPts val="2600"/>
              </a:lnSpc>
            </a:pPr>
            <a:r>
              <a:rPr kumimoji="1" lang="ja-JP" altLang="en-US" sz="1200" dirty="0">
                <a:solidFill>
                  <a:schemeClr val="tx1"/>
                </a:solidFill>
              </a:rPr>
              <a:t>　・学校が敷地内禁煙になってから、運動会のときに、親が学校敷地から一歩外に出たところでタバコを吸うようになりました。</a:t>
            </a:r>
            <a:endParaRPr kumimoji="1" lang="en-US" altLang="ja-JP" sz="1200" dirty="0">
              <a:solidFill>
                <a:schemeClr val="tx1"/>
              </a:solidFill>
            </a:endParaRPr>
          </a:p>
          <a:p>
            <a:pPr>
              <a:lnSpc>
                <a:spcPts val="2600"/>
              </a:lnSpc>
            </a:pPr>
            <a:r>
              <a:rPr kumimoji="1" lang="ja-JP" altLang="en-US" sz="1200" dirty="0">
                <a:solidFill>
                  <a:schemeClr val="tx1"/>
                </a:solidFill>
              </a:rPr>
              <a:t>　　たしかに敷地では吸っていませんが、敷地内禁煙の目的を理解していないと思われます。教育施設や病院の周辺での禁煙が減</a:t>
            </a:r>
            <a:endParaRPr kumimoji="1" lang="en-US" altLang="ja-JP" sz="1200" dirty="0">
              <a:solidFill>
                <a:schemeClr val="tx1"/>
              </a:solidFill>
            </a:endParaRPr>
          </a:p>
          <a:p>
            <a:pPr>
              <a:lnSpc>
                <a:spcPts val="2600"/>
              </a:lnSpc>
            </a:pPr>
            <a:r>
              <a:rPr kumimoji="1" lang="ja-JP" altLang="en-US" sz="1200" dirty="0">
                <a:solidFill>
                  <a:schemeClr val="tx1"/>
                </a:solidFill>
              </a:rPr>
              <a:t>　　るように重点的に呼びかけてほしいです。</a:t>
            </a:r>
            <a:endParaRPr kumimoji="1" lang="en-US" altLang="ja-JP" sz="1200" dirty="0">
              <a:solidFill>
                <a:schemeClr val="tx1"/>
              </a:solidFill>
            </a:endParaRPr>
          </a:p>
          <a:p>
            <a:pPr>
              <a:lnSpc>
                <a:spcPts val="2600"/>
              </a:lnSpc>
            </a:pPr>
            <a:r>
              <a:rPr kumimoji="1" lang="ja-JP" altLang="en-US" sz="1200" dirty="0">
                <a:solidFill>
                  <a:schemeClr val="tx1"/>
                </a:solidFill>
              </a:rPr>
              <a:t>　・大都市に比べ、盛岡市は屋外（公道や公園）での喫煙が規制されていないし、遅れている。</a:t>
            </a:r>
            <a:endParaRPr kumimoji="1" lang="en-US" altLang="ja-JP" sz="1200" dirty="0">
              <a:solidFill>
                <a:schemeClr val="tx1"/>
              </a:solidFill>
            </a:endParaRPr>
          </a:p>
          <a:p>
            <a:pPr>
              <a:lnSpc>
                <a:spcPts val="2600"/>
              </a:lnSpc>
            </a:pPr>
            <a:r>
              <a:rPr kumimoji="1" lang="ja-JP" altLang="en-US" sz="1200" dirty="0">
                <a:solidFill>
                  <a:schemeClr val="tx1"/>
                </a:solidFill>
              </a:rPr>
              <a:t>　・建物内は禁煙となっていても、出入口に灰皿がある為にそこを通ると必然的に受動喫煙になってしまう。子どもがまだ幼かっ</a:t>
            </a:r>
            <a:endParaRPr kumimoji="1" lang="en-US" altLang="ja-JP" sz="1200" dirty="0">
              <a:solidFill>
                <a:schemeClr val="tx1"/>
              </a:solidFill>
            </a:endParaRPr>
          </a:p>
          <a:p>
            <a:pPr>
              <a:lnSpc>
                <a:spcPts val="2600"/>
              </a:lnSpc>
            </a:pPr>
            <a:r>
              <a:rPr kumimoji="1" lang="ja-JP" altLang="en-US" sz="1200" dirty="0">
                <a:solidFill>
                  <a:schemeClr val="tx1"/>
                </a:solidFill>
              </a:rPr>
              <a:t>　　た時はとても気になりました。灰皿を離れたところに設置すると、喫煙者から不便だと勤務先で指摘を受けた事があったり、離</a:t>
            </a:r>
            <a:endParaRPr kumimoji="1" lang="en-US" altLang="ja-JP" sz="1200" dirty="0">
              <a:solidFill>
                <a:schemeClr val="tx1"/>
              </a:solidFill>
            </a:endParaRPr>
          </a:p>
          <a:p>
            <a:pPr>
              <a:lnSpc>
                <a:spcPts val="2600"/>
              </a:lnSpc>
            </a:pPr>
            <a:r>
              <a:rPr kumimoji="1" lang="ja-JP" altLang="en-US" sz="1200" dirty="0">
                <a:solidFill>
                  <a:schemeClr val="tx1"/>
                </a:solidFill>
              </a:rPr>
              <a:t>　　れた場所に吸い殻が捨てられていたりしました。バランスを取るのは難しいが、喫煙者は携帯の吸い殻ケースを持参するのが当</a:t>
            </a:r>
            <a:endParaRPr kumimoji="1" lang="en-US" altLang="ja-JP" sz="1200" dirty="0">
              <a:solidFill>
                <a:schemeClr val="tx1"/>
              </a:solidFill>
            </a:endParaRPr>
          </a:p>
          <a:p>
            <a:pPr>
              <a:lnSpc>
                <a:spcPts val="2600"/>
              </a:lnSpc>
            </a:pPr>
            <a:r>
              <a:rPr kumimoji="1" lang="ja-JP" altLang="en-US" sz="1200" dirty="0">
                <a:solidFill>
                  <a:schemeClr val="tx1"/>
                </a:solidFill>
              </a:rPr>
              <a:t>　　たり前になるなど喫煙者側の意識が変わるとありがたいです。</a:t>
            </a:r>
            <a:endParaRPr kumimoji="1" lang="en-US" altLang="ja-JP" sz="1200" dirty="0">
              <a:solidFill>
                <a:schemeClr val="tx1"/>
              </a:solidFill>
            </a:endParaRPr>
          </a:p>
          <a:p>
            <a:pPr>
              <a:lnSpc>
                <a:spcPts val="2600"/>
              </a:lnSpc>
            </a:pPr>
            <a:r>
              <a:rPr kumimoji="1" lang="ja-JP" altLang="en-US" sz="1200" dirty="0">
                <a:solidFill>
                  <a:schemeClr val="tx1"/>
                </a:solidFill>
              </a:rPr>
              <a:t>　・家の外に出て吸っている近所の方が居ます。自宅に居るのにたばこのにおいがして、頭痛や咳が出たりして困っています。</a:t>
            </a:r>
            <a:endParaRPr kumimoji="1" lang="en-US" altLang="ja-JP" sz="1200" dirty="0">
              <a:solidFill>
                <a:schemeClr val="tx1"/>
              </a:solidFill>
            </a:endParaRPr>
          </a:p>
          <a:p>
            <a:pPr>
              <a:lnSpc>
                <a:spcPts val="2600"/>
              </a:lnSpc>
            </a:pPr>
            <a:r>
              <a:rPr kumimoji="1" lang="ja-JP" altLang="en-US" sz="1200" dirty="0">
                <a:solidFill>
                  <a:schemeClr val="tx1"/>
                </a:solidFill>
              </a:rPr>
              <a:t>　　それと野焼きの煙も、本当に何とかして欲しいです。アレルギー体質で、とても辛いです。</a:t>
            </a:r>
          </a:p>
          <a:p>
            <a:pPr>
              <a:lnSpc>
                <a:spcPts val="2600"/>
              </a:lnSpc>
            </a:pPr>
            <a:endParaRPr kumimoji="1" lang="en-US" altLang="ja-JP" sz="1200" dirty="0">
              <a:solidFill>
                <a:schemeClr val="tx1"/>
              </a:solidFill>
            </a:endParaRPr>
          </a:p>
          <a:p>
            <a:pPr>
              <a:lnSpc>
                <a:spcPts val="2600"/>
              </a:lnSpc>
            </a:pPr>
            <a:endParaRPr kumimoji="1" lang="en-US" altLang="ja-JP" sz="1200" dirty="0">
              <a:solidFill>
                <a:schemeClr val="tx1"/>
              </a:solidFill>
            </a:endParaRPr>
          </a:p>
        </p:txBody>
      </p:sp>
    </p:spTree>
    <p:extLst>
      <p:ext uri="{BB962C8B-B14F-4D97-AF65-F5344CB8AC3E}">
        <p14:creationId xmlns:p14="http://schemas.microsoft.com/office/powerpoint/2010/main" val="33478491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2">
            <a:extLst>
              <a:ext uri="{FF2B5EF4-FFF2-40B4-BE49-F238E27FC236}">
                <a16:creationId xmlns:a16="http://schemas.microsoft.com/office/drawing/2014/main" id="{504015DA-7102-AD0B-39ED-E197DC10EB00}"/>
              </a:ext>
            </a:extLst>
          </p:cNvPr>
          <p:cNvSpPr txBox="1">
            <a:spLocks/>
          </p:cNvSpPr>
          <p:nvPr/>
        </p:nvSpPr>
        <p:spPr>
          <a:xfrm>
            <a:off x="169331" y="1138762"/>
            <a:ext cx="9497183" cy="5397504"/>
          </a:xfrm>
          <a:prstGeom prst="rect">
            <a:avLst/>
          </a:prstGeom>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2100" dirty="0">
                <a:latin typeface="+mn-ea"/>
              </a:rPr>
              <a:t>目的　　たばこ・受動喫煙に関する意識調査を行い、市の受動喫煙防止対策</a:t>
            </a:r>
            <a:endParaRPr lang="en-US" altLang="ja-JP" sz="2100" dirty="0">
              <a:latin typeface="+mn-ea"/>
            </a:endParaRPr>
          </a:p>
          <a:p>
            <a:pPr marL="0" indent="0">
              <a:buNone/>
            </a:pPr>
            <a:r>
              <a:rPr lang="ja-JP" altLang="en-US" sz="2100" dirty="0">
                <a:latin typeface="+mn-ea"/>
              </a:rPr>
              <a:t>　　　　の評価を行う。また、「第２次もりおか健康２１プラン」における　</a:t>
            </a:r>
            <a:endParaRPr lang="en-US" altLang="ja-JP" sz="2100" dirty="0">
              <a:latin typeface="+mn-ea"/>
            </a:endParaRPr>
          </a:p>
          <a:p>
            <a:pPr marL="0" indent="0">
              <a:buNone/>
            </a:pPr>
            <a:r>
              <a:rPr lang="ja-JP" altLang="en-US" sz="2100" dirty="0">
                <a:latin typeface="+mn-ea"/>
              </a:rPr>
              <a:t>　　　　「喫煙」と「社会環境づくり」の評価項目にも触れた内容とし、令</a:t>
            </a:r>
            <a:endParaRPr lang="en-US" altLang="ja-JP" sz="2100" dirty="0">
              <a:latin typeface="+mn-ea"/>
            </a:endParaRPr>
          </a:p>
          <a:p>
            <a:pPr marL="0" indent="0">
              <a:buNone/>
            </a:pPr>
            <a:r>
              <a:rPr lang="ja-JP" altLang="en-US" sz="2100" dirty="0">
                <a:latin typeface="+mn-ea"/>
              </a:rPr>
              <a:t>　　　　和６年度の最終評価に向けた参考資料とする。</a:t>
            </a:r>
            <a:endParaRPr lang="en-US" altLang="ja-JP" sz="2100" dirty="0">
              <a:latin typeface="+mn-ea"/>
            </a:endParaRPr>
          </a:p>
          <a:p>
            <a:pPr marL="0" indent="0">
              <a:buNone/>
            </a:pPr>
            <a:endParaRPr lang="en-US" altLang="ja-JP" sz="2100" dirty="0">
              <a:latin typeface="+mn-ea"/>
            </a:endParaRPr>
          </a:p>
          <a:p>
            <a:pPr marL="0" indent="0">
              <a:buNone/>
            </a:pPr>
            <a:r>
              <a:rPr lang="ja-JP" altLang="en-US" sz="2100" dirty="0">
                <a:latin typeface="+mn-ea"/>
              </a:rPr>
              <a:t>対象　　市内小学校６年生の保護者　　</a:t>
            </a:r>
            <a:r>
              <a:rPr lang="en-US" altLang="ja-JP" sz="2100" dirty="0">
                <a:latin typeface="+mn-ea"/>
              </a:rPr>
              <a:t>2,284</a:t>
            </a:r>
            <a:r>
              <a:rPr lang="ja-JP" altLang="en-US" sz="2100" dirty="0">
                <a:latin typeface="+mn-ea"/>
              </a:rPr>
              <a:t>　名</a:t>
            </a:r>
          </a:p>
          <a:p>
            <a:pPr marL="0" indent="0">
              <a:buNone/>
            </a:pPr>
            <a:r>
              <a:rPr lang="ja-JP" altLang="en-US" sz="2100" dirty="0">
                <a:latin typeface="+mn-ea"/>
              </a:rPr>
              <a:t>　　　　市内中学校３年生の保護者　　</a:t>
            </a:r>
            <a:r>
              <a:rPr lang="en-US" altLang="ja-JP" sz="2100" dirty="0">
                <a:latin typeface="+mn-ea"/>
              </a:rPr>
              <a:t>2,210</a:t>
            </a:r>
            <a:r>
              <a:rPr lang="ja-JP" altLang="en-US" sz="2100" dirty="0">
                <a:latin typeface="+mn-ea"/>
              </a:rPr>
              <a:t>　名　　</a:t>
            </a:r>
            <a:r>
              <a:rPr lang="ja-JP" altLang="en-US" sz="2100" u="sng" dirty="0">
                <a:latin typeface="+mn-ea"/>
              </a:rPr>
              <a:t>計　</a:t>
            </a:r>
            <a:r>
              <a:rPr lang="en-US" altLang="ja-JP" sz="2100" u="sng" dirty="0">
                <a:latin typeface="+mn-ea"/>
              </a:rPr>
              <a:t>4,494</a:t>
            </a:r>
            <a:r>
              <a:rPr lang="ja-JP" altLang="en-US" sz="2100" u="sng" dirty="0">
                <a:latin typeface="+mn-ea"/>
              </a:rPr>
              <a:t>　名</a:t>
            </a:r>
            <a:endParaRPr lang="en-US" altLang="ja-JP" sz="2100" u="sng" dirty="0">
              <a:latin typeface="+mn-ea"/>
            </a:endParaRPr>
          </a:p>
          <a:p>
            <a:pPr marL="0" indent="0">
              <a:buNone/>
            </a:pPr>
            <a:r>
              <a:rPr lang="ja-JP" altLang="en-US" sz="2100" dirty="0">
                <a:latin typeface="+mn-ea"/>
              </a:rPr>
              <a:t>　　　　（各家庭につき保護者１名の回答）</a:t>
            </a:r>
            <a:endParaRPr lang="en-US" altLang="ja-JP" sz="2100" dirty="0">
              <a:latin typeface="+mn-ea"/>
            </a:endParaRPr>
          </a:p>
          <a:p>
            <a:pPr marL="0" indent="0">
              <a:buNone/>
            </a:pPr>
            <a:endParaRPr lang="en-US" altLang="ja-JP" sz="2100" dirty="0">
              <a:latin typeface="+mn-ea"/>
            </a:endParaRPr>
          </a:p>
          <a:p>
            <a:pPr marL="0" indent="0">
              <a:buNone/>
            </a:pPr>
            <a:r>
              <a:rPr lang="ja-JP" altLang="en-US" sz="2100" dirty="0">
                <a:latin typeface="+mn-ea"/>
              </a:rPr>
              <a:t>期間　　令和４年７月１日（金）から９月</a:t>
            </a:r>
            <a:r>
              <a:rPr lang="en-US" altLang="ja-JP" sz="2100" dirty="0">
                <a:latin typeface="+mn-ea"/>
              </a:rPr>
              <a:t>30</a:t>
            </a:r>
            <a:r>
              <a:rPr lang="ja-JP" altLang="en-US" sz="2100" dirty="0">
                <a:latin typeface="+mn-ea"/>
              </a:rPr>
              <a:t>日（金）まで</a:t>
            </a:r>
            <a:endParaRPr lang="en-US" altLang="ja-JP" sz="2100" dirty="0">
              <a:latin typeface="+mn-ea"/>
            </a:endParaRPr>
          </a:p>
          <a:p>
            <a:pPr marL="0" indent="0">
              <a:buNone/>
            </a:pPr>
            <a:endParaRPr lang="en-US" altLang="ja-JP" sz="2100" dirty="0">
              <a:latin typeface="+mn-ea"/>
            </a:endParaRPr>
          </a:p>
          <a:p>
            <a:pPr marL="0" indent="0">
              <a:buNone/>
            </a:pPr>
            <a:r>
              <a:rPr lang="ja-JP" altLang="en-US" sz="2100" dirty="0">
                <a:latin typeface="+mn-ea"/>
              </a:rPr>
              <a:t>方法　　調査票を送付、専用回答フォームまたは</a:t>
            </a:r>
            <a:r>
              <a:rPr lang="en-US" altLang="ja-JP" sz="2100" dirty="0">
                <a:latin typeface="+mn-ea"/>
              </a:rPr>
              <a:t>FAX</a:t>
            </a:r>
            <a:r>
              <a:rPr lang="ja-JP" altLang="en-US" sz="2100" dirty="0">
                <a:latin typeface="+mn-ea"/>
              </a:rPr>
              <a:t>による回答</a:t>
            </a:r>
            <a:endParaRPr lang="en-US" altLang="ja-JP" sz="2100" dirty="0">
              <a:latin typeface="+mn-ea"/>
            </a:endParaRPr>
          </a:p>
          <a:p>
            <a:pPr marL="0" indent="0">
              <a:buNone/>
            </a:pPr>
            <a:r>
              <a:rPr lang="ja-JP" altLang="en-US" sz="2100" dirty="0">
                <a:latin typeface="+mn-ea"/>
              </a:rPr>
              <a:t>　　　　（教育委員会総務課経由で対象校に送付）</a:t>
            </a:r>
            <a:endParaRPr lang="en-US" altLang="ja-JP" sz="2100" dirty="0">
              <a:latin typeface="+mn-ea"/>
            </a:endParaRPr>
          </a:p>
        </p:txBody>
      </p:sp>
      <p:sp>
        <p:nvSpPr>
          <p:cNvPr id="3" name="字幕 2">
            <a:extLst>
              <a:ext uri="{FF2B5EF4-FFF2-40B4-BE49-F238E27FC236}">
                <a16:creationId xmlns:a16="http://schemas.microsoft.com/office/drawing/2014/main" id="{D12351E0-642B-27F2-8B40-1FEC09265CBA}"/>
              </a:ext>
            </a:extLst>
          </p:cNvPr>
          <p:cNvSpPr txBox="1">
            <a:spLocks/>
          </p:cNvSpPr>
          <p:nvPr/>
        </p:nvSpPr>
        <p:spPr>
          <a:xfrm>
            <a:off x="482601" y="321734"/>
            <a:ext cx="2015068" cy="495294"/>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401" b="1" dirty="0"/>
              <a:t>調査の概要</a:t>
            </a:r>
          </a:p>
        </p:txBody>
      </p:sp>
      <p:sp>
        <p:nvSpPr>
          <p:cNvPr id="5" name="正方形/長方形 4">
            <a:extLst>
              <a:ext uri="{FF2B5EF4-FFF2-40B4-BE49-F238E27FC236}">
                <a16:creationId xmlns:a16="http://schemas.microsoft.com/office/drawing/2014/main" id="{F5DD9A0D-3236-5F23-C9DC-5CC63C3BEAC7}"/>
              </a:ext>
            </a:extLst>
          </p:cNvPr>
          <p:cNvSpPr/>
          <p:nvPr/>
        </p:nvSpPr>
        <p:spPr>
          <a:xfrm>
            <a:off x="0" y="0"/>
            <a:ext cx="482600" cy="72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476365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字幕 2">
            <a:extLst>
              <a:ext uri="{FF2B5EF4-FFF2-40B4-BE49-F238E27FC236}">
                <a16:creationId xmlns:a16="http://schemas.microsoft.com/office/drawing/2014/main" id="{B9BBD958-1049-A667-1266-3FE05F8ABF9F}"/>
              </a:ext>
            </a:extLst>
          </p:cNvPr>
          <p:cNvSpPr txBox="1">
            <a:spLocks/>
          </p:cNvSpPr>
          <p:nvPr/>
        </p:nvSpPr>
        <p:spPr>
          <a:xfrm>
            <a:off x="406736" y="337716"/>
            <a:ext cx="3716532" cy="495294"/>
          </a:xfrm>
          <a:prstGeom prst="rect">
            <a:avLst/>
          </a:prstGeom>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401" b="1" dirty="0"/>
              <a:t>自由記載</a:t>
            </a:r>
            <a:r>
              <a:rPr lang="ja-JP" altLang="en-US" sz="2401" b="1" dirty="0">
                <a:solidFill>
                  <a:schemeClr val="bg1"/>
                </a:solidFill>
              </a:rPr>
              <a:t>（一部抜粋）</a:t>
            </a:r>
          </a:p>
        </p:txBody>
      </p:sp>
      <p:sp>
        <p:nvSpPr>
          <p:cNvPr id="8" name="正方形/長方形 7">
            <a:extLst>
              <a:ext uri="{FF2B5EF4-FFF2-40B4-BE49-F238E27FC236}">
                <a16:creationId xmlns:a16="http://schemas.microsoft.com/office/drawing/2014/main" id="{DF42C6FC-2D6B-5A6F-6A22-88AE9A45BA78}"/>
              </a:ext>
            </a:extLst>
          </p:cNvPr>
          <p:cNvSpPr/>
          <p:nvPr/>
        </p:nvSpPr>
        <p:spPr>
          <a:xfrm>
            <a:off x="0" y="0"/>
            <a:ext cx="482600" cy="72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a:extLst>
              <a:ext uri="{FF2B5EF4-FFF2-40B4-BE49-F238E27FC236}">
                <a16:creationId xmlns:a16="http://schemas.microsoft.com/office/drawing/2014/main" id="{F1D23E85-90CD-08F2-3DE6-F858CCB7CFCC}"/>
              </a:ext>
            </a:extLst>
          </p:cNvPr>
          <p:cNvSpPr/>
          <p:nvPr/>
        </p:nvSpPr>
        <p:spPr>
          <a:xfrm>
            <a:off x="406736" y="931492"/>
            <a:ext cx="9262533" cy="5606041"/>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2600"/>
              </a:lnSpc>
            </a:pPr>
            <a:r>
              <a:rPr kumimoji="1" lang="ja-JP" altLang="en-US" sz="1600" b="1" dirty="0">
                <a:solidFill>
                  <a:schemeClr val="tx1"/>
                </a:solidFill>
              </a:rPr>
              <a:t>◎　健康教育に関すること</a:t>
            </a:r>
            <a:endParaRPr kumimoji="1" lang="en-US" altLang="ja-JP" sz="1600" b="1" dirty="0">
              <a:solidFill>
                <a:schemeClr val="tx1"/>
              </a:solidFill>
            </a:endParaRPr>
          </a:p>
          <a:p>
            <a:pPr>
              <a:lnSpc>
                <a:spcPts val="2600"/>
              </a:lnSpc>
            </a:pPr>
            <a:r>
              <a:rPr kumimoji="1" lang="ja-JP" altLang="en-US" sz="1200" dirty="0">
                <a:solidFill>
                  <a:schemeClr val="tx1"/>
                </a:solidFill>
              </a:rPr>
              <a:t>　・タバコは体にいいことがひとつもありません。幼稚園、小学校からの継続的な情報提供、正確な知識を身につけられるよう、今</a:t>
            </a:r>
            <a:endParaRPr kumimoji="1" lang="en-US" altLang="ja-JP" sz="1200" dirty="0">
              <a:solidFill>
                <a:schemeClr val="tx1"/>
              </a:solidFill>
            </a:endParaRPr>
          </a:p>
          <a:p>
            <a:pPr>
              <a:lnSpc>
                <a:spcPts val="2600"/>
              </a:lnSpc>
            </a:pPr>
            <a:r>
              <a:rPr kumimoji="1" lang="ja-JP" altLang="en-US" sz="1200" dirty="0">
                <a:solidFill>
                  <a:schemeClr val="tx1"/>
                </a:solidFill>
              </a:rPr>
              <a:t>　　後も続けて頂きたい思います。子供が大人の喫煙マナー、禁煙の動機付けになることもあると思います。我が家もそれで夫婦共</a:t>
            </a:r>
            <a:endParaRPr kumimoji="1" lang="en-US" altLang="ja-JP" sz="1200" dirty="0">
              <a:solidFill>
                <a:schemeClr val="tx1"/>
              </a:solidFill>
            </a:endParaRPr>
          </a:p>
          <a:p>
            <a:pPr>
              <a:lnSpc>
                <a:spcPts val="2600"/>
              </a:lnSpc>
            </a:pPr>
            <a:r>
              <a:rPr kumimoji="1" lang="ja-JP" altLang="en-US" sz="1200" dirty="0">
                <a:solidFill>
                  <a:schemeClr val="tx1"/>
                </a:solidFill>
              </a:rPr>
              <a:t>　　に禁煙し７年経ちました。</a:t>
            </a:r>
            <a:endParaRPr kumimoji="1" lang="en-US" altLang="ja-JP" sz="1200" dirty="0">
              <a:solidFill>
                <a:schemeClr val="tx1"/>
              </a:solidFill>
            </a:endParaRPr>
          </a:p>
          <a:p>
            <a:pPr>
              <a:lnSpc>
                <a:spcPts val="2600"/>
              </a:lnSpc>
            </a:pPr>
            <a:r>
              <a:rPr kumimoji="1" lang="ja-JP" altLang="en-US" sz="1200" dirty="0">
                <a:solidFill>
                  <a:schemeClr val="tx1"/>
                </a:solidFill>
              </a:rPr>
              <a:t>　・喫煙を続けることで具体的にどういう呼吸状態になりやすいのか、示してはいかがでしょうか。禁煙者が増えたら子供達の環境</a:t>
            </a:r>
            <a:endParaRPr kumimoji="1" lang="en-US" altLang="ja-JP" sz="1200" dirty="0">
              <a:solidFill>
                <a:schemeClr val="tx1"/>
              </a:solidFill>
            </a:endParaRPr>
          </a:p>
          <a:p>
            <a:pPr>
              <a:lnSpc>
                <a:spcPts val="2600"/>
              </a:lnSpc>
            </a:pPr>
            <a:r>
              <a:rPr kumimoji="1" lang="ja-JP" altLang="en-US" sz="1200" dirty="0">
                <a:solidFill>
                  <a:schemeClr val="tx1"/>
                </a:solidFill>
              </a:rPr>
              <a:t>　　にも影響すると思います。</a:t>
            </a:r>
          </a:p>
          <a:p>
            <a:pPr>
              <a:lnSpc>
                <a:spcPts val="2600"/>
              </a:lnSpc>
            </a:pPr>
            <a:r>
              <a:rPr kumimoji="1" lang="ja-JP" altLang="en-US" sz="1200" dirty="0">
                <a:solidFill>
                  <a:schemeClr val="tx1"/>
                </a:solidFill>
              </a:rPr>
              <a:t>　・直接的に煙を吸わなくても、タバコの臭いがアレルギー等で体質的にダメな方もいることを周知してほしいです。</a:t>
            </a:r>
          </a:p>
          <a:p>
            <a:pPr>
              <a:lnSpc>
                <a:spcPts val="2600"/>
              </a:lnSpc>
            </a:pPr>
            <a:r>
              <a:rPr kumimoji="1" lang="ja-JP" altLang="en-US" sz="1200" dirty="0">
                <a:solidFill>
                  <a:schemeClr val="tx1"/>
                </a:solidFill>
              </a:rPr>
              <a:t>　・加熱式たばこだからいいというわけではない、という事をもっと広めて欲しい。家庭内で受動喫煙の被害にあっている。</a:t>
            </a:r>
            <a:endParaRPr kumimoji="1" lang="en-US" altLang="ja-JP" sz="1200" dirty="0">
              <a:solidFill>
                <a:schemeClr val="tx1"/>
              </a:solidFill>
            </a:endParaRPr>
          </a:p>
          <a:p>
            <a:pPr>
              <a:lnSpc>
                <a:spcPts val="2600"/>
              </a:lnSpc>
            </a:pPr>
            <a:r>
              <a:rPr kumimoji="1" lang="ja-JP" altLang="en-US" sz="1200" dirty="0">
                <a:solidFill>
                  <a:schemeClr val="tx1"/>
                </a:solidFill>
              </a:rPr>
              <a:t>　・教育の場で知らせることも大事ですが、喫煙者本人にもっとよく知って欲しいです。</a:t>
            </a:r>
          </a:p>
          <a:p>
            <a:pPr>
              <a:lnSpc>
                <a:spcPts val="2600"/>
              </a:lnSpc>
            </a:pPr>
            <a:r>
              <a:rPr kumimoji="1" lang="ja-JP" altLang="en-US" sz="1200" dirty="0">
                <a:solidFill>
                  <a:schemeClr val="tx1"/>
                </a:solidFill>
              </a:rPr>
              <a:t>　・家の近くは敷地内禁煙だけども、その敷地から出た歩道で喫煙している人を見かけます。小学校に通う子どもたちの通学路でも</a:t>
            </a:r>
            <a:endParaRPr kumimoji="1" lang="en-US" altLang="ja-JP" sz="1200" dirty="0">
              <a:solidFill>
                <a:schemeClr val="tx1"/>
              </a:solidFill>
            </a:endParaRPr>
          </a:p>
          <a:p>
            <a:pPr>
              <a:lnSpc>
                <a:spcPts val="2600"/>
              </a:lnSpc>
            </a:pPr>
            <a:r>
              <a:rPr kumimoji="1" lang="ja-JP" altLang="en-US" sz="1200" dirty="0">
                <a:solidFill>
                  <a:schemeClr val="tx1"/>
                </a:solidFill>
              </a:rPr>
              <a:t>　　あります。親の見ていないところで、また、そこを通らねばいけないところで喫煙されると困るなと思っておりました。今回こ</a:t>
            </a:r>
            <a:endParaRPr kumimoji="1" lang="en-US" altLang="ja-JP" sz="1200" dirty="0">
              <a:solidFill>
                <a:schemeClr val="tx1"/>
              </a:solidFill>
            </a:endParaRPr>
          </a:p>
          <a:p>
            <a:pPr>
              <a:lnSpc>
                <a:spcPts val="2600"/>
              </a:lnSpc>
            </a:pPr>
            <a:r>
              <a:rPr kumimoji="1" lang="ja-JP" altLang="en-US" sz="1200" dirty="0">
                <a:solidFill>
                  <a:schemeClr val="tx1"/>
                </a:solidFill>
              </a:rPr>
              <a:t>　　のようなアンケートもしていただいたことで、周りの現状を考え直すきっかけになりました。子どもたちが大人になってからの</a:t>
            </a:r>
            <a:endParaRPr kumimoji="1" lang="en-US" altLang="ja-JP" sz="1200" dirty="0">
              <a:solidFill>
                <a:schemeClr val="tx1"/>
              </a:solidFill>
            </a:endParaRPr>
          </a:p>
          <a:p>
            <a:pPr>
              <a:lnSpc>
                <a:spcPts val="2600"/>
              </a:lnSpc>
            </a:pPr>
            <a:r>
              <a:rPr kumimoji="1" lang="ja-JP" altLang="en-US" sz="1200" dirty="0">
                <a:solidFill>
                  <a:schemeClr val="tx1"/>
                </a:solidFill>
              </a:rPr>
              <a:t>　　ことも考えて、健康教育で取り上げてほしいですし、実施されているなら続けてほしいです。</a:t>
            </a:r>
          </a:p>
          <a:p>
            <a:pPr>
              <a:lnSpc>
                <a:spcPts val="2600"/>
              </a:lnSpc>
            </a:pPr>
            <a:r>
              <a:rPr kumimoji="1" lang="ja-JP" altLang="en-US" sz="1200" dirty="0">
                <a:solidFill>
                  <a:schemeClr val="tx1"/>
                </a:solidFill>
              </a:rPr>
              <a:t>　・加熱式たばこは安全なのかわからない。種類もたくさんある。</a:t>
            </a:r>
          </a:p>
          <a:p>
            <a:pPr>
              <a:lnSpc>
                <a:spcPts val="2600"/>
              </a:lnSpc>
            </a:pPr>
            <a:r>
              <a:rPr kumimoji="1" lang="ja-JP" altLang="en-US" sz="1200" dirty="0">
                <a:solidFill>
                  <a:schemeClr val="tx1"/>
                </a:solidFill>
              </a:rPr>
              <a:t>　・</a:t>
            </a:r>
            <a:r>
              <a:rPr kumimoji="1" lang="en-US" altLang="ja-JP" sz="1200" dirty="0">
                <a:solidFill>
                  <a:schemeClr val="tx1"/>
                </a:solidFill>
              </a:rPr>
              <a:t>2000</a:t>
            </a:r>
            <a:r>
              <a:rPr kumimoji="1" lang="ja-JP" altLang="en-US" sz="1200" dirty="0">
                <a:solidFill>
                  <a:schemeClr val="tx1"/>
                </a:solidFill>
              </a:rPr>
              <a:t>年に社会人となり、職場の受動喫煙がきっかけで、喘息持ちになりました。将来を担う子ども達には、こんな理不尽な健康</a:t>
            </a:r>
            <a:endParaRPr kumimoji="1" lang="en-US" altLang="ja-JP" sz="1200" dirty="0">
              <a:solidFill>
                <a:schemeClr val="tx1"/>
              </a:solidFill>
            </a:endParaRPr>
          </a:p>
          <a:p>
            <a:pPr>
              <a:lnSpc>
                <a:spcPts val="2600"/>
              </a:lnSpc>
            </a:pPr>
            <a:r>
              <a:rPr kumimoji="1" lang="ja-JP" altLang="en-US" sz="1200" dirty="0">
                <a:solidFill>
                  <a:schemeClr val="tx1"/>
                </a:solidFill>
              </a:rPr>
              <a:t>　　被害がまったくない世の中になって欲しいです。喫煙者が禁煙したくなるサポートも大事かなと思います。</a:t>
            </a:r>
            <a:endParaRPr kumimoji="1" lang="en-US" altLang="ja-JP" sz="1200" dirty="0">
              <a:solidFill>
                <a:schemeClr val="tx1"/>
              </a:solidFill>
            </a:endParaRPr>
          </a:p>
        </p:txBody>
      </p:sp>
    </p:spTree>
    <p:extLst>
      <p:ext uri="{BB962C8B-B14F-4D97-AF65-F5344CB8AC3E}">
        <p14:creationId xmlns:p14="http://schemas.microsoft.com/office/powerpoint/2010/main" val="18177652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字幕 2">
            <a:extLst>
              <a:ext uri="{FF2B5EF4-FFF2-40B4-BE49-F238E27FC236}">
                <a16:creationId xmlns:a16="http://schemas.microsoft.com/office/drawing/2014/main" id="{B9BBD958-1049-A667-1266-3FE05F8ABF9F}"/>
              </a:ext>
            </a:extLst>
          </p:cNvPr>
          <p:cNvSpPr txBox="1">
            <a:spLocks/>
          </p:cNvSpPr>
          <p:nvPr/>
        </p:nvSpPr>
        <p:spPr>
          <a:xfrm>
            <a:off x="406736" y="337716"/>
            <a:ext cx="3716532" cy="495294"/>
          </a:xfrm>
          <a:prstGeom prst="rect">
            <a:avLst/>
          </a:prstGeom>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401" b="1" dirty="0"/>
              <a:t>自由記載</a:t>
            </a:r>
            <a:r>
              <a:rPr lang="ja-JP" altLang="en-US" sz="2401" b="1" dirty="0">
                <a:solidFill>
                  <a:schemeClr val="bg1"/>
                </a:solidFill>
              </a:rPr>
              <a:t>（一部抜粋）</a:t>
            </a:r>
          </a:p>
        </p:txBody>
      </p:sp>
      <p:sp>
        <p:nvSpPr>
          <p:cNvPr id="8" name="正方形/長方形 7">
            <a:extLst>
              <a:ext uri="{FF2B5EF4-FFF2-40B4-BE49-F238E27FC236}">
                <a16:creationId xmlns:a16="http://schemas.microsoft.com/office/drawing/2014/main" id="{DF42C6FC-2D6B-5A6F-6A22-88AE9A45BA78}"/>
              </a:ext>
            </a:extLst>
          </p:cNvPr>
          <p:cNvSpPr/>
          <p:nvPr/>
        </p:nvSpPr>
        <p:spPr>
          <a:xfrm>
            <a:off x="0" y="0"/>
            <a:ext cx="482600" cy="72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a:extLst>
              <a:ext uri="{FF2B5EF4-FFF2-40B4-BE49-F238E27FC236}">
                <a16:creationId xmlns:a16="http://schemas.microsoft.com/office/drawing/2014/main" id="{F1D23E85-90CD-08F2-3DE6-F858CCB7CFCC}"/>
              </a:ext>
            </a:extLst>
          </p:cNvPr>
          <p:cNvSpPr/>
          <p:nvPr/>
        </p:nvSpPr>
        <p:spPr>
          <a:xfrm>
            <a:off x="406736" y="931492"/>
            <a:ext cx="9262533" cy="5606041"/>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2600"/>
              </a:lnSpc>
            </a:pPr>
            <a:r>
              <a:rPr kumimoji="1" lang="ja-JP" altLang="en-US" sz="1600" b="1" dirty="0">
                <a:solidFill>
                  <a:schemeClr val="tx1"/>
                </a:solidFill>
              </a:rPr>
              <a:t>◎　喫煙場所の整備等に関すること　　　　　　　　</a:t>
            </a:r>
            <a:endParaRPr kumimoji="1" lang="en-US" altLang="ja-JP" sz="1600" b="1" dirty="0">
              <a:solidFill>
                <a:schemeClr val="tx1"/>
              </a:solidFill>
            </a:endParaRPr>
          </a:p>
          <a:p>
            <a:pPr>
              <a:lnSpc>
                <a:spcPts val="2600"/>
              </a:lnSpc>
            </a:pPr>
            <a:r>
              <a:rPr kumimoji="1" lang="ja-JP" altLang="en-US" sz="1200" dirty="0">
                <a:solidFill>
                  <a:schemeClr val="tx1"/>
                </a:solidFill>
              </a:rPr>
              <a:t>　・喫煙者を追い出したり、肩身を狭くさせるのでは無く、喫煙所の整備をして欲しいと思います。</a:t>
            </a:r>
          </a:p>
          <a:p>
            <a:pPr>
              <a:lnSpc>
                <a:spcPts val="2600"/>
              </a:lnSpc>
            </a:pPr>
            <a:r>
              <a:rPr kumimoji="1" lang="ja-JP" altLang="en-US" sz="1200" dirty="0">
                <a:solidFill>
                  <a:schemeClr val="tx1"/>
                </a:solidFill>
              </a:rPr>
              <a:t>　・学校や、病院の敷地内は禁煙になっていて、一歩外に出た道路で喫煙しているのを良く見かける。通学路だし、自分もタバコを　　</a:t>
            </a:r>
            <a:endParaRPr kumimoji="1" lang="en-US" altLang="ja-JP" sz="1200" dirty="0">
              <a:solidFill>
                <a:schemeClr val="tx1"/>
              </a:solidFill>
            </a:endParaRPr>
          </a:p>
          <a:p>
            <a:pPr>
              <a:lnSpc>
                <a:spcPts val="2600"/>
              </a:lnSpc>
            </a:pPr>
            <a:r>
              <a:rPr kumimoji="1" lang="ja-JP" altLang="en-US" sz="1200" dirty="0">
                <a:solidFill>
                  <a:schemeClr val="tx1"/>
                </a:solidFill>
              </a:rPr>
              <a:t>　　吸わないのでとても気分が悪い。敷地内に喫煙スペースを設けて、その中で喫煙すれば、お互いに気持ちが良いのでは。</a:t>
            </a:r>
            <a:endParaRPr kumimoji="1" lang="en-US" altLang="ja-JP" sz="1200" dirty="0">
              <a:solidFill>
                <a:schemeClr val="tx1"/>
              </a:solidFill>
            </a:endParaRPr>
          </a:p>
          <a:p>
            <a:pPr>
              <a:lnSpc>
                <a:spcPts val="2600"/>
              </a:lnSpc>
            </a:pPr>
            <a:r>
              <a:rPr kumimoji="1" lang="ja-JP" altLang="en-US" sz="1200" dirty="0">
                <a:solidFill>
                  <a:schemeClr val="tx1"/>
                </a:solidFill>
              </a:rPr>
              <a:t>　・受動喫煙を防止するためには、より踏み込んだ分煙施策や適切な喫煙スペースの配置が必要だと思います。喫煙禁止だけを強く</a:t>
            </a:r>
            <a:endParaRPr kumimoji="1" lang="en-US" altLang="ja-JP" sz="1200" dirty="0">
              <a:solidFill>
                <a:schemeClr val="tx1"/>
              </a:solidFill>
            </a:endParaRPr>
          </a:p>
          <a:p>
            <a:pPr>
              <a:lnSpc>
                <a:spcPts val="2600"/>
              </a:lnSpc>
            </a:pPr>
            <a:r>
              <a:rPr kumimoji="1" lang="ja-JP" altLang="en-US" sz="1200" dirty="0">
                <a:solidFill>
                  <a:schemeClr val="tx1"/>
                </a:solidFill>
              </a:rPr>
              <a:t>　　推し進めると、屋外で所構わず喫煙する人が増えるように思います。</a:t>
            </a:r>
            <a:endParaRPr kumimoji="1" lang="en-US" altLang="ja-JP" sz="1200" dirty="0">
              <a:solidFill>
                <a:schemeClr val="tx1"/>
              </a:solidFill>
            </a:endParaRPr>
          </a:p>
          <a:p>
            <a:pPr>
              <a:lnSpc>
                <a:spcPts val="2600"/>
              </a:lnSpc>
            </a:pPr>
            <a:r>
              <a:rPr kumimoji="1" lang="ja-JP" altLang="en-US" sz="1200" dirty="0">
                <a:solidFill>
                  <a:schemeClr val="tx1"/>
                </a:solidFill>
              </a:rPr>
              <a:t>　・愛煙家にとっては喫煙場所がなくて外出する時は大変です。</a:t>
            </a:r>
          </a:p>
          <a:p>
            <a:pPr>
              <a:lnSpc>
                <a:spcPts val="2600"/>
              </a:lnSpc>
            </a:pPr>
            <a:r>
              <a:rPr kumimoji="1" lang="ja-JP" altLang="en-US" sz="1200" dirty="0">
                <a:solidFill>
                  <a:schemeClr val="tx1"/>
                </a:solidFill>
              </a:rPr>
              <a:t>　・喫煙できる場所を充分に確保し、分煙を確立してほしい。</a:t>
            </a:r>
          </a:p>
          <a:p>
            <a:pPr>
              <a:lnSpc>
                <a:spcPts val="2600"/>
              </a:lnSpc>
            </a:pPr>
            <a:r>
              <a:rPr kumimoji="1" lang="ja-JP" altLang="en-US" sz="1200" dirty="0">
                <a:solidFill>
                  <a:schemeClr val="tx1"/>
                </a:solidFill>
              </a:rPr>
              <a:t>　・禁止と書かれていても喫煙している人がいる。喫煙場所を喫煙者がわかるように設置しないと、禁止の場所でも喫煙するのでは</a:t>
            </a:r>
            <a:endParaRPr kumimoji="1" lang="en-US" altLang="ja-JP" sz="1200" dirty="0">
              <a:solidFill>
                <a:schemeClr val="tx1"/>
              </a:solidFill>
            </a:endParaRPr>
          </a:p>
          <a:p>
            <a:pPr>
              <a:lnSpc>
                <a:spcPts val="2600"/>
              </a:lnSpc>
            </a:pPr>
            <a:r>
              <a:rPr kumimoji="1" lang="ja-JP" altLang="en-US" sz="1200" dirty="0">
                <a:solidFill>
                  <a:schemeClr val="tx1"/>
                </a:solidFill>
              </a:rPr>
              <a:t>　　ないか。</a:t>
            </a:r>
            <a:endParaRPr kumimoji="1" lang="en-US" altLang="ja-JP" sz="1200" dirty="0">
              <a:solidFill>
                <a:schemeClr val="tx1"/>
              </a:solidFill>
            </a:endParaRPr>
          </a:p>
          <a:p>
            <a:pPr>
              <a:lnSpc>
                <a:spcPts val="2600"/>
              </a:lnSpc>
            </a:pPr>
            <a:r>
              <a:rPr kumimoji="1" lang="ja-JP" altLang="en-US" sz="1200" dirty="0">
                <a:solidFill>
                  <a:schemeClr val="tx1"/>
                </a:solidFill>
              </a:rPr>
              <a:t>　・私は非喫煙者でタバコは嫌いですしニオイだけでも嫌な気分になりますが、吸えない場所が全く無いのも、どうかと思いますし</a:t>
            </a:r>
            <a:endParaRPr kumimoji="1" lang="en-US" altLang="ja-JP" sz="1200" dirty="0">
              <a:solidFill>
                <a:schemeClr val="tx1"/>
              </a:solidFill>
            </a:endParaRPr>
          </a:p>
          <a:p>
            <a:pPr>
              <a:lnSpc>
                <a:spcPts val="2600"/>
              </a:lnSpc>
            </a:pPr>
            <a:r>
              <a:rPr kumimoji="1" lang="ja-JP" altLang="en-US" sz="1200" dirty="0">
                <a:solidFill>
                  <a:schemeClr val="tx1"/>
                </a:solidFill>
              </a:rPr>
              <a:t>　　現実的に、矛盾があるなと感じてます。子供の学校や飲食店などで、喫煙者が当該敷地外でモクモクと吸ってる場所は煙がすご</a:t>
            </a:r>
            <a:endParaRPr kumimoji="1" lang="en-US" altLang="ja-JP" sz="1200" dirty="0">
              <a:solidFill>
                <a:schemeClr val="tx1"/>
              </a:solidFill>
            </a:endParaRPr>
          </a:p>
          <a:p>
            <a:pPr>
              <a:lnSpc>
                <a:spcPts val="2600"/>
              </a:lnSpc>
            </a:pPr>
            <a:r>
              <a:rPr kumimoji="1" lang="ja-JP" altLang="en-US" sz="1200" dirty="0">
                <a:solidFill>
                  <a:schemeClr val="tx1"/>
                </a:solidFill>
              </a:rPr>
              <a:t>　　く近づきたくなしですし、なんとかならないのかといつも思います。あえて高性能な喫煙所や喫煙スポットを設置するなど、共</a:t>
            </a:r>
            <a:endParaRPr kumimoji="1" lang="en-US" altLang="ja-JP" sz="1200" dirty="0">
              <a:solidFill>
                <a:schemeClr val="tx1"/>
              </a:solidFill>
            </a:endParaRPr>
          </a:p>
          <a:p>
            <a:pPr>
              <a:lnSpc>
                <a:spcPts val="2600"/>
              </a:lnSpc>
            </a:pPr>
            <a:r>
              <a:rPr kumimoji="1" lang="ja-JP" altLang="en-US" sz="1200" dirty="0">
                <a:solidFill>
                  <a:schemeClr val="tx1"/>
                </a:solidFill>
              </a:rPr>
              <a:t>　　生できる環境も必要かと考えます。特に岩手県は葉タバコ生産県でありますし、納税収入も見逃せないかと思います。健康増進　　</a:t>
            </a:r>
            <a:endParaRPr kumimoji="1" lang="en-US" altLang="ja-JP" sz="1200" dirty="0">
              <a:solidFill>
                <a:schemeClr val="tx1"/>
              </a:solidFill>
            </a:endParaRPr>
          </a:p>
          <a:p>
            <a:pPr>
              <a:lnSpc>
                <a:spcPts val="2600"/>
              </a:lnSpc>
            </a:pPr>
            <a:r>
              <a:rPr kumimoji="1" lang="ja-JP" altLang="en-US" sz="1200" dirty="0">
                <a:solidFill>
                  <a:schemeClr val="tx1"/>
                </a:solidFill>
              </a:rPr>
              <a:t>　　法の旗振りは分かりますが、現実的に沿ってないかと思います。</a:t>
            </a:r>
            <a:endParaRPr kumimoji="1" lang="en-US" altLang="ja-JP" sz="1200" dirty="0">
              <a:solidFill>
                <a:schemeClr val="tx1"/>
              </a:solidFill>
            </a:endParaRPr>
          </a:p>
        </p:txBody>
      </p:sp>
    </p:spTree>
    <p:extLst>
      <p:ext uri="{BB962C8B-B14F-4D97-AF65-F5344CB8AC3E}">
        <p14:creationId xmlns:p14="http://schemas.microsoft.com/office/powerpoint/2010/main" val="26376247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字幕 2">
            <a:extLst>
              <a:ext uri="{FF2B5EF4-FFF2-40B4-BE49-F238E27FC236}">
                <a16:creationId xmlns:a16="http://schemas.microsoft.com/office/drawing/2014/main" id="{B9BBD958-1049-A667-1266-3FE05F8ABF9F}"/>
              </a:ext>
            </a:extLst>
          </p:cNvPr>
          <p:cNvSpPr txBox="1">
            <a:spLocks/>
          </p:cNvSpPr>
          <p:nvPr/>
        </p:nvSpPr>
        <p:spPr>
          <a:xfrm>
            <a:off x="406736" y="337716"/>
            <a:ext cx="3716532" cy="495294"/>
          </a:xfrm>
          <a:prstGeom prst="rect">
            <a:avLst/>
          </a:prstGeom>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401" b="1" dirty="0"/>
              <a:t>自由記載</a:t>
            </a:r>
            <a:r>
              <a:rPr lang="ja-JP" altLang="en-US" sz="2401" b="1" dirty="0">
                <a:solidFill>
                  <a:schemeClr val="bg1"/>
                </a:solidFill>
              </a:rPr>
              <a:t>（一部抜粋）</a:t>
            </a:r>
          </a:p>
        </p:txBody>
      </p:sp>
      <p:sp>
        <p:nvSpPr>
          <p:cNvPr id="8" name="正方形/長方形 7">
            <a:extLst>
              <a:ext uri="{FF2B5EF4-FFF2-40B4-BE49-F238E27FC236}">
                <a16:creationId xmlns:a16="http://schemas.microsoft.com/office/drawing/2014/main" id="{DF42C6FC-2D6B-5A6F-6A22-88AE9A45BA78}"/>
              </a:ext>
            </a:extLst>
          </p:cNvPr>
          <p:cNvSpPr/>
          <p:nvPr/>
        </p:nvSpPr>
        <p:spPr>
          <a:xfrm>
            <a:off x="0" y="0"/>
            <a:ext cx="482600" cy="72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a:extLst>
              <a:ext uri="{FF2B5EF4-FFF2-40B4-BE49-F238E27FC236}">
                <a16:creationId xmlns:a16="http://schemas.microsoft.com/office/drawing/2014/main" id="{F1D23E85-90CD-08F2-3DE6-F858CCB7CFCC}"/>
              </a:ext>
            </a:extLst>
          </p:cNvPr>
          <p:cNvSpPr/>
          <p:nvPr/>
        </p:nvSpPr>
        <p:spPr>
          <a:xfrm>
            <a:off x="406736" y="931492"/>
            <a:ext cx="9262533" cy="5606041"/>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2600"/>
              </a:lnSpc>
            </a:pPr>
            <a:r>
              <a:rPr kumimoji="1" lang="ja-JP" altLang="en-US" sz="1600" b="1" dirty="0">
                <a:solidFill>
                  <a:schemeClr val="tx1"/>
                </a:solidFill>
              </a:rPr>
              <a:t>◎　情報提供、その他の意見　　　　　　　　　</a:t>
            </a:r>
            <a:endParaRPr kumimoji="1" lang="en-US" altLang="ja-JP" sz="1600" b="1" dirty="0">
              <a:solidFill>
                <a:schemeClr val="tx1"/>
              </a:solidFill>
            </a:endParaRPr>
          </a:p>
          <a:p>
            <a:pPr>
              <a:lnSpc>
                <a:spcPts val="2600"/>
              </a:lnSpc>
            </a:pPr>
            <a:r>
              <a:rPr kumimoji="1" lang="ja-JP" altLang="en-US" sz="1200" dirty="0">
                <a:solidFill>
                  <a:schemeClr val="tx1"/>
                </a:solidFill>
              </a:rPr>
              <a:t>　・職場の喫煙環境に問題がある。食品を扱っているが、喫煙場所とされているのは敷地内建物の陰で、古い建物のすぐそばに灰皿</a:t>
            </a:r>
            <a:endParaRPr kumimoji="1" lang="en-US" altLang="ja-JP" sz="1200" dirty="0">
              <a:solidFill>
                <a:schemeClr val="tx1"/>
              </a:solidFill>
            </a:endParaRPr>
          </a:p>
          <a:p>
            <a:pPr>
              <a:lnSpc>
                <a:spcPts val="2600"/>
              </a:lnSpc>
            </a:pPr>
            <a:r>
              <a:rPr kumimoji="1" lang="ja-JP" altLang="en-US" sz="1200" dirty="0">
                <a:solidFill>
                  <a:schemeClr val="tx1"/>
                </a:solidFill>
              </a:rPr>
              <a:t>　　があり、勤務中に真横を何度も横切るためいつも受動喫煙になる。管理職者自身も喫煙者であるため、改善される気配がない。</a:t>
            </a:r>
            <a:endParaRPr kumimoji="1" lang="en-US" altLang="ja-JP" sz="1200" dirty="0">
              <a:solidFill>
                <a:schemeClr val="tx1"/>
              </a:solidFill>
            </a:endParaRPr>
          </a:p>
          <a:p>
            <a:pPr>
              <a:lnSpc>
                <a:spcPts val="2600"/>
              </a:lnSpc>
            </a:pPr>
            <a:r>
              <a:rPr kumimoji="1" lang="ja-JP" altLang="en-US" sz="1200" dirty="0">
                <a:solidFill>
                  <a:schemeClr val="tx1"/>
                </a:solidFill>
              </a:rPr>
              <a:t>　　また「以前から」という理由だけで、敷地内建物内での喫煙も目撃した。時代に合っておらず、また火災の危険もあるため、行</a:t>
            </a:r>
            <a:endParaRPr kumimoji="1" lang="en-US" altLang="ja-JP" sz="1200" dirty="0">
              <a:solidFill>
                <a:schemeClr val="tx1"/>
              </a:solidFill>
            </a:endParaRPr>
          </a:p>
          <a:p>
            <a:pPr>
              <a:lnSpc>
                <a:spcPts val="2600"/>
              </a:lnSpc>
            </a:pPr>
            <a:r>
              <a:rPr kumimoji="1" lang="ja-JP" altLang="en-US" sz="1200" dirty="0">
                <a:solidFill>
                  <a:schemeClr val="tx1"/>
                </a:solidFill>
              </a:rPr>
              <a:t>　　政から指導をしてほしいと考えている。</a:t>
            </a:r>
            <a:endParaRPr kumimoji="1" lang="en-US" altLang="ja-JP" sz="1200" dirty="0">
              <a:solidFill>
                <a:schemeClr val="tx1"/>
              </a:solidFill>
            </a:endParaRPr>
          </a:p>
          <a:p>
            <a:pPr>
              <a:lnSpc>
                <a:spcPts val="2600"/>
              </a:lnSpc>
            </a:pPr>
            <a:r>
              <a:rPr kumimoji="1" lang="ja-JP" altLang="en-US" sz="1200" dirty="0">
                <a:solidFill>
                  <a:schemeClr val="tx1"/>
                </a:solidFill>
              </a:rPr>
              <a:t>　・家族に喫煙者はいないが、家の裏が介護施設の喫煙所になっていて、夏に窓を開けているとたばこの臭いが入ってくる。介護施</a:t>
            </a:r>
            <a:endParaRPr kumimoji="1" lang="en-US" altLang="ja-JP" sz="1200" dirty="0">
              <a:solidFill>
                <a:schemeClr val="tx1"/>
              </a:solidFill>
            </a:endParaRPr>
          </a:p>
          <a:p>
            <a:pPr>
              <a:lnSpc>
                <a:spcPts val="2600"/>
              </a:lnSpc>
            </a:pPr>
            <a:r>
              <a:rPr kumimoji="1" lang="ja-JP" altLang="en-US" sz="1200" dirty="0">
                <a:solidFill>
                  <a:schemeClr val="tx1"/>
                </a:solidFill>
              </a:rPr>
              <a:t>　　設なのに屋外喫煙所があるのは良いのか？と思っている。</a:t>
            </a:r>
            <a:endParaRPr kumimoji="1" lang="en-US" altLang="ja-JP" sz="1200" dirty="0">
              <a:solidFill>
                <a:schemeClr val="tx1"/>
              </a:solidFill>
            </a:endParaRPr>
          </a:p>
          <a:p>
            <a:pPr>
              <a:lnSpc>
                <a:spcPts val="2600"/>
              </a:lnSpc>
            </a:pPr>
            <a:r>
              <a:rPr kumimoji="1" lang="ja-JP" altLang="en-US" sz="1200" dirty="0">
                <a:solidFill>
                  <a:schemeClr val="tx1"/>
                </a:solidFill>
              </a:rPr>
              <a:t>　・職場などを禁煙にしても、喫煙者が外に出て喫煙したら、外にいる人は結局受動喫煙になる。我が家の隣の会社は、喫煙者が通</a:t>
            </a:r>
            <a:endParaRPr kumimoji="1" lang="en-US" altLang="ja-JP" sz="1200" dirty="0">
              <a:solidFill>
                <a:schemeClr val="tx1"/>
              </a:solidFill>
            </a:endParaRPr>
          </a:p>
          <a:p>
            <a:pPr>
              <a:lnSpc>
                <a:spcPts val="2600"/>
              </a:lnSpc>
            </a:pPr>
            <a:r>
              <a:rPr kumimoji="1" lang="ja-JP" altLang="en-US" sz="1200" dirty="0">
                <a:solidFill>
                  <a:schemeClr val="tx1"/>
                </a:solidFill>
              </a:rPr>
              <a:t>　　用口の外でタバコを吸うので、その前を通るたびに煙を浴びる。喫煙所以外で吸わない指導をしてほしい。</a:t>
            </a:r>
            <a:endParaRPr kumimoji="1" lang="en-US" altLang="ja-JP" sz="1200" dirty="0">
              <a:solidFill>
                <a:schemeClr val="tx1"/>
              </a:solidFill>
            </a:endParaRPr>
          </a:p>
          <a:p>
            <a:pPr>
              <a:lnSpc>
                <a:spcPts val="2600"/>
              </a:lnSpc>
            </a:pPr>
            <a:r>
              <a:rPr kumimoji="1" lang="ja-JP" altLang="en-US" sz="1200" dirty="0">
                <a:solidFill>
                  <a:schemeClr val="tx1"/>
                </a:solidFill>
              </a:rPr>
              <a:t>　・タバコを販売しない、タバコの大幅値上げ（</a:t>
            </a:r>
            <a:r>
              <a:rPr kumimoji="1" lang="en-US" altLang="ja-JP" sz="1200" dirty="0">
                <a:solidFill>
                  <a:schemeClr val="tx1"/>
                </a:solidFill>
              </a:rPr>
              <a:t>1</a:t>
            </a:r>
            <a:r>
              <a:rPr kumimoji="1" lang="ja-JP" altLang="en-US" sz="1200" dirty="0">
                <a:solidFill>
                  <a:schemeClr val="tx1"/>
                </a:solidFill>
              </a:rPr>
              <a:t>箱千円以上）。</a:t>
            </a:r>
            <a:endParaRPr kumimoji="1" lang="en-US" altLang="ja-JP" sz="1200" dirty="0">
              <a:solidFill>
                <a:schemeClr val="tx1"/>
              </a:solidFill>
            </a:endParaRPr>
          </a:p>
          <a:p>
            <a:pPr>
              <a:lnSpc>
                <a:spcPts val="2600"/>
              </a:lnSpc>
            </a:pPr>
            <a:r>
              <a:rPr kumimoji="1" lang="ja-JP" altLang="en-US" sz="1200" dirty="0">
                <a:solidFill>
                  <a:schemeClr val="tx1"/>
                </a:solidFill>
              </a:rPr>
              <a:t>　・館内禁煙と言っているのに従業員は敷地内で吸っていることを許している企業もある。こういうのを行政が指導して欲しい。</a:t>
            </a:r>
          </a:p>
          <a:p>
            <a:pPr>
              <a:lnSpc>
                <a:spcPts val="2600"/>
              </a:lnSpc>
            </a:pPr>
            <a:r>
              <a:rPr kumimoji="1" lang="ja-JP" altLang="en-US" sz="1200" dirty="0">
                <a:solidFill>
                  <a:schemeClr val="tx1"/>
                </a:solidFill>
              </a:rPr>
              <a:t>　・禁煙補助薬や治療への助成は好ましくない。世界的に薬物依存に近い部類に分類されており、税金投入は非喫煙者からすると不</a:t>
            </a:r>
            <a:endParaRPr kumimoji="1" lang="en-US" altLang="ja-JP" sz="1200" dirty="0">
              <a:solidFill>
                <a:schemeClr val="tx1"/>
              </a:solidFill>
            </a:endParaRPr>
          </a:p>
          <a:p>
            <a:pPr>
              <a:lnSpc>
                <a:spcPts val="2600"/>
              </a:lnSpc>
            </a:pPr>
            <a:r>
              <a:rPr kumimoji="1" lang="ja-JP" altLang="en-US" sz="1200" dirty="0">
                <a:solidFill>
                  <a:schemeClr val="tx1"/>
                </a:solidFill>
              </a:rPr>
              <a:t>　　安が大きい。逆に喫煙者保険制度を保険会社などで作り、入会者が保険会社から助成を受けられるのが本らの姿ではないか。</a:t>
            </a:r>
          </a:p>
          <a:p>
            <a:pPr>
              <a:lnSpc>
                <a:spcPts val="2600"/>
              </a:lnSpc>
            </a:pPr>
            <a:r>
              <a:rPr kumimoji="1" lang="ja-JP" altLang="en-US" sz="1200" dirty="0">
                <a:solidFill>
                  <a:schemeClr val="tx1"/>
                </a:solidFill>
              </a:rPr>
              <a:t>　・薬物みたいに金になり儲けになるから、絶対になくならないものだと思う。いくら廃止を促す行政や団体がいても、ただの茶番</a:t>
            </a:r>
            <a:endParaRPr kumimoji="1" lang="en-US" altLang="ja-JP" sz="1200" dirty="0">
              <a:solidFill>
                <a:schemeClr val="tx1"/>
              </a:solidFill>
            </a:endParaRPr>
          </a:p>
          <a:p>
            <a:pPr>
              <a:lnSpc>
                <a:spcPts val="2600"/>
              </a:lnSpc>
            </a:pPr>
            <a:r>
              <a:rPr kumimoji="1" lang="ja-JP" altLang="en-US" sz="1200" dirty="0">
                <a:solidFill>
                  <a:schemeClr val="tx1"/>
                </a:solidFill>
              </a:rPr>
              <a:t>　　に過ぎない。税金、金のムダ。だったら、受動喫煙がどうとかやらないほうがいいと思う。今のままでは、中途半端で、何がし</a:t>
            </a:r>
            <a:endParaRPr kumimoji="1" lang="en-US" altLang="ja-JP" sz="1200" dirty="0">
              <a:solidFill>
                <a:schemeClr val="tx1"/>
              </a:solidFill>
            </a:endParaRPr>
          </a:p>
          <a:p>
            <a:pPr>
              <a:lnSpc>
                <a:spcPts val="2600"/>
              </a:lnSpc>
            </a:pPr>
            <a:r>
              <a:rPr kumimoji="1" lang="ja-JP" altLang="en-US" sz="1200" dirty="0">
                <a:solidFill>
                  <a:schemeClr val="tx1"/>
                </a:solidFill>
              </a:rPr>
              <a:t>　　たいのか理解できない。</a:t>
            </a:r>
            <a:endParaRPr kumimoji="1" lang="en-US" altLang="ja-JP" sz="1200" dirty="0">
              <a:solidFill>
                <a:schemeClr val="tx1"/>
              </a:solidFill>
            </a:endParaRPr>
          </a:p>
        </p:txBody>
      </p:sp>
    </p:spTree>
    <p:extLst>
      <p:ext uri="{BB962C8B-B14F-4D97-AF65-F5344CB8AC3E}">
        <p14:creationId xmlns:p14="http://schemas.microsoft.com/office/powerpoint/2010/main" val="26321369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字幕 2">
            <a:extLst>
              <a:ext uri="{FF2B5EF4-FFF2-40B4-BE49-F238E27FC236}">
                <a16:creationId xmlns:a16="http://schemas.microsoft.com/office/drawing/2014/main" id="{B9BBD958-1049-A667-1266-3FE05F8ABF9F}"/>
              </a:ext>
            </a:extLst>
          </p:cNvPr>
          <p:cNvSpPr txBox="1">
            <a:spLocks/>
          </p:cNvSpPr>
          <p:nvPr/>
        </p:nvSpPr>
        <p:spPr>
          <a:xfrm>
            <a:off x="406736" y="337716"/>
            <a:ext cx="3716532" cy="495294"/>
          </a:xfrm>
          <a:prstGeom prst="rect">
            <a:avLst/>
          </a:prstGeom>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401" b="1" dirty="0"/>
              <a:t>自由記載</a:t>
            </a:r>
            <a:r>
              <a:rPr lang="ja-JP" altLang="en-US" sz="2401" b="1" dirty="0">
                <a:solidFill>
                  <a:schemeClr val="bg1"/>
                </a:solidFill>
              </a:rPr>
              <a:t>（一部抜粋）</a:t>
            </a:r>
          </a:p>
        </p:txBody>
      </p:sp>
      <p:sp>
        <p:nvSpPr>
          <p:cNvPr id="8" name="正方形/長方形 7">
            <a:extLst>
              <a:ext uri="{FF2B5EF4-FFF2-40B4-BE49-F238E27FC236}">
                <a16:creationId xmlns:a16="http://schemas.microsoft.com/office/drawing/2014/main" id="{DF42C6FC-2D6B-5A6F-6A22-88AE9A45BA78}"/>
              </a:ext>
            </a:extLst>
          </p:cNvPr>
          <p:cNvSpPr/>
          <p:nvPr/>
        </p:nvSpPr>
        <p:spPr>
          <a:xfrm>
            <a:off x="0" y="0"/>
            <a:ext cx="482600" cy="72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a:extLst>
              <a:ext uri="{FF2B5EF4-FFF2-40B4-BE49-F238E27FC236}">
                <a16:creationId xmlns:a16="http://schemas.microsoft.com/office/drawing/2014/main" id="{F1D23E85-90CD-08F2-3DE6-F858CCB7CFCC}"/>
              </a:ext>
            </a:extLst>
          </p:cNvPr>
          <p:cNvSpPr/>
          <p:nvPr/>
        </p:nvSpPr>
        <p:spPr>
          <a:xfrm>
            <a:off x="406736" y="931492"/>
            <a:ext cx="9262533" cy="5606041"/>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2600"/>
              </a:lnSpc>
            </a:pPr>
            <a:r>
              <a:rPr kumimoji="1" lang="ja-JP" altLang="en-US" sz="1600" b="1" dirty="0">
                <a:solidFill>
                  <a:schemeClr val="tx1"/>
                </a:solidFill>
              </a:rPr>
              <a:t>◎　情報提供、その他の意見　　　　　　　　　</a:t>
            </a:r>
            <a:endParaRPr kumimoji="1" lang="en-US" altLang="ja-JP" sz="1600" b="1" dirty="0">
              <a:solidFill>
                <a:schemeClr val="tx1"/>
              </a:solidFill>
            </a:endParaRPr>
          </a:p>
          <a:p>
            <a:pPr>
              <a:lnSpc>
                <a:spcPts val="2600"/>
              </a:lnSpc>
            </a:pPr>
            <a:r>
              <a:rPr kumimoji="1" lang="ja-JP" altLang="en-US" sz="1200" dirty="0">
                <a:solidFill>
                  <a:schemeClr val="tx1"/>
                </a:solidFill>
              </a:rPr>
              <a:t>　・アパートの</a:t>
            </a:r>
            <a:r>
              <a:rPr kumimoji="1" lang="en-US" altLang="ja-JP" sz="1200" dirty="0">
                <a:solidFill>
                  <a:schemeClr val="tx1"/>
                </a:solidFill>
              </a:rPr>
              <a:t>2</a:t>
            </a:r>
            <a:r>
              <a:rPr kumimoji="1" lang="ja-JP" altLang="en-US" sz="1200" dirty="0">
                <a:solidFill>
                  <a:schemeClr val="tx1"/>
                </a:solidFill>
              </a:rPr>
              <a:t>階に住んでいます。下の住人がベランダでたばこを吸う為、窓からタバコの匂いがはいってきます。うちの家族</a:t>
            </a:r>
            <a:endParaRPr kumimoji="1" lang="en-US" altLang="ja-JP" sz="1200" dirty="0">
              <a:solidFill>
                <a:schemeClr val="tx1"/>
              </a:solidFill>
            </a:endParaRPr>
          </a:p>
          <a:p>
            <a:pPr>
              <a:lnSpc>
                <a:spcPts val="2600"/>
              </a:lnSpc>
            </a:pPr>
            <a:r>
              <a:rPr kumimoji="1" lang="ja-JP" altLang="en-US" sz="1200" dirty="0">
                <a:solidFill>
                  <a:schemeClr val="tx1"/>
                </a:solidFill>
              </a:rPr>
              <a:t>　　は誰もタバコを吸わないのに受動喫煙になって困っていますが、対策は難しいですか。</a:t>
            </a:r>
          </a:p>
          <a:p>
            <a:pPr>
              <a:lnSpc>
                <a:spcPts val="2600"/>
              </a:lnSpc>
            </a:pPr>
            <a:r>
              <a:rPr kumimoji="1" lang="ja-JP" altLang="en-US" sz="1200" dirty="0">
                <a:solidFill>
                  <a:schemeClr val="tx1"/>
                </a:solidFill>
              </a:rPr>
              <a:t>　・敷地内禁煙の公共施設の駐車場で喫煙している人をよく見ます。（具体的には盛岡市アイスリンクのサブエントランス付近。）</a:t>
            </a:r>
            <a:endParaRPr kumimoji="1" lang="en-US" altLang="ja-JP" sz="1200" dirty="0">
              <a:solidFill>
                <a:schemeClr val="tx1"/>
              </a:solidFill>
            </a:endParaRPr>
          </a:p>
          <a:p>
            <a:pPr>
              <a:lnSpc>
                <a:spcPts val="2600"/>
              </a:lnSpc>
            </a:pPr>
            <a:r>
              <a:rPr kumimoji="1" lang="ja-JP" altLang="en-US" sz="1200" dirty="0">
                <a:solidFill>
                  <a:schemeClr val="tx1"/>
                </a:solidFill>
              </a:rPr>
              <a:t>　　ルールを守らない人を放置していては、ルールをつくった意味がないと思います。</a:t>
            </a:r>
          </a:p>
          <a:p>
            <a:pPr>
              <a:lnSpc>
                <a:spcPts val="2600"/>
              </a:lnSpc>
            </a:pPr>
            <a:r>
              <a:rPr kumimoji="1" lang="ja-JP" altLang="en-US" sz="1200" dirty="0">
                <a:solidFill>
                  <a:schemeClr val="tx1"/>
                </a:solidFill>
              </a:rPr>
              <a:t>　・喫煙してる人が全員ではないが、マナーを守らない人が多いです。勿論知識が足りないのでは無く、知ろうとしない、自分に</a:t>
            </a:r>
            <a:endParaRPr kumimoji="1" lang="en-US" altLang="ja-JP" sz="1200" dirty="0">
              <a:solidFill>
                <a:schemeClr val="tx1"/>
              </a:solidFill>
            </a:endParaRPr>
          </a:p>
          <a:p>
            <a:pPr>
              <a:lnSpc>
                <a:spcPts val="2600"/>
              </a:lnSpc>
            </a:pPr>
            <a:r>
              <a:rPr kumimoji="1" lang="ja-JP" altLang="en-US" sz="1200" dirty="0">
                <a:solidFill>
                  <a:schemeClr val="tx1"/>
                </a:solidFill>
              </a:rPr>
              <a:t>　　は関係無いと思ってる人の多くが喫煙しています。自分が食事をした後で周りがまだ食事をして居るのに喫煙所又は外に出たり</a:t>
            </a:r>
            <a:endParaRPr kumimoji="1" lang="en-US" altLang="ja-JP" sz="1200" dirty="0">
              <a:solidFill>
                <a:schemeClr val="tx1"/>
              </a:solidFill>
            </a:endParaRPr>
          </a:p>
          <a:p>
            <a:pPr>
              <a:lnSpc>
                <a:spcPts val="2600"/>
              </a:lnSpc>
            </a:pPr>
            <a:r>
              <a:rPr kumimoji="1" lang="ja-JP" altLang="en-US" sz="1200" dirty="0">
                <a:solidFill>
                  <a:schemeClr val="tx1"/>
                </a:solidFill>
              </a:rPr>
              <a:t>　　しないでその場で直ぐに喫煙をする常識はずれの人も多いです。勿論、注意しても「我関せず」で冗談で言われていると思って</a:t>
            </a:r>
            <a:endParaRPr kumimoji="1" lang="en-US" altLang="ja-JP" sz="1200" dirty="0">
              <a:solidFill>
                <a:schemeClr val="tx1"/>
              </a:solidFill>
            </a:endParaRPr>
          </a:p>
          <a:p>
            <a:pPr>
              <a:lnSpc>
                <a:spcPts val="2600"/>
              </a:lnSpc>
            </a:pPr>
            <a:r>
              <a:rPr kumimoji="1" lang="ja-JP" altLang="en-US" sz="1200" dirty="0">
                <a:solidFill>
                  <a:schemeClr val="tx1"/>
                </a:solidFill>
              </a:rPr>
              <a:t>　　いる喫煙者もいます。もっと厳罰を強くして、広告も直ぐ見える所に掲示し、喫煙の迷惑行為を喫煙者自身に理解できるように　　</a:t>
            </a:r>
            <a:endParaRPr kumimoji="1" lang="en-US" altLang="ja-JP" sz="1200" dirty="0">
              <a:solidFill>
                <a:schemeClr val="tx1"/>
              </a:solidFill>
            </a:endParaRPr>
          </a:p>
          <a:p>
            <a:pPr>
              <a:lnSpc>
                <a:spcPts val="2600"/>
              </a:lnSpc>
            </a:pPr>
            <a:r>
              <a:rPr kumimoji="1" lang="ja-JP" altLang="en-US" sz="1200" dirty="0">
                <a:solidFill>
                  <a:schemeClr val="tx1"/>
                </a:solidFill>
              </a:rPr>
              <a:t>　　して欲しいです。</a:t>
            </a:r>
          </a:p>
          <a:p>
            <a:pPr>
              <a:lnSpc>
                <a:spcPts val="2600"/>
              </a:lnSpc>
            </a:pPr>
            <a:r>
              <a:rPr kumimoji="1" lang="ja-JP" altLang="en-US" sz="1200" dirty="0">
                <a:solidFill>
                  <a:schemeClr val="tx1"/>
                </a:solidFill>
              </a:rPr>
              <a:t>　・ベランダや自宅の庭等で喫煙する方がいます。煙が流れてきて不快です。喫煙するなら他人の迷惑にならない自宅内で吸うべき</a:t>
            </a:r>
            <a:endParaRPr kumimoji="1" lang="en-US" altLang="ja-JP" sz="1200" dirty="0">
              <a:solidFill>
                <a:schemeClr val="tx1"/>
              </a:solidFill>
            </a:endParaRPr>
          </a:p>
          <a:p>
            <a:pPr>
              <a:lnSpc>
                <a:spcPts val="2600"/>
              </a:lnSpc>
            </a:pPr>
            <a:r>
              <a:rPr kumimoji="1" lang="ja-JP" altLang="en-US" sz="1200" dirty="0">
                <a:solidFill>
                  <a:schemeClr val="tx1"/>
                </a:solidFill>
              </a:rPr>
              <a:t>　　だと思います。マナーには気を付けて頂くように、広報等にも記載してはどうでしょうか。</a:t>
            </a:r>
          </a:p>
          <a:p>
            <a:pPr>
              <a:lnSpc>
                <a:spcPts val="2600"/>
              </a:lnSpc>
            </a:pPr>
            <a:r>
              <a:rPr kumimoji="1" lang="ja-JP" altLang="en-US" sz="1200" dirty="0">
                <a:solidFill>
                  <a:schemeClr val="tx1"/>
                </a:solidFill>
              </a:rPr>
              <a:t>　・職場は、経営者側が喫煙している場合、従業員は声を上げづらい。</a:t>
            </a:r>
          </a:p>
          <a:p>
            <a:pPr>
              <a:lnSpc>
                <a:spcPts val="2600"/>
              </a:lnSpc>
            </a:pPr>
            <a:r>
              <a:rPr kumimoji="1" lang="ja-JP" altLang="en-US" sz="1200" dirty="0">
                <a:solidFill>
                  <a:schemeClr val="tx1"/>
                </a:solidFill>
              </a:rPr>
              <a:t>　・アパートに住んでいます。上にいる方が喫煙者で、窓を開けてるとタバコの匂いがしてきて不快です。自宅のベランダや自宅</a:t>
            </a:r>
            <a:endParaRPr kumimoji="1" lang="en-US" altLang="ja-JP" sz="1200" dirty="0">
              <a:solidFill>
                <a:schemeClr val="tx1"/>
              </a:solidFill>
            </a:endParaRPr>
          </a:p>
          <a:p>
            <a:pPr>
              <a:lnSpc>
                <a:spcPts val="2600"/>
              </a:lnSpc>
            </a:pPr>
            <a:r>
              <a:rPr kumimoji="1" lang="ja-JP" altLang="en-US" sz="1200" dirty="0">
                <a:solidFill>
                  <a:schemeClr val="tx1"/>
                </a:solidFill>
              </a:rPr>
              <a:t>　　で窓を開けて吸っていても、周りに迷惑をかけている可能性があるということを喫煙者に認識してほしいです。</a:t>
            </a:r>
            <a:endParaRPr kumimoji="1" lang="en-US" altLang="ja-JP" sz="1200" dirty="0">
              <a:solidFill>
                <a:schemeClr val="tx1"/>
              </a:solidFill>
            </a:endParaRPr>
          </a:p>
          <a:p>
            <a:pPr>
              <a:lnSpc>
                <a:spcPts val="2600"/>
              </a:lnSpc>
            </a:pPr>
            <a:r>
              <a:rPr kumimoji="1" lang="ja-JP" altLang="en-US" sz="1200" dirty="0">
                <a:solidFill>
                  <a:schemeClr val="tx1"/>
                </a:solidFill>
              </a:rPr>
              <a:t>　・タバコを買う時に受動喫煙について考えさせるような事が出来ればいい。タバコのケースに目立つように書くなど。</a:t>
            </a:r>
            <a:endParaRPr kumimoji="1" lang="en-US" altLang="ja-JP" sz="1200" dirty="0">
              <a:solidFill>
                <a:schemeClr val="tx1"/>
              </a:solidFill>
            </a:endParaRPr>
          </a:p>
        </p:txBody>
      </p:sp>
    </p:spTree>
    <p:extLst>
      <p:ext uri="{BB962C8B-B14F-4D97-AF65-F5344CB8AC3E}">
        <p14:creationId xmlns:p14="http://schemas.microsoft.com/office/powerpoint/2010/main" val="29534544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A8DB9CD9-59B1-4D73-BC4C-98796A48EF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9057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8874A6A9-41FF-4E33-AFA8-F9F81436A5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7" y="0"/>
            <a:ext cx="9905753"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1" name="Group 40">
            <a:extLst>
              <a:ext uri="{FF2B5EF4-FFF2-40B4-BE49-F238E27FC236}">
                <a16:creationId xmlns:a16="http://schemas.microsoft.com/office/drawing/2014/main" id="{721D730E-1F97-4071-B143-B05E6D2599B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59014" y="3985"/>
            <a:ext cx="7940371" cy="6858000"/>
            <a:chOff x="1303402" y="3985"/>
            <a:chExt cx="9772765" cy="6858000"/>
          </a:xfrm>
        </p:grpSpPr>
        <p:sp>
          <p:nvSpPr>
            <p:cNvPr id="42" name="Freeform: Shape 41">
              <a:extLst>
                <a:ext uri="{FF2B5EF4-FFF2-40B4-BE49-F238E27FC236}">
                  <a16:creationId xmlns:a16="http://schemas.microsoft.com/office/drawing/2014/main" id="{B3849C6A-9EE5-4604-8EAE-DD4796B79D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3" name="Freeform: Shape 42">
              <a:extLst>
                <a:ext uri="{FF2B5EF4-FFF2-40B4-BE49-F238E27FC236}">
                  <a16:creationId xmlns:a16="http://schemas.microsoft.com/office/drawing/2014/main" id="{308677BE-069B-4A4D-8732-E26B6EF567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4" name="Freeform: Shape 43">
              <a:extLst>
                <a:ext uri="{FF2B5EF4-FFF2-40B4-BE49-F238E27FC236}">
                  <a16:creationId xmlns:a16="http://schemas.microsoft.com/office/drawing/2014/main" id="{9A9A575B-DD07-4388-963B-0AF3FDDCF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5" name="Freeform: Shape 44">
              <a:extLst>
                <a:ext uri="{FF2B5EF4-FFF2-40B4-BE49-F238E27FC236}">
                  <a16:creationId xmlns:a16="http://schemas.microsoft.com/office/drawing/2014/main" id="{D55285E4-21EB-4EC1-AB8E-36E881E899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6" name="Freeform: Shape 45">
              <a:extLst>
                <a:ext uri="{FF2B5EF4-FFF2-40B4-BE49-F238E27FC236}">
                  <a16:creationId xmlns:a16="http://schemas.microsoft.com/office/drawing/2014/main" id="{6A0C77B5-3FAA-4D4F-9555-89D751608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sp>
          <p:nvSpPr>
            <p:cNvPr id="47" name="Freeform: Shape 46">
              <a:extLst>
                <a:ext uri="{FF2B5EF4-FFF2-40B4-BE49-F238E27FC236}">
                  <a16:creationId xmlns:a16="http://schemas.microsoft.com/office/drawing/2014/main" id="{5F0C96D1-A8B7-4C8E-9997-D823FD1591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8" name="Freeform: Shape 47">
              <a:extLst>
                <a:ext uri="{FF2B5EF4-FFF2-40B4-BE49-F238E27FC236}">
                  <a16:creationId xmlns:a16="http://schemas.microsoft.com/office/drawing/2014/main" id="{DA46556D-445B-4CD0-87A0-02A30BD1B1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字幕 2">
            <a:extLst>
              <a:ext uri="{FF2B5EF4-FFF2-40B4-BE49-F238E27FC236}">
                <a16:creationId xmlns:a16="http://schemas.microsoft.com/office/drawing/2014/main" id="{B9BBD958-1049-A667-1266-3FE05F8ABF9F}"/>
              </a:ext>
            </a:extLst>
          </p:cNvPr>
          <p:cNvSpPr txBox="1">
            <a:spLocks/>
          </p:cNvSpPr>
          <p:nvPr/>
        </p:nvSpPr>
        <p:spPr>
          <a:xfrm>
            <a:off x="-70454" y="3984"/>
            <a:ext cx="2763597" cy="918972"/>
          </a:xfrm>
          <a:prstGeom prst="rect">
            <a:avLst/>
          </a:prstGeom>
        </p:spPr>
        <p:txBody>
          <a:bodyPr vert="horz" lIns="91440" tIns="45720" rIns="91440" bIns="45720" rtlCol="0" anchor="b">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spcBef>
                <a:spcPct val="0"/>
              </a:spcBef>
              <a:spcAft>
                <a:spcPts val="600"/>
              </a:spcAft>
              <a:buNone/>
            </a:pPr>
            <a:r>
              <a:rPr lang="ja-JP" altLang="en-US" sz="4700" b="1" kern="1200" dirty="0">
                <a:latin typeface="+mj-ea"/>
                <a:ea typeface="+mj-ea"/>
                <a:cs typeface="+mj-cs"/>
              </a:rPr>
              <a:t>まとめ</a:t>
            </a:r>
          </a:p>
        </p:txBody>
      </p:sp>
      <p:sp>
        <p:nvSpPr>
          <p:cNvPr id="3" name="正方形/長方形 2">
            <a:extLst>
              <a:ext uri="{FF2B5EF4-FFF2-40B4-BE49-F238E27FC236}">
                <a16:creationId xmlns:a16="http://schemas.microsoft.com/office/drawing/2014/main" id="{1C4A2230-FAE0-43D5-7141-E572651F0B03}"/>
              </a:ext>
            </a:extLst>
          </p:cNvPr>
          <p:cNvSpPr/>
          <p:nvPr/>
        </p:nvSpPr>
        <p:spPr>
          <a:xfrm>
            <a:off x="406736" y="803305"/>
            <a:ext cx="9262533" cy="6058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2600"/>
              </a:lnSpc>
            </a:pPr>
            <a:r>
              <a:rPr kumimoji="1" lang="en-US" altLang="ja-JP" sz="1200" b="1" dirty="0">
                <a:solidFill>
                  <a:schemeClr val="tx1"/>
                </a:solidFill>
                <a:latin typeface="+mn-ea"/>
              </a:rPr>
              <a:t>【</a:t>
            </a:r>
            <a:r>
              <a:rPr kumimoji="1" lang="ja-JP" altLang="en-US" sz="1200" b="1" dirty="0">
                <a:solidFill>
                  <a:schemeClr val="tx1"/>
                </a:solidFill>
                <a:latin typeface="+mn-ea"/>
              </a:rPr>
              <a:t>性別による傾向</a:t>
            </a:r>
            <a:r>
              <a:rPr kumimoji="1" lang="en-US" altLang="ja-JP" sz="1200" b="1" dirty="0">
                <a:solidFill>
                  <a:schemeClr val="tx1"/>
                </a:solidFill>
                <a:latin typeface="+mn-ea"/>
              </a:rPr>
              <a:t>】</a:t>
            </a:r>
          </a:p>
          <a:p>
            <a:pPr>
              <a:lnSpc>
                <a:spcPts val="2600"/>
              </a:lnSpc>
            </a:pPr>
            <a:r>
              <a:rPr kumimoji="1" lang="ja-JP" altLang="en-US" sz="1200" dirty="0">
                <a:solidFill>
                  <a:schemeClr val="tx1"/>
                </a:solidFill>
                <a:latin typeface="+mn-ea"/>
              </a:rPr>
              <a:t>　◎受動喫煙の機会があった場所について、</a:t>
            </a:r>
            <a:r>
              <a:rPr kumimoji="1" lang="ja-JP" altLang="en-US" sz="1200" b="1" u="sng" dirty="0">
                <a:solidFill>
                  <a:srgbClr val="C00000"/>
                </a:solidFill>
                <a:latin typeface="+mn-ea"/>
              </a:rPr>
              <a:t>男女とも“公道”と回答した割合が最も高かった</a:t>
            </a:r>
            <a:r>
              <a:rPr kumimoji="1" lang="ja-JP" altLang="en-US" sz="1200" dirty="0">
                <a:solidFill>
                  <a:schemeClr val="tx1"/>
                </a:solidFill>
                <a:latin typeface="+mn-ea"/>
              </a:rPr>
              <a:t>ことから、</a:t>
            </a:r>
            <a:r>
              <a:rPr kumimoji="1" lang="ja-JP" altLang="en-US" sz="1200" b="1" u="sng" dirty="0">
                <a:solidFill>
                  <a:srgbClr val="C00000"/>
                </a:solidFill>
                <a:latin typeface="+mn-ea"/>
              </a:rPr>
              <a:t>健康増進法だけで屋外の受動</a:t>
            </a:r>
            <a:endParaRPr kumimoji="1" lang="en-US" altLang="ja-JP" sz="1200" b="1" u="sng" dirty="0">
              <a:solidFill>
                <a:srgbClr val="C00000"/>
              </a:solidFill>
              <a:latin typeface="+mn-ea"/>
            </a:endParaRPr>
          </a:p>
          <a:p>
            <a:pPr>
              <a:lnSpc>
                <a:spcPts val="2600"/>
              </a:lnSpc>
            </a:pPr>
            <a:r>
              <a:rPr kumimoji="1" lang="ja-JP" altLang="en-US" sz="1200" b="1" dirty="0">
                <a:solidFill>
                  <a:srgbClr val="C00000"/>
                </a:solidFill>
                <a:latin typeface="+mn-ea"/>
              </a:rPr>
              <a:t>　　</a:t>
            </a:r>
            <a:r>
              <a:rPr kumimoji="1" lang="ja-JP" altLang="en-US" sz="1200" b="1" u="sng" dirty="0">
                <a:solidFill>
                  <a:srgbClr val="C00000"/>
                </a:solidFill>
                <a:latin typeface="+mn-ea"/>
              </a:rPr>
              <a:t>喫煙を防止するのは難しい場合がある</a:t>
            </a:r>
            <a:r>
              <a:rPr kumimoji="1" lang="ja-JP" altLang="en-US" sz="1200" dirty="0">
                <a:solidFill>
                  <a:schemeClr val="tx1"/>
                </a:solidFill>
                <a:latin typeface="+mn-ea"/>
              </a:rPr>
              <a:t>と推察できる。法律において、公道等の屋外は周囲の状況に配慮すれば喫煙可能とされて</a:t>
            </a:r>
            <a:endParaRPr kumimoji="1" lang="en-US" altLang="ja-JP" sz="1200" dirty="0">
              <a:solidFill>
                <a:schemeClr val="tx1"/>
              </a:solidFill>
              <a:latin typeface="+mn-ea"/>
            </a:endParaRPr>
          </a:p>
          <a:p>
            <a:pPr>
              <a:lnSpc>
                <a:spcPts val="2600"/>
              </a:lnSpc>
            </a:pPr>
            <a:r>
              <a:rPr kumimoji="1" lang="ja-JP" altLang="en-US" sz="1200" dirty="0">
                <a:solidFill>
                  <a:schemeClr val="tx1"/>
                </a:solidFill>
                <a:latin typeface="+mn-ea"/>
              </a:rPr>
              <a:t>　　おり、この“配慮”について具体的な要件は定められていない。</a:t>
            </a:r>
            <a:endParaRPr kumimoji="1" lang="en-US" altLang="ja-JP" sz="1200" dirty="0">
              <a:solidFill>
                <a:schemeClr val="tx1"/>
              </a:solidFill>
              <a:latin typeface="+mn-ea"/>
            </a:endParaRPr>
          </a:p>
          <a:p>
            <a:pPr>
              <a:lnSpc>
                <a:spcPts val="2600"/>
              </a:lnSpc>
            </a:pPr>
            <a:r>
              <a:rPr kumimoji="1" lang="ja-JP" altLang="en-US" sz="1200" dirty="0">
                <a:solidFill>
                  <a:schemeClr val="tx1"/>
                </a:solidFill>
                <a:latin typeface="+mn-ea"/>
              </a:rPr>
              <a:t>　◎公道の次に受動喫煙の機会が多いのは、男性は飲食店、女性は自宅だった。第二種施設は原則屋内禁煙だが、経営規模の小さい</a:t>
            </a:r>
            <a:endParaRPr kumimoji="1" lang="en-US" altLang="ja-JP" sz="1200" dirty="0">
              <a:solidFill>
                <a:schemeClr val="tx1"/>
              </a:solidFill>
              <a:latin typeface="+mn-ea"/>
            </a:endParaRPr>
          </a:p>
          <a:p>
            <a:pPr>
              <a:lnSpc>
                <a:spcPts val="2600"/>
              </a:lnSpc>
            </a:pPr>
            <a:r>
              <a:rPr kumimoji="1" lang="ja-JP" altLang="en-US" sz="1200" dirty="0">
                <a:solidFill>
                  <a:schemeClr val="tx1"/>
                </a:solidFill>
                <a:latin typeface="+mn-ea"/>
              </a:rPr>
              <a:t>　　飲食店は経営判断により全面喫煙可能にできるため、</a:t>
            </a:r>
            <a:r>
              <a:rPr kumimoji="1" lang="ja-JP" altLang="en-US" sz="1200" b="1" u="sng" dirty="0">
                <a:solidFill>
                  <a:schemeClr val="accent1"/>
                </a:solidFill>
                <a:latin typeface="+mn-ea"/>
              </a:rPr>
              <a:t>知らずに入った飲食店で受動喫煙になるケースがある</a:t>
            </a:r>
            <a:r>
              <a:rPr kumimoji="1" lang="ja-JP" altLang="en-US" sz="1200" dirty="0">
                <a:solidFill>
                  <a:schemeClr val="tx1"/>
                </a:solidFill>
                <a:latin typeface="+mn-ea"/>
              </a:rPr>
              <a:t>。また、自宅は法律</a:t>
            </a:r>
            <a:endParaRPr kumimoji="1" lang="en-US" altLang="ja-JP" sz="1200" dirty="0">
              <a:solidFill>
                <a:schemeClr val="tx1"/>
              </a:solidFill>
              <a:latin typeface="+mn-ea"/>
            </a:endParaRPr>
          </a:p>
          <a:p>
            <a:pPr>
              <a:lnSpc>
                <a:spcPts val="2600"/>
              </a:lnSpc>
            </a:pPr>
            <a:r>
              <a:rPr kumimoji="1" lang="ja-JP" altLang="en-US" sz="1200" dirty="0">
                <a:solidFill>
                  <a:schemeClr val="tx1"/>
                </a:solidFill>
                <a:latin typeface="+mn-ea"/>
              </a:rPr>
              <a:t>　　の適用除外のため喫煙可能である。家庭内に喫煙者がいるケース以外にも、</a:t>
            </a:r>
            <a:r>
              <a:rPr kumimoji="1" lang="ja-JP" altLang="en-US" sz="1200" b="1" u="sng" dirty="0">
                <a:solidFill>
                  <a:schemeClr val="accent1"/>
                </a:solidFill>
                <a:latin typeface="+mn-ea"/>
              </a:rPr>
              <a:t>周辺住民がベランダ等で喫煙をして煙が自宅に流れ</a:t>
            </a:r>
            <a:endParaRPr kumimoji="1" lang="en-US" altLang="ja-JP" sz="1200" b="1" u="sng" dirty="0">
              <a:solidFill>
                <a:schemeClr val="accent1"/>
              </a:solidFill>
              <a:latin typeface="+mn-ea"/>
            </a:endParaRPr>
          </a:p>
          <a:p>
            <a:pPr>
              <a:lnSpc>
                <a:spcPts val="2600"/>
              </a:lnSpc>
            </a:pPr>
            <a:r>
              <a:rPr kumimoji="1" lang="ja-JP" altLang="en-US" sz="1200" b="1" dirty="0">
                <a:solidFill>
                  <a:schemeClr val="accent1"/>
                </a:solidFill>
                <a:latin typeface="+mn-ea"/>
              </a:rPr>
              <a:t>　　</a:t>
            </a:r>
            <a:r>
              <a:rPr kumimoji="1" lang="ja-JP" altLang="en-US" sz="1200" b="1" u="sng" dirty="0">
                <a:solidFill>
                  <a:schemeClr val="accent1"/>
                </a:solidFill>
                <a:latin typeface="+mn-ea"/>
              </a:rPr>
              <a:t>てくるケースも多い</a:t>
            </a:r>
            <a:r>
              <a:rPr kumimoji="1" lang="ja-JP" altLang="en-US" sz="1200" dirty="0">
                <a:solidFill>
                  <a:schemeClr val="tx1"/>
                </a:solidFill>
                <a:latin typeface="+mn-ea"/>
              </a:rPr>
              <a:t>ようだった。</a:t>
            </a:r>
            <a:endParaRPr kumimoji="1" lang="en-US" altLang="ja-JP" sz="1200" dirty="0">
              <a:solidFill>
                <a:schemeClr val="tx1"/>
              </a:solidFill>
              <a:latin typeface="+mn-ea"/>
            </a:endParaRPr>
          </a:p>
          <a:p>
            <a:pPr>
              <a:lnSpc>
                <a:spcPts val="2600"/>
              </a:lnSpc>
            </a:pPr>
            <a:r>
              <a:rPr kumimoji="1" lang="ja-JP" altLang="en-US" sz="1200" dirty="0">
                <a:solidFill>
                  <a:schemeClr val="tx1"/>
                </a:solidFill>
                <a:latin typeface="+mn-ea"/>
              </a:rPr>
              <a:t>　◎男女ともに、</a:t>
            </a:r>
            <a:r>
              <a:rPr kumimoji="1" lang="ja-JP" altLang="en-US" sz="1200" b="1" u="sng" dirty="0">
                <a:solidFill>
                  <a:srgbClr val="C00000"/>
                </a:solidFill>
                <a:latin typeface="+mn-ea"/>
              </a:rPr>
              <a:t>市に推進してほしい取り組みは“屋外の受動喫煙防止対策”</a:t>
            </a:r>
            <a:r>
              <a:rPr kumimoji="1" lang="ja-JP" altLang="en-US" sz="1200" dirty="0">
                <a:solidFill>
                  <a:schemeClr val="tx1"/>
                </a:solidFill>
                <a:latin typeface="+mn-ea"/>
              </a:rPr>
              <a:t>と回答した割合が最も高かった。</a:t>
            </a:r>
            <a:endParaRPr kumimoji="1" lang="en-US" altLang="ja-JP" sz="1200" dirty="0">
              <a:solidFill>
                <a:schemeClr val="tx1"/>
              </a:solidFill>
              <a:latin typeface="+mn-ea"/>
            </a:endParaRPr>
          </a:p>
          <a:p>
            <a:pPr>
              <a:lnSpc>
                <a:spcPts val="2600"/>
              </a:lnSpc>
            </a:pPr>
            <a:r>
              <a:rPr kumimoji="1" lang="en-US" altLang="ja-JP" sz="1200" b="1" dirty="0">
                <a:solidFill>
                  <a:schemeClr val="tx1"/>
                </a:solidFill>
                <a:latin typeface="+mn-ea"/>
              </a:rPr>
              <a:t>【</a:t>
            </a:r>
            <a:r>
              <a:rPr kumimoji="1" lang="ja-JP" altLang="en-US" sz="1200" b="1" dirty="0">
                <a:solidFill>
                  <a:schemeClr val="tx1"/>
                </a:solidFill>
                <a:latin typeface="+mn-ea"/>
              </a:rPr>
              <a:t>年代による傾向</a:t>
            </a:r>
            <a:r>
              <a:rPr kumimoji="1" lang="en-US" altLang="ja-JP" sz="1200" b="1" dirty="0">
                <a:solidFill>
                  <a:schemeClr val="tx1"/>
                </a:solidFill>
                <a:latin typeface="+mn-ea"/>
              </a:rPr>
              <a:t>】</a:t>
            </a:r>
          </a:p>
          <a:p>
            <a:pPr>
              <a:lnSpc>
                <a:spcPts val="2600"/>
              </a:lnSpc>
            </a:pPr>
            <a:r>
              <a:rPr kumimoji="1" lang="ja-JP" altLang="en-US" sz="1200" dirty="0">
                <a:solidFill>
                  <a:schemeClr val="tx1"/>
                </a:solidFill>
                <a:latin typeface="+mn-ea"/>
              </a:rPr>
              <a:t>　◎年代が上がるにつれて、健康増進法の改正を認知している人の</a:t>
            </a:r>
            <a:r>
              <a:rPr kumimoji="1" lang="ja-JP" altLang="en-US" sz="1200" b="1" u="sng" dirty="0">
                <a:solidFill>
                  <a:schemeClr val="accent1"/>
                </a:solidFill>
                <a:latin typeface="+mn-ea"/>
              </a:rPr>
              <a:t>割合が低下</a:t>
            </a:r>
            <a:r>
              <a:rPr kumimoji="1" lang="ja-JP" altLang="en-US" sz="1200" dirty="0">
                <a:solidFill>
                  <a:schemeClr val="tx1"/>
                </a:solidFill>
                <a:latin typeface="+mn-ea"/>
              </a:rPr>
              <a:t>した。一方で、受動喫煙を知っていると回答した人の</a:t>
            </a:r>
            <a:endParaRPr kumimoji="1" lang="en-US" altLang="ja-JP" sz="1200" dirty="0">
              <a:solidFill>
                <a:schemeClr val="tx1"/>
              </a:solidFill>
              <a:latin typeface="+mn-ea"/>
            </a:endParaRPr>
          </a:p>
          <a:p>
            <a:pPr>
              <a:lnSpc>
                <a:spcPts val="2600"/>
              </a:lnSpc>
            </a:pPr>
            <a:r>
              <a:rPr kumimoji="1" lang="ja-JP" altLang="en-US" sz="1200" dirty="0">
                <a:solidFill>
                  <a:schemeClr val="tx1"/>
                </a:solidFill>
                <a:latin typeface="+mn-ea"/>
              </a:rPr>
              <a:t>　　割合は</a:t>
            </a:r>
            <a:r>
              <a:rPr kumimoji="1" lang="ja-JP" altLang="en-US" sz="1200" b="1" u="sng" dirty="0">
                <a:solidFill>
                  <a:srgbClr val="C00000"/>
                </a:solidFill>
                <a:latin typeface="+mn-ea"/>
              </a:rPr>
              <a:t>年代に関わらず９割を超えている</a:t>
            </a:r>
            <a:r>
              <a:rPr kumimoji="1" lang="ja-JP" altLang="en-US" sz="1200" dirty="0">
                <a:solidFill>
                  <a:schemeClr val="tx1"/>
                </a:solidFill>
                <a:latin typeface="+mn-ea"/>
              </a:rPr>
              <a:t>ため、法律の改正と併せて受動喫煙防止対策の周知啓発を継続したい。</a:t>
            </a:r>
            <a:endParaRPr kumimoji="1" lang="en-US" altLang="ja-JP" sz="1200" dirty="0">
              <a:solidFill>
                <a:schemeClr val="tx1"/>
              </a:solidFill>
              <a:latin typeface="+mn-ea"/>
            </a:endParaRPr>
          </a:p>
          <a:p>
            <a:pPr>
              <a:lnSpc>
                <a:spcPts val="2600"/>
              </a:lnSpc>
            </a:pPr>
            <a:r>
              <a:rPr kumimoji="1" lang="ja-JP" altLang="en-US" sz="1200" dirty="0">
                <a:solidFill>
                  <a:schemeClr val="tx1"/>
                </a:solidFill>
                <a:latin typeface="+mn-ea"/>
              </a:rPr>
              <a:t>　◎受動喫煙の機会があった場所について、</a:t>
            </a:r>
            <a:r>
              <a:rPr kumimoji="1" lang="ja-JP" altLang="en-US" sz="1200" b="1" u="sng" dirty="0">
                <a:solidFill>
                  <a:srgbClr val="C00000"/>
                </a:solidFill>
                <a:latin typeface="+mn-ea"/>
              </a:rPr>
              <a:t>各年代とも“公道”と回答した割合が最も高かった。</a:t>
            </a:r>
            <a:endParaRPr kumimoji="1" lang="en-US" altLang="ja-JP" sz="1200" dirty="0">
              <a:solidFill>
                <a:srgbClr val="C00000"/>
              </a:solidFill>
              <a:latin typeface="+mn-ea"/>
            </a:endParaRPr>
          </a:p>
          <a:p>
            <a:pPr>
              <a:lnSpc>
                <a:spcPts val="2600"/>
              </a:lnSpc>
            </a:pPr>
            <a:r>
              <a:rPr kumimoji="1" lang="ja-JP" altLang="en-US" sz="1200" dirty="0">
                <a:solidFill>
                  <a:schemeClr val="tx1"/>
                </a:solidFill>
                <a:latin typeface="+mn-ea"/>
              </a:rPr>
              <a:t>　◎各年代ともに、</a:t>
            </a:r>
            <a:r>
              <a:rPr kumimoji="1" lang="ja-JP" altLang="en-US" sz="1200" b="1" u="sng" dirty="0">
                <a:solidFill>
                  <a:srgbClr val="C00000"/>
                </a:solidFill>
                <a:latin typeface="+mn-ea"/>
              </a:rPr>
              <a:t>市に推進してほしい取り組みは“屋外の受動喫煙防止対策”</a:t>
            </a:r>
            <a:r>
              <a:rPr kumimoji="1" lang="ja-JP" altLang="en-US" sz="1200" dirty="0">
                <a:solidFill>
                  <a:schemeClr val="tx1"/>
                </a:solidFill>
                <a:latin typeface="+mn-ea"/>
              </a:rPr>
              <a:t>と回答した割合が最も高かった。</a:t>
            </a:r>
            <a:endParaRPr kumimoji="1" lang="en-US" altLang="ja-JP" sz="1200" dirty="0">
              <a:solidFill>
                <a:schemeClr val="tx1"/>
              </a:solidFill>
              <a:latin typeface="+mn-ea"/>
            </a:endParaRPr>
          </a:p>
          <a:p>
            <a:pPr>
              <a:lnSpc>
                <a:spcPts val="2600"/>
              </a:lnSpc>
            </a:pPr>
            <a:r>
              <a:rPr kumimoji="1" lang="en-US" altLang="ja-JP" sz="1200" b="1" dirty="0">
                <a:solidFill>
                  <a:schemeClr val="tx1"/>
                </a:solidFill>
                <a:latin typeface="+mn-ea"/>
              </a:rPr>
              <a:t>【</a:t>
            </a:r>
            <a:r>
              <a:rPr kumimoji="1" lang="ja-JP" altLang="en-US" sz="1200" b="1" dirty="0">
                <a:solidFill>
                  <a:schemeClr val="tx1"/>
                </a:solidFill>
                <a:latin typeface="+mn-ea"/>
              </a:rPr>
              <a:t>今後の予定</a:t>
            </a:r>
            <a:r>
              <a:rPr kumimoji="1" lang="en-US" altLang="ja-JP" sz="1200" b="1" dirty="0">
                <a:solidFill>
                  <a:schemeClr val="tx1"/>
                </a:solidFill>
                <a:latin typeface="+mn-ea"/>
              </a:rPr>
              <a:t>】</a:t>
            </a:r>
          </a:p>
          <a:p>
            <a:pPr>
              <a:lnSpc>
                <a:spcPts val="2600"/>
              </a:lnSpc>
            </a:pPr>
            <a:r>
              <a:rPr kumimoji="1" lang="ja-JP" altLang="en-US" sz="1050" dirty="0">
                <a:solidFill>
                  <a:schemeClr val="tx1"/>
                </a:solidFill>
                <a:latin typeface="+mn-ea"/>
              </a:rPr>
              <a:t>　</a:t>
            </a:r>
            <a:r>
              <a:rPr kumimoji="1" lang="ja-JP" altLang="en-US" sz="1200" dirty="0">
                <a:solidFill>
                  <a:schemeClr val="tx1"/>
                </a:solidFill>
                <a:latin typeface="+mn-ea"/>
              </a:rPr>
              <a:t>◎教育委員会を通じて各小中学校に結果をフィードバックする。</a:t>
            </a:r>
            <a:endParaRPr kumimoji="1" lang="en-US" altLang="ja-JP" sz="1200" dirty="0">
              <a:solidFill>
                <a:schemeClr val="tx1"/>
              </a:solidFill>
              <a:latin typeface="+mn-ea"/>
            </a:endParaRPr>
          </a:p>
          <a:p>
            <a:pPr>
              <a:lnSpc>
                <a:spcPts val="2600"/>
              </a:lnSpc>
            </a:pPr>
            <a:r>
              <a:rPr kumimoji="1" lang="ja-JP" altLang="en-US" sz="1200" dirty="0">
                <a:solidFill>
                  <a:schemeClr val="tx1"/>
                </a:solidFill>
                <a:latin typeface="+mn-ea"/>
              </a:rPr>
              <a:t>　◎屋外における受動喫煙防止対策が市の課題であるため、健康増進法に基づく対策以外にも有効な手段があるか、関係団体や関係</a:t>
            </a:r>
            <a:endParaRPr kumimoji="1" lang="en-US" altLang="ja-JP" sz="1200" dirty="0">
              <a:solidFill>
                <a:schemeClr val="tx1"/>
              </a:solidFill>
              <a:latin typeface="+mn-ea"/>
            </a:endParaRPr>
          </a:p>
          <a:p>
            <a:pPr>
              <a:lnSpc>
                <a:spcPts val="2600"/>
              </a:lnSpc>
            </a:pPr>
            <a:r>
              <a:rPr kumimoji="1" lang="ja-JP" altLang="en-US" sz="1200" dirty="0">
                <a:solidFill>
                  <a:schemeClr val="tx1"/>
                </a:solidFill>
                <a:latin typeface="+mn-ea"/>
              </a:rPr>
              <a:t>　　部署と検討を進めることとしたい。</a:t>
            </a:r>
            <a:endParaRPr kumimoji="1" lang="en-US" altLang="ja-JP" sz="1200" dirty="0">
              <a:solidFill>
                <a:schemeClr val="tx1"/>
              </a:solidFill>
              <a:latin typeface="+mn-ea"/>
            </a:endParaRPr>
          </a:p>
        </p:txBody>
      </p:sp>
    </p:spTree>
    <p:extLst>
      <p:ext uri="{BB962C8B-B14F-4D97-AF65-F5344CB8AC3E}">
        <p14:creationId xmlns:p14="http://schemas.microsoft.com/office/powerpoint/2010/main" val="663774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4FD55217-D316-D8DF-7912-47899A09E1C1}"/>
              </a:ext>
            </a:extLst>
          </p:cNvPr>
          <p:cNvGrpSpPr/>
          <p:nvPr/>
        </p:nvGrpSpPr>
        <p:grpSpPr>
          <a:xfrm>
            <a:off x="-735548" y="602701"/>
            <a:ext cx="6069549" cy="3987812"/>
            <a:chOff x="-422282" y="990588"/>
            <a:chExt cx="6832600" cy="5274732"/>
          </a:xfrm>
        </p:grpSpPr>
        <p:graphicFrame>
          <p:nvGraphicFramePr>
            <p:cNvPr id="19" name="グラフ 18">
              <a:extLst>
                <a:ext uri="{FF2B5EF4-FFF2-40B4-BE49-F238E27FC236}">
                  <a16:creationId xmlns:a16="http://schemas.microsoft.com/office/drawing/2014/main" id="{E6FB654E-4393-B50A-9E09-A5ABCF31B137}"/>
                </a:ext>
              </a:extLst>
            </p:cNvPr>
            <p:cNvGraphicFramePr/>
            <p:nvPr>
              <p:extLst>
                <p:ext uri="{D42A27DB-BD31-4B8C-83A1-F6EECF244321}">
                  <p14:modId xmlns:p14="http://schemas.microsoft.com/office/powerpoint/2010/main" val="1925360771"/>
                </p:ext>
              </p:extLst>
            </p:nvPr>
          </p:nvGraphicFramePr>
          <p:xfrm>
            <a:off x="-422282" y="990588"/>
            <a:ext cx="6832600" cy="527473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グラフ 15">
              <a:extLst>
                <a:ext uri="{FF2B5EF4-FFF2-40B4-BE49-F238E27FC236}">
                  <a16:creationId xmlns:a16="http://schemas.microsoft.com/office/drawing/2014/main" id="{BA0F25FC-9563-28FC-5C6A-3A1CAEDF4141}"/>
                </a:ext>
              </a:extLst>
            </p:cNvPr>
            <p:cNvGraphicFramePr/>
            <p:nvPr>
              <p:extLst>
                <p:ext uri="{D42A27DB-BD31-4B8C-83A1-F6EECF244321}">
                  <p14:modId xmlns:p14="http://schemas.microsoft.com/office/powerpoint/2010/main" val="2353557482"/>
                </p:ext>
              </p:extLst>
            </p:nvPr>
          </p:nvGraphicFramePr>
          <p:xfrm>
            <a:off x="983186" y="1670046"/>
            <a:ext cx="4021664" cy="3915817"/>
          </p:xfrm>
          <a:graphic>
            <a:graphicData uri="http://schemas.openxmlformats.org/drawingml/2006/chart">
              <c:chart xmlns:c="http://schemas.openxmlformats.org/drawingml/2006/chart" xmlns:r="http://schemas.openxmlformats.org/officeDocument/2006/relationships" r:id="rId4"/>
            </a:graphicData>
          </a:graphic>
        </p:graphicFrame>
      </p:grpSp>
      <p:sp>
        <p:nvSpPr>
          <p:cNvPr id="20" name="楕円 19">
            <a:extLst>
              <a:ext uri="{FF2B5EF4-FFF2-40B4-BE49-F238E27FC236}">
                <a16:creationId xmlns:a16="http://schemas.microsoft.com/office/drawing/2014/main" id="{CFAF04D4-E439-B1BD-997B-3A4C730DB435}"/>
              </a:ext>
            </a:extLst>
          </p:cNvPr>
          <p:cNvSpPr/>
          <p:nvPr/>
        </p:nvSpPr>
        <p:spPr>
          <a:xfrm>
            <a:off x="276550" y="4781737"/>
            <a:ext cx="356989" cy="356989"/>
          </a:xfrm>
          <a:prstGeom prst="ellipse">
            <a:avLst/>
          </a:prstGeom>
          <a:solidFill>
            <a:schemeClr val="accent5">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21" name="字幕 2">
            <a:extLst>
              <a:ext uri="{FF2B5EF4-FFF2-40B4-BE49-F238E27FC236}">
                <a16:creationId xmlns:a16="http://schemas.microsoft.com/office/drawing/2014/main" id="{8A90D443-4F84-D7CA-2895-42DA1AE9C944}"/>
              </a:ext>
            </a:extLst>
          </p:cNvPr>
          <p:cNvSpPr txBox="1">
            <a:spLocks/>
          </p:cNvSpPr>
          <p:nvPr/>
        </p:nvSpPr>
        <p:spPr>
          <a:xfrm>
            <a:off x="148162" y="4741859"/>
            <a:ext cx="2214039" cy="495294"/>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1800" dirty="0"/>
              <a:t>調査対象</a:t>
            </a:r>
          </a:p>
        </p:txBody>
      </p:sp>
      <p:sp>
        <p:nvSpPr>
          <p:cNvPr id="22" name="楕円 21">
            <a:extLst>
              <a:ext uri="{FF2B5EF4-FFF2-40B4-BE49-F238E27FC236}">
                <a16:creationId xmlns:a16="http://schemas.microsoft.com/office/drawing/2014/main" id="{659C04DC-1EAE-8200-FEA8-B29DF96C3DA2}"/>
              </a:ext>
            </a:extLst>
          </p:cNvPr>
          <p:cNvSpPr/>
          <p:nvPr/>
        </p:nvSpPr>
        <p:spPr>
          <a:xfrm>
            <a:off x="3347036" y="4787562"/>
            <a:ext cx="356989" cy="356989"/>
          </a:xfrm>
          <a:prstGeom prst="ellipse">
            <a:avLst/>
          </a:prstGeom>
          <a:solidFill>
            <a:schemeClr val="accent5">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23" name="字幕 2">
            <a:extLst>
              <a:ext uri="{FF2B5EF4-FFF2-40B4-BE49-F238E27FC236}">
                <a16:creationId xmlns:a16="http://schemas.microsoft.com/office/drawing/2014/main" id="{4E3F59E3-5356-3C1F-28CF-113BDC9C6A90}"/>
              </a:ext>
            </a:extLst>
          </p:cNvPr>
          <p:cNvSpPr txBox="1">
            <a:spLocks/>
          </p:cNvSpPr>
          <p:nvPr/>
        </p:nvSpPr>
        <p:spPr>
          <a:xfrm>
            <a:off x="3218649" y="4753616"/>
            <a:ext cx="2214039" cy="495294"/>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1800" dirty="0"/>
              <a:t>有効回答</a:t>
            </a:r>
          </a:p>
        </p:txBody>
      </p:sp>
      <p:sp>
        <p:nvSpPr>
          <p:cNvPr id="24" name="楕円 23">
            <a:extLst>
              <a:ext uri="{FF2B5EF4-FFF2-40B4-BE49-F238E27FC236}">
                <a16:creationId xmlns:a16="http://schemas.microsoft.com/office/drawing/2014/main" id="{EE712915-3DF5-59C9-65FA-C61DB1668C1D}"/>
              </a:ext>
            </a:extLst>
          </p:cNvPr>
          <p:cNvSpPr/>
          <p:nvPr/>
        </p:nvSpPr>
        <p:spPr>
          <a:xfrm>
            <a:off x="1936149" y="4781374"/>
            <a:ext cx="356989" cy="356989"/>
          </a:xfrm>
          <a:prstGeom prst="ellipse">
            <a:avLst/>
          </a:prstGeom>
          <a:solidFill>
            <a:schemeClr val="accent5">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25" name="字幕 2">
            <a:extLst>
              <a:ext uri="{FF2B5EF4-FFF2-40B4-BE49-F238E27FC236}">
                <a16:creationId xmlns:a16="http://schemas.microsoft.com/office/drawing/2014/main" id="{B8DD531C-6424-8FDE-DABA-59E293E26C4E}"/>
              </a:ext>
            </a:extLst>
          </p:cNvPr>
          <p:cNvSpPr txBox="1">
            <a:spLocks/>
          </p:cNvSpPr>
          <p:nvPr/>
        </p:nvSpPr>
        <p:spPr>
          <a:xfrm>
            <a:off x="1818872" y="4755962"/>
            <a:ext cx="1943106" cy="495294"/>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1800" dirty="0"/>
              <a:t>無回答</a:t>
            </a:r>
          </a:p>
        </p:txBody>
      </p:sp>
      <p:sp>
        <p:nvSpPr>
          <p:cNvPr id="27" name="字幕 2">
            <a:extLst>
              <a:ext uri="{FF2B5EF4-FFF2-40B4-BE49-F238E27FC236}">
                <a16:creationId xmlns:a16="http://schemas.microsoft.com/office/drawing/2014/main" id="{EFD2D5E4-3470-885E-E5EF-B92F6E863EC8}"/>
              </a:ext>
            </a:extLst>
          </p:cNvPr>
          <p:cNvSpPr txBox="1">
            <a:spLocks/>
          </p:cNvSpPr>
          <p:nvPr/>
        </p:nvSpPr>
        <p:spPr>
          <a:xfrm>
            <a:off x="63497" y="5319898"/>
            <a:ext cx="5194305" cy="843431"/>
          </a:xfrm>
          <a:prstGeom prst="rect">
            <a:avLst/>
          </a:prstGeom>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1800" dirty="0">
                <a:latin typeface="+mn-ea"/>
              </a:rPr>
              <a:t>回収率＝（有効回答</a:t>
            </a:r>
            <a:r>
              <a:rPr lang="en-US" altLang="ja-JP" sz="1800" dirty="0">
                <a:latin typeface="+mn-ea"/>
              </a:rPr>
              <a:t>/</a:t>
            </a:r>
            <a:r>
              <a:rPr lang="ja-JP" altLang="en-US" sz="1800" dirty="0">
                <a:latin typeface="+mn-ea"/>
              </a:rPr>
              <a:t>調査対象）*</a:t>
            </a:r>
            <a:r>
              <a:rPr lang="en-US" altLang="ja-JP" sz="1800" dirty="0">
                <a:latin typeface="+mn-ea"/>
              </a:rPr>
              <a:t>100</a:t>
            </a:r>
            <a:r>
              <a:rPr lang="ja-JP" altLang="en-US" sz="1800" dirty="0">
                <a:latin typeface="+mn-ea"/>
              </a:rPr>
              <a:t>＝</a:t>
            </a:r>
            <a:r>
              <a:rPr lang="en-US" altLang="ja-JP" sz="2000" u="sng" dirty="0">
                <a:latin typeface="+mn-ea"/>
              </a:rPr>
              <a:t>12.9</a:t>
            </a:r>
            <a:r>
              <a:rPr lang="ja-JP" altLang="en-US" sz="2000" u="sng" dirty="0">
                <a:latin typeface="+mn-ea"/>
              </a:rPr>
              <a:t>％</a:t>
            </a:r>
            <a:endParaRPr lang="ja-JP" altLang="en-US" sz="1800" u="sng" dirty="0">
              <a:latin typeface="+mn-ea"/>
            </a:endParaRPr>
          </a:p>
        </p:txBody>
      </p:sp>
      <p:sp>
        <p:nvSpPr>
          <p:cNvPr id="2" name="字幕 2">
            <a:extLst>
              <a:ext uri="{FF2B5EF4-FFF2-40B4-BE49-F238E27FC236}">
                <a16:creationId xmlns:a16="http://schemas.microsoft.com/office/drawing/2014/main" id="{8DD8CCAB-C74C-9657-1951-62EC88086D3D}"/>
              </a:ext>
            </a:extLst>
          </p:cNvPr>
          <p:cNvSpPr txBox="1">
            <a:spLocks/>
          </p:cNvSpPr>
          <p:nvPr/>
        </p:nvSpPr>
        <p:spPr>
          <a:xfrm>
            <a:off x="389800" y="345033"/>
            <a:ext cx="3453056" cy="495294"/>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401" b="1" dirty="0"/>
              <a:t>回収率（単純集計）</a:t>
            </a:r>
          </a:p>
        </p:txBody>
      </p:sp>
      <p:sp>
        <p:nvSpPr>
          <p:cNvPr id="4" name="正方形/長方形 3">
            <a:extLst>
              <a:ext uri="{FF2B5EF4-FFF2-40B4-BE49-F238E27FC236}">
                <a16:creationId xmlns:a16="http://schemas.microsoft.com/office/drawing/2014/main" id="{6F42FF67-8F91-0A2D-160D-FF26329E7CC3}"/>
              </a:ext>
            </a:extLst>
          </p:cNvPr>
          <p:cNvSpPr/>
          <p:nvPr/>
        </p:nvSpPr>
        <p:spPr>
          <a:xfrm>
            <a:off x="0" y="0"/>
            <a:ext cx="482600" cy="72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字幕 2">
            <a:extLst>
              <a:ext uri="{FF2B5EF4-FFF2-40B4-BE49-F238E27FC236}">
                <a16:creationId xmlns:a16="http://schemas.microsoft.com/office/drawing/2014/main" id="{0FFAF3C7-5106-76BA-422A-9D21D644C2C1}"/>
              </a:ext>
            </a:extLst>
          </p:cNvPr>
          <p:cNvSpPr txBox="1">
            <a:spLocks/>
          </p:cNvSpPr>
          <p:nvPr/>
        </p:nvSpPr>
        <p:spPr>
          <a:xfrm>
            <a:off x="5782620" y="999120"/>
            <a:ext cx="3610421" cy="495294"/>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1400" dirty="0"/>
              <a:t>（補足）必要サンプル数について</a:t>
            </a:r>
            <a:endParaRPr lang="en-US" altLang="ja-JP" sz="1400" dirty="0"/>
          </a:p>
        </p:txBody>
      </p:sp>
      <p:sp>
        <p:nvSpPr>
          <p:cNvPr id="10" name="字幕 2">
            <a:extLst>
              <a:ext uri="{FF2B5EF4-FFF2-40B4-BE49-F238E27FC236}">
                <a16:creationId xmlns:a16="http://schemas.microsoft.com/office/drawing/2014/main" id="{043AF4EB-16A2-B673-6EC3-8CB186DB0D42}"/>
              </a:ext>
            </a:extLst>
          </p:cNvPr>
          <p:cNvSpPr txBox="1">
            <a:spLocks/>
          </p:cNvSpPr>
          <p:nvPr/>
        </p:nvSpPr>
        <p:spPr>
          <a:xfrm>
            <a:off x="6289135" y="5133287"/>
            <a:ext cx="3103907" cy="843431"/>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701" dirty="0">
                <a:latin typeface="Meiryo UI" panose="020B0604030504040204" pitchFamily="50" charset="-128"/>
                <a:ea typeface="Meiryo UI" panose="020B0604030504040204" pitchFamily="50" charset="-128"/>
              </a:rPr>
              <a:t>（引用元）</a:t>
            </a:r>
            <a:endParaRPr lang="en-US" altLang="ja-JP" sz="701" dirty="0">
              <a:latin typeface="Meiryo UI" panose="020B0604030504040204" pitchFamily="50" charset="-128"/>
              <a:ea typeface="Meiryo UI" panose="020B0604030504040204" pitchFamily="50" charset="-128"/>
            </a:endParaRPr>
          </a:p>
          <a:p>
            <a:pPr marL="0" indent="0">
              <a:buNone/>
            </a:pPr>
            <a:r>
              <a:rPr lang="ja-JP" altLang="en-US" sz="701" dirty="0">
                <a:latin typeface="Meiryo UI" panose="020B0604030504040204" pitchFamily="50" charset="-128"/>
                <a:ea typeface="Meiryo UI" panose="020B0604030504040204" pitchFamily="50" charset="-128"/>
              </a:rPr>
              <a:t>データサイエンス情報局　</a:t>
            </a:r>
            <a:r>
              <a:rPr lang="ja-JP" altLang="en-US" sz="701" dirty="0">
                <a:solidFill>
                  <a:srgbClr val="212529"/>
                </a:solidFill>
                <a:latin typeface="Meiryo UI" panose="020B0604030504040204" pitchFamily="50" charset="-128"/>
                <a:ea typeface="Meiryo UI" panose="020B0604030504040204" pitchFamily="50" charset="-128"/>
              </a:rPr>
              <a:t>「アンケート調査の必要サンプル数計算ツール」より</a:t>
            </a:r>
            <a:endParaRPr lang="en-US" altLang="ja-JP" sz="701" dirty="0">
              <a:latin typeface="Meiryo UI" panose="020B0604030504040204" pitchFamily="50" charset="-128"/>
              <a:ea typeface="Meiryo UI" panose="020B0604030504040204" pitchFamily="50" charset="-128"/>
            </a:endParaRPr>
          </a:p>
          <a:p>
            <a:pPr marL="0" indent="0">
              <a:buNone/>
            </a:pPr>
            <a:r>
              <a:rPr lang="ja-JP" altLang="en-US" sz="701" dirty="0">
                <a:latin typeface="Meiryo UI" panose="020B0604030504040204" pitchFamily="50" charset="-128"/>
                <a:ea typeface="Meiryo UI" panose="020B0604030504040204" pitchFamily="50" charset="-128"/>
                <a:hlinkClick r:id="rId5"/>
              </a:rPr>
              <a:t>“</a:t>
            </a:r>
            <a:r>
              <a:rPr lang="en-US" altLang="ja-JP" sz="701" dirty="0">
                <a:latin typeface="Meiryo UI" panose="020B0604030504040204" pitchFamily="50" charset="-128"/>
                <a:ea typeface="Meiryo UI" panose="020B0604030504040204" pitchFamily="50" charset="-128"/>
                <a:hlinkClick r:id="rId5"/>
              </a:rPr>
              <a:t>https://analysis-navi.com/?p=641</a:t>
            </a:r>
            <a:r>
              <a:rPr lang="ja-JP" altLang="en-US" sz="701" dirty="0">
                <a:latin typeface="Meiryo UI" panose="020B0604030504040204" pitchFamily="50" charset="-128"/>
                <a:ea typeface="Meiryo UI" panose="020B0604030504040204" pitchFamily="50" charset="-128"/>
              </a:rPr>
              <a:t>”</a:t>
            </a:r>
            <a:endParaRPr lang="en-US" altLang="ja-JP" sz="701" dirty="0">
              <a:latin typeface="Meiryo UI" panose="020B0604030504040204" pitchFamily="50" charset="-128"/>
              <a:ea typeface="Meiryo UI" panose="020B0604030504040204" pitchFamily="50" charset="-128"/>
            </a:endParaRPr>
          </a:p>
        </p:txBody>
      </p:sp>
      <p:cxnSp>
        <p:nvCxnSpPr>
          <p:cNvPr id="12" name="直線コネクタ 11">
            <a:extLst>
              <a:ext uri="{FF2B5EF4-FFF2-40B4-BE49-F238E27FC236}">
                <a16:creationId xmlns:a16="http://schemas.microsoft.com/office/drawing/2014/main" id="{0A9B2E08-7916-9856-8D04-A5AE44F188FC}"/>
              </a:ext>
            </a:extLst>
          </p:cNvPr>
          <p:cNvCxnSpPr>
            <a:cxnSpLocks/>
          </p:cNvCxnSpPr>
          <p:nvPr/>
        </p:nvCxnSpPr>
        <p:spPr>
          <a:xfrm>
            <a:off x="5722456" y="720001"/>
            <a:ext cx="0" cy="5443330"/>
          </a:xfrm>
          <a:prstGeom prst="line">
            <a:avLst/>
          </a:prstGeom>
          <a:ln w="12700">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pic>
        <p:nvPicPr>
          <p:cNvPr id="11" name="図 10" descr="グラフィカル ユーザー インターフェイス, テキスト, アプリケーション, メール&#10;&#10;自動的に生成された説明">
            <a:extLst>
              <a:ext uri="{FF2B5EF4-FFF2-40B4-BE49-F238E27FC236}">
                <a16:creationId xmlns:a16="http://schemas.microsoft.com/office/drawing/2014/main" id="{DC36582E-A77D-BA8D-4F50-0F8F8762209B}"/>
              </a:ext>
            </a:extLst>
          </p:cNvPr>
          <p:cNvPicPr>
            <a:picLocks noChangeAspect="1"/>
          </p:cNvPicPr>
          <p:nvPr/>
        </p:nvPicPr>
        <p:blipFill rotWithShape="1">
          <a:blip r:embed="rId6">
            <a:extLst>
              <a:ext uri="{28A0092B-C50C-407E-A947-70E740481C1C}">
                <a14:useLocalDpi xmlns:a14="http://schemas.microsoft.com/office/drawing/2010/main" val="0"/>
              </a:ext>
            </a:extLst>
          </a:blip>
          <a:srcRect r="51200"/>
          <a:stretch/>
        </p:blipFill>
        <p:spPr>
          <a:xfrm>
            <a:off x="6334412" y="1483696"/>
            <a:ext cx="2525503" cy="3505810"/>
          </a:xfrm>
          <a:prstGeom prst="rect">
            <a:avLst/>
          </a:prstGeom>
        </p:spPr>
      </p:pic>
      <p:pic>
        <p:nvPicPr>
          <p:cNvPr id="13" name="図 12" descr="グラフィカル ユーザー インターフェイス, テキスト, アプリケーション, メール&#10;&#10;自動的に生成された説明">
            <a:extLst>
              <a:ext uri="{FF2B5EF4-FFF2-40B4-BE49-F238E27FC236}">
                <a16:creationId xmlns:a16="http://schemas.microsoft.com/office/drawing/2014/main" id="{08A5D2E4-6562-E413-7A3B-F52D06A6F3BD}"/>
              </a:ext>
            </a:extLst>
          </p:cNvPr>
          <p:cNvPicPr>
            <a:picLocks noChangeAspect="1"/>
          </p:cNvPicPr>
          <p:nvPr/>
        </p:nvPicPr>
        <p:blipFill rotWithShape="1">
          <a:blip r:embed="rId6">
            <a:extLst>
              <a:ext uri="{28A0092B-C50C-407E-A947-70E740481C1C}">
                <a14:useLocalDpi xmlns:a14="http://schemas.microsoft.com/office/drawing/2010/main" val="0"/>
              </a:ext>
            </a:extLst>
          </a:blip>
          <a:srcRect l="94944"/>
          <a:stretch/>
        </p:blipFill>
        <p:spPr>
          <a:xfrm>
            <a:off x="8857933" y="1480693"/>
            <a:ext cx="261644" cy="3505810"/>
          </a:xfrm>
          <a:prstGeom prst="rect">
            <a:avLst/>
          </a:prstGeom>
        </p:spPr>
      </p:pic>
    </p:spTree>
    <p:extLst>
      <p:ext uri="{BB962C8B-B14F-4D97-AF65-F5344CB8AC3E}">
        <p14:creationId xmlns:p14="http://schemas.microsoft.com/office/powerpoint/2010/main" val="1565851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字幕 2">
            <a:extLst>
              <a:ext uri="{FF2B5EF4-FFF2-40B4-BE49-F238E27FC236}">
                <a16:creationId xmlns:a16="http://schemas.microsoft.com/office/drawing/2014/main" id="{B9BBD958-1049-A667-1266-3FE05F8ABF9F}"/>
              </a:ext>
            </a:extLst>
          </p:cNvPr>
          <p:cNvSpPr txBox="1">
            <a:spLocks/>
          </p:cNvSpPr>
          <p:nvPr/>
        </p:nvSpPr>
        <p:spPr>
          <a:xfrm>
            <a:off x="-394455" y="346280"/>
            <a:ext cx="8841768" cy="495294"/>
          </a:xfrm>
          <a:prstGeom prst="rect">
            <a:avLst/>
          </a:prstGeom>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401" b="1" dirty="0"/>
              <a:t>回答者の属性（各家庭につき保護者</a:t>
            </a:r>
            <a:r>
              <a:rPr lang="en-US" altLang="ja-JP" sz="2401" b="1" dirty="0"/>
              <a:t>1</a:t>
            </a:r>
            <a:r>
              <a:rPr lang="ja-JP" altLang="en-US" sz="2401" b="1" dirty="0"/>
              <a:t>名が回答）</a:t>
            </a:r>
          </a:p>
        </p:txBody>
      </p:sp>
      <p:sp>
        <p:nvSpPr>
          <p:cNvPr id="8" name="正方形/長方形 7">
            <a:extLst>
              <a:ext uri="{FF2B5EF4-FFF2-40B4-BE49-F238E27FC236}">
                <a16:creationId xmlns:a16="http://schemas.microsoft.com/office/drawing/2014/main" id="{DF42C6FC-2D6B-5A6F-6A22-88AE9A45BA78}"/>
              </a:ext>
            </a:extLst>
          </p:cNvPr>
          <p:cNvSpPr/>
          <p:nvPr/>
        </p:nvSpPr>
        <p:spPr>
          <a:xfrm>
            <a:off x="0" y="0"/>
            <a:ext cx="482600" cy="72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7" name="グラフ 6">
            <a:extLst>
              <a:ext uri="{FF2B5EF4-FFF2-40B4-BE49-F238E27FC236}">
                <a16:creationId xmlns:a16="http://schemas.microsoft.com/office/drawing/2014/main" id="{F4D2E7C7-2679-9638-BBFC-4EC0AC665CB2}"/>
              </a:ext>
            </a:extLst>
          </p:cNvPr>
          <p:cNvGraphicFramePr>
            <a:graphicFrameLocks/>
          </p:cNvGraphicFramePr>
          <p:nvPr>
            <p:extLst>
              <p:ext uri="{D42A27DB-BD31-4B8C-83A1-F6EECF244321}">
                <p14:modId xmlns:p14="http://schemas.microsoft.com/office/powerpoint/2010/main" val="1122925749"/>
              </p:ext>
            </p:extLst>
          </p:nvPr>
        </p:nvGraphicFramePr>
        <p:xfrm>
          <a:off x="1026357" y="2696948"/>
          <a:ext cx="7853286" cy="3198222"/>
        </p:xfrm>
        <a:graphic>
          <a:graphicData uri="http://schemas.openxmlformats.org/drawingml/2006/chart">
            <c:chart xmlns:c="http://schemas.openxmlformats.org/drawingml/2006/chart" xmlns:r="http://schemas.openxmlformats.org/officeDocument/2006/relationships" r:id="rId3"/>
          </a:graphicData>
        </a:graphic>
      </p:graphicFrame>
      <p:sp>
        <p:nvSpPr>
          <p:cNvPr id="10" name="字幕 2">
            <a:extLst>
              <a:ext uri="{FF2B5EF4-FFF2-40B4-BE49-F238E27FC236}">
                <a16:creationId xmlns:a16="http://schemas.microsoft.com/office/drawing/2014/main" id="{B3A19F7B-5B60-356C-6077-7A569A6F3485}"/>
              </a:ext>
            </a:extLst>
          </p:cNvPr>
          <p:cNvSpPr txBox="1">
            <a:spLocks/>
          </p:cNvSpPr>
          <p:nvPr/>
        </p:nvSpPr>
        <p:spPr>
          <a:xfrm>
            <a:off x="1600202" y="1255455"/>
            <a:ext cx="3243942" cy="914400"/>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3199" dirty="0"/>
              <a:t>男性　</a:t>
            </a:r>
            <a:r>
              <a:rPr lang="en-US" altLang="ja-JP" sz="3199" dirty="0"/>
              <a:t>19.2</a:t>
            </a:r>
            <a:r>
              <a:rPr lang="ja-JP" altLang="en-US" sz="3199" dirty="0"/>
              <a:t>％</a:t>
            </a:r>
            <a:endParaRPr lang="en-US" altLang="ja-JP" sz="3199" dirty="0"/>
          </a:p>
        </p:txBody>
      </p:sp>
      <p:pic>
        <p:nvPicPr>
          <p:cNvPr id="17" name="グラフィックス 16" descr="男性のプロフィール 単色塗りつぶし">
            <a:extLst>
              <a:ext uri="{FF2B5EF4-FFF2-40B4-BE49-F238E27FC236}">
                <a16:creationId xmlns:a16="http://schemas.microsoft.com/office/drawing/2014/main" id="{CB8F899D-A110-41CB-B802-B045D9F8BC3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06436" y="1180458"/>
            <a:ext cx="914400" cy="914400"/>
          </a:xfrm>
          <a:prstGeom prst="rect">
            <a:avLst/>
          </a:prstGeom>
        </p:spPr>
      </p:pic>
      <p:pic>
        <p:nvPicPr>
          <p:cNvPr id="19" name="グラフィックス 18" descr="女性のプロフィール 単色塗りつぶし">
            <a:extLst>
              <a:ext uri="{FF2B5EF4-FFF2-40B4-BE49-F238E27FC236}">
                <a16:creationId xmlns:a16="http://schemas.microsoft.com/office/drawing/2014/main" id="{7B981E18-4C26-DF21-DB1B-3091D87B2FF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061858" y="1180458"/>
            <a:ext cx="914400" cy="914400"/>
          </a:xfrm>
          <a:prstGeom prst="rect">
            <a:avLst/>
          </a:prstGeom>
        </p:spPr>
      </p:pic>
      <p:sp>
        <p:nvSpPr>
          <p:cNvPr id="21" name="字幕 2">
            <a:extLst>
              <a:ext uri="{FF2B5EF4-FFF2-40B4-BE49-F238E27FC236}">
                <a16:creationId xmlns:a16="http://schemas.microsoft.com/office/drawing/2014/main" id="{AC0B5842-0AC2-E36B-55F0-FBA7BF45DBCA}"/>
              </a:ext>
            </a:extLst>
          </p:cNvPr>
          <p:cNvSpPr txBox="1">
            <a:spLocks/>
          </p:cNvSpPr>
          <p:nvPr/>
        </p:nvSpPr>
        <p:spPr>
          <a:xfrm>
            <a:off x="5855622" y="1255455"/>
            <a:ext cx="3243942" cy="914400"/>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3199" dirty="0"/>
              <a:t>女性　</a:t>
            </a:r>
            <a:r>
              <a:rPr lang="en-US" altLang="ja-JP" sz="3199" dirty="0"/>
              <a:t>80.8</a:t>
            </a:r>
            <a:r>
              <a:rPr lang="ja-JP" altLang="en-US" sz="3199" dirty="0"/>
              <a:t>％</a:t>
            </a:r>
          </a:p>
        </p:txBody>
      </p:sp>
      <p:cxnSp>
        <p:nvCxnSpPr>
          <p:cNvPr id="23" name="直線コネクタ 22">
            <a:extLst>
              <a:ext uri="{FF2B5EF4-FFF2-40B4-BE49-F238E27FC236}">
                <a16:creationId xmlns:a16="http://schemas.microsoft.com/office/drawing/2014/main" id="{0D53CE1F-A70E-A565-6EC4-75FCF70308FA}"/>
              </a:ext>
            </a:extLst>
          </p:cNvPr>
          <p:cNvCxnSpPr/>
          <p:nvPr/>
        </p:nvCxnSpPr>
        <p:spPr>
          <a:xfrm>
            <a:off x="0" y="6087533"/>
            <a:ext cx="9906000" cy="0"/>
          </a:xfrm>
          <a:prstGeom prst="line">
            <a:avLst/>
          </a:prstGeom>
          <a:ln w="571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4" name="字幕 2">
            <a:extLst>
              <a:ext uri="{FF2B5EF4-FFF2-40B4-BE49-F238E27FC236}">
                <a16:creationId xmlns:a16="http://schemas.microsoft.com/office/drawing/2014/main" id="{984E1D66-5AEF-57A0-8407-395C7D422A93}"/>
              </a:ext>
            </a:extLst>
          </p:cNvPr>
          <p:cNvSpPr txBox="1">
            <a:spLocks/>
          </p:cNvSpPr>
          <p:nvPr/>
        </p:nvSpPr>
        <p:spPr>
          <a:xfrm>
            <a:off x="558801" y="6172202"/>
            <a:ext cx="9347199" cy="685799"/>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400" dirty="0"/>
              <a:t>　　・</a:t>
            </a:r>
            <a:r>
              <a:rPr lang="ja-JP" altLang="en-US" sz="1400" dirty="0">
                <a:solidFill>
                  <a:srgbClr val="C00000"/>
                </a:solidFill>
              </a:rPr>
              <a:t>回答者の約８割が女性。</a:t>
            </a:r>
            <a:endParaRPr lang="en-US" altLang="ja-JP" sz="1400" dirty="0">
              <a:solidFill>
                <a:srgbClr val="C00000"/>
              </a:solidFill>
            </a:endParaRPr>
          </a:p>
          <a:p>
            <a:pPr marL="0" indent="0">
              <a:buNone/>
            </a:pPr>
            <a:r>
              <a:rPr lang="ja-JP" altLang="en-US" sz="1400" dirty="0"/>
              <a:t>　　・３０代は約９割、４０代は約８割が女性からの回答。　　</a:t>
            </a:r>
            <a:endParaRPr lang="en-US" altLang="ja-JP" sz="1400" dirty="0"/>
          </a:p>
        </p:txBody>
      </p:sp>
      <p:pic>
        <p:nvPicPr>
          <p:cNvPr id="25" name="グラフィックス 24" descr="ライト: オン 単色塗りつぶし">
            <a:extLst>
              <a:ext uri="{FF2B5EF4-FFF2-40B4-BE49-F238E27FC236}">
                <a16:creationId xmlns:a16="http://schemas.microsoft.com/office/drawing/2014/main" id="{4F3B9802-8029-E0A0-89D1-4142ED634C3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41301" y="6205736"/>
            <a:ext cx="554399" cy="554399"/>
          </a:xfrm>
          <a:prstGeom prst="rect">
            <a:avLst/>
          </a:prstGeom>
        </p:spPr>
      </p:pic>
    </p:spTree>
    <p:extLst>
      <p:ext uri="{BB962C8B-B14F-4D97-AF65-F5344CB8AC3E}">
        <p14:creationId xmlns:p14="http://schemas.microsoft.com/office/powerpoint/2010/main" val="2295221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字幕 2">
            <a:extLst>
              <a:ext uri="{FF2B5EF4-FFF2-40B4-BE49-F238E27FC236}">
                <a16:creationId xmlns:a16="http://schemas.microsoft.com/office/drawing/2014/main" id="{B9BBD958-1049-A667-1266-3FE05F8ABF9F}"/>
              </a:ext>
            </a:extLst>
          </p:cNvPr>
          <p:cNvSpPr txBox="1">
            <a:spLocks/>
          </p:cNvSpPr>
          <p:nvPr/>
        </p:nvSpPr>
        <p:spPr>
          <a:xfrm>
            <a:off x="397595" y="1"/>
            <a:ext cx="4446549" cy="838202"/>
          </a:xfrm>
          <a:prstGeom prst="rect">
            <a:avLst/>
          </a:prstGeom>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600" b="1" dirty="0"/>
              <a:t>（認知度の確認）</a:t>
            </a:r>
            <a:endParaRPr lang="en-US" altLang="ja-JP" sz="1600" b="1" dirty="0"/>
          </a:p>
          <a:p>
            <a:pPr marL="0" indent="0">
              <a:buNone/>
            </a:pPr>
            <a:r>
              <a:rPr lang="ja-JP" altLang="en-US" sz="2401" b="1" dirty="0"/>
              <a:t>　受動喫煙を知っているか</a:t>
            </a:r>
          </a:p>
        </p:txBody>
      </p:sp>
      <p:sp>
        <p:nvSpPr>
          <p:cNvPr id="8" name="正方形/長方形 7">
            <a:extLst>
              <a:ext uri="{FF2B5EF4-FFF2-40B4-BE49-F238E27FC236}">
                <a16:creationId xmlns:a16="http://schemas.microsoft.com/office/drawing/2014/main" id="{DF42C6FC-2D6B-5A6F-6A22-88AE9A45BA78}"/>
              </a:ext>
            </a:extLst>
          </p:cNvPr>
          <p:cNvSpPr/>
          <p:nvPr/>
        </p:nvSpPr>
        <p:spPr>
          <a:xfrm>
            <a:off x="0" y="0"/>
            <a:ext cx="482600" cy="72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3" name="直線コネクタ 22">
            <a:extLst>
              <a:ext uri="{FF2B5EF4-FFF2-40B4-BE49-F238E27FC236}">
                <a16:creationId xmlns:a16="http://schemas.microsoft.com/office/drawing/2014/main" id="{0D53CE1F-A70E-A565-6EC4-75FCF70308FA}"/>
              </a:ext>
            </a:extLst>
          </p:cNvPr>
          <p:cNvCxnSpPr/>
          <p:nvPr/>
        </p:nvCxnSpPr>
        <p:spPr>
          <a:xfrm>
            <a:off x="0" y="6087533"/>
            <a:ext cx="9906000" cy="0"/>
          </a:xfrm>
          <a:prstGeom prst="line">
            <a:avLst/>
          </a:prstGeom>
          <a:ln w="571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4" name="字幕 2">
            <a:extLst>
              <a:ext uri="{FF2B5EF4-FFF2-40B4-BE49-F238E27FC236}">
                <a16:creationId xmlns:a16="http://schemas.microsoft.com/office/drawing/2014/main" id="{984E1D66-5AEF-57A0-8407-395C7D422A93}"/>
              </a:ext>
            </a:extLst>
          </p:cNvPr>
          <p:cNvSpPr txBox="1">
            <a:spLocks/>
          </p:cNvSpPr>
          <p:nvPr/>
        </p:nvSpPr>
        <p:spPr>
          <a:xfrm>
            <a:off x="558801" y="6172202"/>
            <a:ext cx="9347199" cy="685799"/>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400" dirty="0"/>
              <a:t>　　・男女ともに、受動喫煙を知っていると回答した人が１０割に近い。</a:t>
            </a:r>
            <a:endParaRPr lang="en-US" altLang="ja-JP" sz="1400" dirty="0"/>
          </a:p>
          <a:p>
            <a:pPr marL="0" indent="0">
              <a:buNone/>
            </a:pPr>
            <a:r>
              <a:rPr lang="ja-JP" altLang="en-US" sz="1400" dirty="0"/>
              <a:t>　　・すべての年代においても認知度が高い。</a:t>
            </a:r>
            <a:endParaRPr lang="en-US" altLang="ja-JP" sz="1400" dirty="0"/>
          </a:p>
        </p:txBody>
      </p:sp>
      <p:pic>
        <p:nvPicPr>
          <p:cNvPr id="25" name="グラフィックス 24" descr="ライト: オン 単色塗りつぶし">
            <a:extLst>
              <a:ext uri="{FF2B5EF4-FFF2-40B4-BE49-F238E27FC236}">
                <a16:creationId xmlns:a16="http://schemas.microsoft.com/office/drawing/2014/main" id="{4F3B9802-8029-E0A0-89D1-4142ED634C3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41301" y="6205736"/>
            <a:ext cx="554399" cy="554399"/>
          </a:xfrm>
          <a:prstGeom prst="rect">
            <a:avLst/>
          </a:prstGeom>
        </p:spPr>
      </p:pic>
      <p:graphicFrame>
        <p:nvGraphicFramePr>
          <p:cNvPr id="6" name="グラフ 5">
            <a:extLst>
              <a:ext uri="{FF2B5EF4-FFF2-40B4-BE49-F238E27FC236}">
                <a16:creationId xmlns:a16="http://schemas.microsoft.com/office/drawing/2014/main" id="{F3C34DBF-20D5-2EE3-76B6-F12CD339EE7A}"/>
              </a:ext>
            </a:extLst>
          </p:cNvPr>
          <p:cNvGraphicFramePr>
            <a:graphicFrameLocks/>
          </p:cNvGraphicFramePr>
          <p:nvPr>
            <p:extLst>
              <p:ext uri="{D42A27DB-BD31-4B8C-83A1-F6EECF244321}">
                <p14:modId xmlns:p14="http://schemas.microsoft.com/office/powerpoint/2010/main" val="2457087915"/>
              </p:ext>
            </p:extLst>
          </p:nvPr>
        </p:nvGraphicFramePr>
        <p:xfrm>
          <a:off x="888274" y="2819561"/>
          <a:ext cx="8458925" cy="3403105"/>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0" name="グラフ 9">
            <a:extLst>
              <a:ext uri="{FF2B5EF4-FFF2-40B4-BE49-F238E27FC236}">
                <a16:creationId xmlns:a16="http://schemas.microsoft.com/office/drawing/2014/main" id="{542B0746-96AB-A0C1-CB53-586CA2EDD853}"/>
              </a:ext>
            </a:extLst>
          </p:cNvPr>
          <p:cNvGraphicFramePr>
            <a:graphicFrameLocks/>
          </p:cNvGraphicFramePr>
          <p:nvPr>
            <p:extLst>
              <p:ext uri="{D42A27DB-BD31-4B8C-83A1-F6EECF244321}">
                <p14:modId xmlns:p14="http://schemas.microsoft.com/office/powerpoint/2010/main" val="356002241"/>
              </p:ext>
            </p:extLst>
          </p:nvPr>
        </p:nvGraphicFramePr>
        <p:xfrm>
          <a:off x="1491344" y="770466"/>
          <a:ext cx="7650980" cy="2049095"/>
        </p:xfrm>
        <a:graphic>
          <a:graphicData uri="http://schemas.openxmlformats.org/drawingml/2006/chart">
            <c:chart xmlns:c="http://schemas.openxmlformats.org/drawingml/2006/chart" xmlns:r="http://schemas.openxmlformats.org/officeDocument/2006/relationships" r:id="rId6"/>
          </a:graphicData>
        </a:graphic>
      </p:graphicFrame>
      <p:pic>
        <p:nvPicPr>
          <p:cNvPr id="11" name="グラフィックス 10" descr="男性のプロフィール 単色塗りつぶし">
            <a:extLst>
              <a:ext uri="{FF2B5EF4-FFF2-40B4-BE49-F238E27FC236}">
                <a16:creationId xmlns:a16="http://schemas.microsoft.com/office/drawing/2014/main" id="{2F45B96F-B82F-F2A1-C042-AC0586EC0ECE}"/>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63676" y="973337"/>
            <a:ext cx="678819" cy="678819"/>
          </a:xfrm>
          <a:prstGeom prst="rect">
            <a:avLst/>
          </a:prstGeom>
        </p:spPr>
      </p:pic>
      <p:pic>
        <p:nvPicPr>
          <p:cNvPr id="12" name="グラフィックス 11" descr="女性のプロフィール 単色塗りつぶし">
            <a:extLst>
              <a:ext uri="{FF2B5EF4-FFF2-40B4-BE49-F238E27FC236}">
                <a16:creationId xmlns:a16="http://schemas.microsoft.com/office/drawing/2014/main" id="{8DB4DFC1-C98A-3468-F3F4-29039ACB7878}"/>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63676" y="1721428"/>
            <a:ext cx="678819" cy="678819"/>
          </a:xfrm>
          <a:prstGeom prst="rect">
            <a:avLst/>
          </a:prstGeom>
        </p:spPr>
      </p:pic>
    </p:spTree>
    <p:extLst>
      <p:ext uri="{BB962C8B-B14F-4D97-AF65-F5344CB8AC3E}">
        <p14:creationId xmlns:p14="http://schemas.microsoft.com/office/powerpoint/2010/main" val="2601041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字幕 2">
            <a:extLst>
              <a:ext uri="{FF2B5EF4-FFF2-40B4-BE49-F238E27FC236}">
                <a16:creationId xmlns:a16="http://schemas.microsoft.com/office/drawing/2014/main" id="{B9BBD958-1049-A667-1266-3FE05F8ABF9F}"/>
              </a:ext>
            </a:extLst>
          </p:cNvPr>
          <p:cNvSpPr txBox="1">
            <a:spLocks/>
          </p:cNvSpPr>
          <p:nvPr/>
        </p:nvSpPr>
        <p:spPr>
          <a:xfrm>
            <a:off x="397595" y="1"/>
            <a:ext cx="9356005" cy="838202"/>
          </a:xfrm>
          <a:prstGeom prst="rect">
            <a:avLst/>
          </a:prstGeom>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600" b="1" dirty="0"/>
              <a:t>（認知度の確認）</a:t>
            </a:r>
            <a:endParaRPr lang="en-US" altLang="ja-JP" sz="1600" b="1" dirty="0"/>
          </a:p>
          <a:p>
            <a:pPr marL="0" indent="0">
              <a:buNone/>
            </a:pPr>
            <a:r>
              <a:rPr lang="ja-JP" altLang="en-US" sz="2401" b="1" dirty="0"/>
              <a:t>　健康増進法が改正されたことは知っているか</a:t>
            </a:r>
          </a:p>
        </p:txBody>
      </p:sp>
      <p:sp>
        <p:nvSpPr>
          <p:cNvPr id="8" name="正方形/長方形 7">
            <a:extLst>
              <a:ext uri="{FF2B5EF4-FFF2-40B4-BE49-F238E27FC236}">
                <a16:creationId xmlns:a16="http://schemas.microsoft.com/office/drawing/2014/main" id="{DF42C6FC-2D6B-5A6F-6A22-88AE9A45BA78}"/>
              </a:ext>
            </a:extLst>
          </p:cNvPr>
          <p:cNvSpPr/>
          <p:nvPr/>
        </p:nvSpPr>
        <p:spPr>
          <a:xfrm>
            <a:off x="0" y="0"/>
            <a:ext cx="482600" cy="72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3" name="直線コネクタ 22">
            <a:extLst>
              <a:ext uri="{FF2B5EF4-FFF2-40B4-BE49-F238E27FC236}">
                <a16:creationId xmlns:a16="http://schemas.microsoft.com/office/drawing/2014/main" id="{0D53CE1F-A70E-A565-6EC4-75FCF70308FA}"/>
              </a:ext>
            </a:extLst>
          </p:cNvPr>
          <p:cNvCxnSpPr/>
          <p:nvPr/>
        </p:nvCxnSpPr>
        <p:spPr>
          <a:xfrm>
            <a:off x="0" y="6087533"/>
            <a:ext cx="9906000" cy="0"/>
          </a:xfrm>
          <a:prstGeom prst="line">
            <a:avLst/>
          </a:prstGeom>
          <a:ln w="571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4" name="字幕 2">
            <a:extLst>
              <a:ext uri="{FF2B5EF4-FFF2-40B4-BE49-F238E27FC236}">
                <a16:creationId xmlns:a16="http://schemas.microsoft.com/office/drawing/2014/main" id="{984E1D66-5AEF-57A0-8407-395C7D422A93}"/>
              </a:ext>
            </a:extLst>
          </p:cNvPr>
          <p:cNvSpPr txBox="1">
            <a:spLocks/>
          </p:cNvSpPr>
          <p:nvPr/>
        </p:nvSpPr>
        <p:spPr>
          <a:xfrm>
            <a:off x="558801" y="6172202"/>
            <a:ext cx="9347199" cy="685799"/>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400" dirty="0"/>
              <a:t>　　・</a:t>
            </a:r>
            <a:r>
              <a:rPr lang="ja-JP" altLang="en-US" sz="1400" dirty="0">
                <a:solidFill>
                  <a:schemeClr val="accent1"/>
                </a:solidFill>
              </a:rPr>
              <a:t>男性は約８割</a:t>
            </a:r>
            <a:r>
              <a:rPr lang="ja-JP" altLang="en-US" sz="1400" dirty="0"/>
              <a:t>、</a:t>
            </a:r>
            <a:r>
              <a:rPr lang="ja-JP" altLang="en-US" sz="1400" dirty="0">
                <a:solidFill>
                  <a:srgbClr val="C00000"/>
                </a:solidFill>
              </a:rPr>
              <a:t>女性は約６割</a:t>
            </a:r>
            <a:r>
              <a:rPr lang="ja-JP" altLang="en-US" sz="1400" dirty="0"/>
              <a:t>が法律の改正を知っている。</a:t>
            </a:r>
            <a:endParaRPr lang="en-US" altLang="ja-JP" sz="1400" dirty="0"/>
          </a:p>
          <a:p>
            <a:pPr marL="0" indent="0">
              <a:buNone/>
            </a:pPr>
            <a:r>
              <a:rPr lang="ja-JP" altLang="en-US" sz="1400" dirty="0"/>
              <a:t>　　・年代が上がるにつれて「知らいない」と回答する人の割合が増加した。</a:t>
            </a:r>
            <a:endParaRPr lang="en-US" altLang="ja-JP" sz="1400" dirty="0"/>
          </a:p>
        </p:txBody>
      </p:sp>
      <p:pic>
        <p:nvPicPr>
          <p:cNvPr id="25" name="グラフィックス 24" descr="ライト: オン 単色塗りつぶし">
            <a:extLst>
              <a:ext uri="{FF2B5EF4-FFF2-40B4-BE49-F238E27FC236}">
                <a16:creationId xmlns:a16="http://schemas.microsoft.com/office/drawing/2014/main" id="{4F3B9802-8029-E0A0-89D1-4142ED634C3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41301" y="6205736"/>
            <a:ext cx="554399" cy="554399"/>
          </a:xfrm>
          <a:prstGeom prst="rect">
            <a:avLst/>
          </a:prstGeom>
        </p:spPr>
      </p:pic>
      <p:graphicFrame>
        <p:nvGraphicFramePr>
          <p:cNvPr id="6" name="グラフ 5">
            <a:extLst>
              <a:ext uri="{FF2B5EF4-FFF2-40B4-BE49-F238E27FC236}">
                <a16:creationId xmlns:a16="http://schemas.microsoft.com/office/drawing/2014/main" id="{F3C34DBF-20D5-2EE3-76B6-F12CD339EE7A}"/>
              </a:ext>
            </a:extLst>
          </p:cNvPr>
          <p:cNvGraphicFramePr>
            <a:graphicFrameLocks/>
          </p:cNvGraphicFramePr>
          <p:nvPr>
            <p:extLst>
              <p:ext uri="{D42A27DB-BD31-4B8C-83A1-F6EECF244321}">
                <p14:modId xmlns:p14="http://schemas.microsoft.com/office/powerpoint/2010/main" val="3448108201"/>
              </p:ext>
            </p:extLst>
          </p:nvPr>
        </p:nvGraphicFramePr>
        <p:xfrm>
          <a:off x="888274" y="2819561"/>
          <a:ext cx="8458925" cy="3403105"/>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0" name="グラフ 9">
            <a:extLst>
              <a:ext uri="{FF2B5EF4-FFF2-40B4-BE49-F238E27FC236}">
                <a16:creationId xmlns:a16="http://schemas.microsoft.com/office/drawing/2014/main" id="{542B0746-96AB-A0C1-CB53-586CA2EDD853}"/>
              </a:ext>
            </a:extLst>
          </p:cNvPr>
          <p:cNvGraphicFramePr>
            <a:graphicFrameLocks/>
          </p:cNvGraphicFramePr>
          <p:nvPr>
            <p:extLst>
              <p:ext uri="{D42A27DB-BD31-4B8C-83A1-F6EECF244321}">
                <p14:modId xmlns:p14="http://schemas.microsoft.com/office/powerpoint/2010/main" val="1667323736"/>
              </p:ext>
            </p:extLst>
          </p:nvPr>
        </p:nvGraphicFramePr>
        <p:xfrm>
          <a:off x="1491344" y="770466"/>
          <a:ext cx="7650980" cy="2049095"/>
        </p:xfrm>
        <a:graphic>
          <a:graphicData uri="http://schemas.openxmlformats.org/drawingml/2006/chart">
            <c:chart xmlns:c="http://schemas.openxmlformats.org/drawingml/2006/chart" xmlns:r="http://schemas.openxmlformats.org/officeDocument/2006/relationships" r:id="rId6"/>
          </a:graphicData>
        </a:graphic>
      </p:graphicFrame>
      <p:pic>
        <p:nvPicPr>
          <p:cNvPr id="11" name="グラフィックス 10" descr="男性のプロフィール 単色塗りつぶし">
            <a:extLst>
              <a:ext uri="{FF2B5EF4-FFF2-40B4-BE49-F238E27FC236}">
                <a16:creationId xmlns:a16="http://schemas.microsoft.com/office/drawing/2014/main" id="{2F45B96F-B82F-F2A1-C042-AC0586EC0ECE}"/>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63676" y="973337"/>
            <a:ext cx="678819" cy="678819"/>
          </a:xfrm>
          <a:prstGeom prst="rect">
            <a:avLst/>
          </a:prstGeom>
        </p:spPr>
      </p:pic>
      <p:pic>
        <p:nvPicPr>
          <p:cNvPr id="12" name="グラフィックス 11" descr="女性のプロフィール 単色塗りつぶし">
            <a:extLst>
              <a:ext uri="{FF2B5EF4-FFF2-40B4-BE49-F238E27FC236}">
                <a16:creationId xmlns:a16="http://schemas.microsoft.com/office/drawing/2014/main" id="{8DB4DFC1-C98A-3468-F3F4-29039ACB7878}"/>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63676" y="1721428"/>
            <a:ext cx="678819" cy="678819"/>
          </a:xfrm>
          <a:prstGeom prst="rect">
            <a:avLst/>
          </a:prstGeom>
        </p:spPr>
      </p:pic>
    </p:spTree>
    <p:extLst>
      <p:ext uri="{BB962C8B-B14F-4D97-AF65-F5344CB8AC3E}">
        <p14:creationId xmlns:p14="http://schemas.microsoft.com/office/powerpoint/2010/main" val="95126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字幕 2">
            <a:extLst>
              <a:ext uri="{FF2B5EF4-FFF2-40B4-BE49-F238E27FC236}">
                <a16:creationId xmlns:a16="http://schemas.microsoft.com/office/drawing/2014/main" id="{B9BBD958-1049-A667-1266-3FE05F8ABF9F}"/>
              </a:ext>
            </a:extLst>
          </p:cNvPr>
          <p:cNvSpPr txBox="1">
            <a:spLocks/>
          </p:cNvSpPr>
          <p:nvPr/>
        </p:nvSpPr>
        <p:spPr>
          <a:xfrm>
            <a:off x="397595" y="1"/>
            <a:ext cx="9356005" cy="838202"/>
          </a:xfrm>
          <a:prstGeom prst="rect">
            <a:avLst/>
          </a:prstGeom>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600" b="1" dirty="0"/>
              <a:t>（法律の効果を計る）</a:t>
            </a:r>
            <a:endParaRPr lang="en-US" altLang="ja-JP" sz="1600" b="1" dirty="0"/>
          </a:p>
          <a:p>
            <a:pPr marL="0" indent="0">
              <a:buNone/>
            </a:pPr>
            <a:r>
              <a:rPr lang="ja-JP" altLang="en-US" sz="2401" b="1" dirty="0"/>
              <a:t>　</a:t>
            </a:r>
            <a:r>
              <a:rPr lang="ja-JP" altLang="en-US" sz="2400" b="1" dirty="0"/>
              <a:t>法律の改正後、受動喫煙の機会は減少したか</a:t>
            </a:r>
          </a:p>
        </p:txBody>
      </p:sp>
      <p:sp>
        <p:nvSpPr>
          <p:cNvPr id="8" name="正方形/長方形 7">
            <a:extLst>
              <a:ext uri="{FF2B5EF4-FFF2-40B4-BE49-F238E27FC236}">
                <a16:creationId xmlns:a16="http://schemas.microsoft.com/office/drawing/2014/main" id="{DF42C6FC-2D6B-5A6F-6A22-88AE9A45BA78}"/>
              </a:ext>
            </a:extLst>
          </p:cNvPr>
          <p:cNvSpPr/>
          <p:nvPr/>
        </p:nvSpPr>
        <p:spPr>
          <a:xfrm>
            <a:off x="0" y="0"/>
            <a:ext cx="482600" cy="72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3" name="直線コネクタ 22">
            <a:extLst>
              <a:ext uri="{FF2B5EF4-FFF2-40B4-BE49-F238E27FC236}">
                <a16:creationId xmlns:a16="http://schemas.microsoft.com/office/drawing/2014/main" id="{0D53CE1F-A70E-A565-6EC4-75FCF70308FA}"/>
              </a:ext>
            </a:extLst>
          </p:cNvPr>
          <p:cNvCxnSpPr/>
          <p:nvPr/>
        </p:nvCxnSpPr>
        <p:spPr>
          <a:xfrm>
            <a:off x="0" y="6087533"/>
            <a:ext cx="9906000" cy="0"/>
          </a:xfrm>
          <a:prstGeom prst="line">
            <a:avLst/>
          </a:prstGeom>
          <a:ln w="571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4" name="字幕 2">
            <a:extLst>
              <a:ext uri="{FF2B5EF4-FFF2-40B4-BE49-F238E27FC236}">
                <a16:creationId xmlns:a16="http://schemas.microsoft.com/office/drawing/2014/main" id="{984E1D66-5AEF-57A0-8407-395C7D422A93}"/>
              </a:ext>
            </a:extLst>
          </p:cNvPr>
          <p:cNvSpPr txBox="1">
            <a:spLocks/>
          </p:cNvSpPr>
          <p:nvPr/>
        </p:nvSpPr>
        <p:spPr>
          <a:xfrm>
            <a:off x="558801" y="6172202"/>
            <a:ext cx="9347199" cy="685799"/>
          </a:xfrm>
          <a:prstGeom prst="rect">
            <a:avLst/>
          </a:prstGeom>
        </p:spPr>
        <p:txBody>
          <a:bodyPr anchor="ctr">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400" dirty="0"/>
              <a:t>　　・</a:t>
            </a:r>
            <a:r>
              <a:rPr lang="ja-JP" altLang="en-US" sz="1400" dirty="0">
                <a:solidFill>
                  <a:schemeClr val="accent1"/>
                </a:solidFill>
              </a:rPr>
              <a:t>男性は約７割</a:t>
            </a:r>
            <a:r>
              <a:rPr lang="ja-JP" altLang="en-US" sz="1400" dirty="0"/>
              <a:t>、</a:t>
            </a:r>
            <a:r>
              <a:rPr lang="ja-JP" altLang="en-US" sz="1400" dirty="0">
                <a:solidFill>
                  <a:srgbClr val="C00000"/>
                </a:solidFill>
              </a:rPr>
              <a:t>女性は約８割</a:t>
            </a:r>
            <a:r>
              <a:rPr lang="ja-JP" altLang="en-US" sz="1400" dirty="0"/>
              <a:t>が受動喫煙の機会が減少したと回答</a:t>
            </a:r>
            <a:r>
              <a:rPr lang="ja-JP" altLang="en-US" sz="1100" dirty="0"/>
              <a:t>（そう思う</a:t>
            </a:r>
            <a:r>
              <a:rPr lang="en-US" altLang="ja-JP" sz="1100" dirty="0"/>
              <a:t>+</a:t>
            </a:r>
            <a:r>
              <a:rPr lang="ja-JP" altLang="en-US" sz="1100" dirty="0"/>
              <a:t>どちらかといえばそう思う）</a:t>
            </a:r>
            <a:endParaRPr lang="en-US" altLang="ja-JP" sz="1500" dirty="0"/>
          </a:p>
          <a:p>
            <a:pPr marL="0" indent="0">
              <a:buNone/>
            </a:pPr>
            <a:r>
              <a:rPr lang="ja-JP" altLang="en-US" sz="1400" dirty="0"/>
              <a:t>　　・５０代は「受動喫煙の機会が減少していない」と回答した人の割合が最も高い</a:t>
            </a:r>
            <a:r>
              <a:rPr lang="ja-JP" altLang="en-US" sz="1100" dirty="0"/>
              <a:t>（そう思わない</a:t>
            </a:r>
            <a:r>
              <a:rPr lang="en-US" altLang="ja-JP" sz="1100" dirty="0"/>
              <a:t>+</a:t>
            </a:r>
            <a:r>
              <a:rPr lang="ja-JP" altLang="en-US" sz="1100" dirty="0"/>
              <a:t>どちらかといえばそう思わない）</a:t>
            </a:r>
            <a:endParaRPr lang="en-US" altLang="ja-JP" sz="1400" dirty="0"/>
          </a:p>
        </p:txBody>
      </p:sp>
      <p:pic>
        <p:nvPicPr>
          <p:cNvPr id="25" name="グラフィックス 24" descr="ライト: オン 単色塗りつぶし">
            <a:extLst>
              <a:ext uri="{FF2B5EF4-FFF2-40B4-BE49-F238E27FC236}">
                <a16:creationId xmlns:a16="http://schemas.microsoft.com/office/drawing/2014/main" id="{4F3B9802-8029-E0A0-89D1-4142ED634C3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41301" y="6205736"/>
            <a:ext cx="554399" cy="554399"/>
          </a:xfrm>
          <a:prstGeom prst="rect">
            <a:avLst/>
          </a:prstGeom>
        </p:spPr>
      </p:pic>
      <p:graphicFrame>
        <p:nvGraphicFramePr>
          <p:cNvPr id="6" name="グラフ 5">
            <a:extLst>
              <a:ext uri="{FF2B5EF4-FFF2-40B4-BE49-F238E27FC236}">
                <a16:creationId xmlns:a16="http://schemas.microsoft.com/office/drawing/2014/main" id="{F3C34DBF-20D5-2EE3-76B6-F12CD339EE7A}"/>
              </a:ext>
            </a:extLst>
          </p:cNvPr>
          <p:cNvGraphicFramePr>
            <a:graphicFrameLocks/>
          </p:cNvGraphicFramePr>
          <p:nvPr>
            <p:extLst>
              <p:ext uri="{D42A27DB-BD31-4B8C-83A1-F6EECF244321}">
                <p14:modId xmlns:p14="http://schemas.microsoft.com/office/powerpoint/2010/main" val="1782298419"/>
              </p:ext>
            </p:extLst>
          </p:nvPr>
        </p:nvGraphicFramePr>
        <p:xfrm>
          <a:off x="888274" y="2819561"/>
          <a:ext cx="8458925" cy="3403105"/>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0" name="グラフ 9">
            <a:extLst>
              <a:ext uri="{FF2B5EF4-FFF2-40B4-BE49-F238E27FC236}">
                <a16:creationId xmlns:a16="http://schemas.microsoft.com/office/drawing/2014/main" id="{542B0746-96AB-A0C1-CB53-586CA2EDD853}"/>
              </a:ext>
            </a:extLst>
          </p:cNvPr>
          <p:cNvGraphicFramePr>
            <a:graphicFrameLocks/>
          </p:cNvGraphicFramePr>
          <p:nvPr>
            <p:extLst>
              <p:ext uri="{D42A27DB-BD31-4B8C-83A1-F6EECF244321}">
                <p14:modId xmlns:p14="http://schemas.microsoft.com/office/powerpoint/2010/main" val="1149641076"/>
              </p:ext>
            </p:extLst>
          </p:nvPr>
        </p:nvGraphicFramePr>
        <p:xfrm>
          <a:off x="1491344" y="770466"/>
          <a:ext cx="7650980" cy="2049095"/>
        </p:xfrm>
        <a:graphic>
          <a:graphicData uri="http://schemas.openxmlformats.org/drawingml/2006/chart">
            <c:chart xmlns:c="http://schemas.openxmlformats.org/drawingml/2006/chart" xmlns:r="http://schemas.openxmlformats.org/officeDocument/2006/relationships" r:id="rId6"/>
          </a:graphicData>
        </a:graphic>
      </p:graphicFrame>
      <p:pic>
        <p:nvPicPr>
          <p:cNvPr id="11" name="グラフィックス 10" descr="男性のプロフィール 単色塗りつぶし">
            <a:extLst>
              <a:ext uri="{FF2B5EF4-FFF2-40B4-BE49-F238E27FC236}">
                <a16:creationId xmlns:a16="http://schemas.microsoft.com/office/drawing/2014/main" id="{2F45B96F-B82F-F2A1-C042-AC0586EC0ECE}"/>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63676" y="973337"/>
            <a:ext cx="678819" cy="678819"/>
          </a:xfrm>
          <a:prstGeom prst="rect">
            <a:avLst/>
          </a:prstGeom>
        </p:spPr>
      </p:pic>
      <p:pic>
        <p:nvPicPr>
          <p:cNvPr id="12" name="グラフィックス 11" descr="女性のプロフィール 単色塗りつぶし">
            <a:extLst>
              <a:ext uri="{FF2B5EF4-FFF2-40B4-BE49-F238E27FC236}">
                <a16:creationId xmlns:a16="http://schemas.microsoft.com/office/drawing/2014/main" id="{8DB4DFC1-C98A-3468-F3F4-29039ACB7878}"/>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63676" y="1721428"/>
            <a:ext cx="678819" cy="678819"/>
          </a:xfrm>
          <a:prstGeom prst="rect">
            <a:avLst/>
          </a:prstGeom>
        </p:spPr>
      </p:pic>
    </p:spTree>
    <p:extLst>
      <p:ext uri="{BB962C8B-B14F-4D97-AF65-F5344CB8AC3E}">
        <p14:creationId xmlns:p14="http://schemas.microsoft.com/office/powerpoint/2010/main" val="4253384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字幕 2">
            <a:extLst>
              <a:ext uri="{FF2B5EF4-FFF2-40B4-BE49-F238E27FC236}">
                <a16:creationId xmlns:a16="http://schemas.microsoft.com/office/drawing/2014/main" id="{B9BBD958-1049-A667-1266-3FE05F8ABF9F}"/>
              </a:ext>
            </a:extLst>
          </p:cNvPr>
          <p:cNvSpPr txBox="1">
            <a:spLocks/>
          </p:cNvSpPr>
          <p:nvPr/>
        </p:nvSpPr>
        <p:spPr>
          <a:xfrm>
            <a:off x="397595" y="1"/>
            <a:ext cx="9356005" cy="838202"/>
          </a:xfrm>
          <a:prstGeom prst="rect">
            <a:avLst/>
          </a:prstGeom>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600" b="1" dirty="0"/>
              <a:t>（法律の効果を計る、第２次もりおか健康</a:t>
            </a:r>
            <a:r>
              <a:rPr lang="en-US" altLang="ja-JP" sz="1600" b="1" dirty="0"/>
              <a:t>21</a:t>
            </a:r>
            <a:r>
              <a:rPr lang="ja-JP" altLang="en-US" sz="1600" b="1" dirty="0"/>
              <a:t>プランに関する評価項目）</a:t>
            </a:r>
            <a:endParaRPr lang="en-US" altLang="ja-JP" sz="1600" b="1" dirty="0"/>
          </a:p>
          <a:p>
            <a:pPr marL="0" indent="0">
              <a:buNone/>
            </a:pPr>
            <a:r>
              <a:rPr lang="ja-JP" altLang="en-US" sz="2401" b="1" dirty="0"/>
              <a:t>　</a:t>
            </a:r>
            <a:r>
              <a:rPr lang="ja-JP" altLang="en-US" sz="2000" b="1" dirty="0"/>
              <a:t>直近１ヶ月の間で、受動喫煙の機会があった場所（複数回答可：男女別）</a:t>
            </a:r>
            <a:endParaRPr lang="ja-JP" altLang="en-US" sz="2400" b="1" dirty="0"/>
          </a:p>
        </p:txBody>
      </p:sp>
      <p:sp>
        <p:nvSpPr>
          <p:cNvPr id="8" name="正方形/長方形 7">
            <a:extLst>
              <a:ext uri="{FF2B5EF4-FFF2-40B4-BE49-F238E27FC236}">
                <a16:creationId xmlns:a16="http://schemas.microsoft.com/office/drawing/2014/main" id="{DF42C6FC-2D6B-5A6F-6A22-88AE9A45BA78}"/>
              </a:ext>
            </a:extLst>
          </p:cNvPr>
          <p:cNvSpPr/>
          <p:nvPr/>
        </p:nvSpPr>
        <p:spPr>
          <a:xfrm>
            <a:off x="0" y="0"/>
            <a:ext cx="482600" cy="72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3" name="直線コネクタ 22">
            <a:extLst>
              <a:ext uri="{FF2B5EF4-FFF2-40B4-BE49-F238E27FC236}">
                <a16:creationId xmlns:a16="http://schemas.microsoft.com/office/drawing/2014/main" id="{0D53CE1F-A70E-A565-6EC4-75FCF70308FA}"/>
              </a:ext>
            </a:extLst>
          </p:cNvPr>
          <p:cNvCxnSpPr/>
          <p:nvPr/>
        </p:nvCxnSpPr>
        <p:spPr>
          <a:xfrm>
            <a:off x="0" y="6087533"/>
            <a:ext cx="9906000" cy="0"/>
          </a:xfrm>
          <a:prstGeom prst="line">
            <a:avLst/>
          </a:prstGeom>
          <a:ln w="571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4" name="字幕 2">
            <a:extLst>
              <a:ext uri="{FF2B5EF4-FFF2-40B4-BE49-F238E27FC236}">
                <a16:creationId xmlns:a16="http://schemas.microsoft.com/office/drawing/2014/main" id="{984E1D66-5AEF-57A0-8407-395C7D422A93}"/>
              </a:ext>
            </a:extLst>
          </p:cNvPr>
          <p:cNvSpPr txBox="1">
            <a:spLocks/>
          </p:cNvSpPr>
          <p:nvPr/>
        </p:nvSpPr>
        <p:spPr>
          <a:xfrm>
            <a:off x="558801" y="6172202"/>
            <a:ext cx="9347199" cy="685799"/>
          </a:xfrm>
          <a:prstGeom prst="rect">
            <a:avLst/>
          </a:prstGeom>
        </p:spPr>
        <p:txBody>
          <a:bodyPr anchor="ctr">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400" dirty="0"/>
              <a:t>　　・男女ともに「受動喫煙の機会なし」と回答した人の割合が最も高い。</a:t>
            </a:r>
            <a:endParaRPr lang="en-US" altLang="ja-JP" sz="1400" dirty="0"/>
          </a:p>
          <a:p>
            <a:pPr marL="0" indent="0">
              <a:buNone/>
            </a:pPr>
            <a:r>
              <a:rPr lang="ja-JP" altLang="en-US" sz="1400" dirty="0"/>
              <a:t>　　・</a:t>
            </a:r>
            <a:r>
              <a:rPr lang="ja-JP" altLang="en-US" sz="1400" dirty="0">
                <a:solidFill>
                  <a:schemeClr val="accent1"/>
                </a:solidFill>
              </a:rPr>
              <a:t>男性は飲食店と公道</a:t>
            </a:r>
            <a:r>
              <a:rPr lang="ja-JP" altLang="en-US" sz="1400" dirty="0"/>
              <a:t>、</a:t>
            </a:r>
            <a:r>
              <a:rPr lang="ja-JP" altLang="en-US" sz="1400" dirty="0">
                <a:solidFill>
                  <a:srgbClr val="C00000"/>
                </a:solidFill>
              </a:rPr>
              <a:t>女性は公道と自宅</a:t>
            </a:r>
            <a:r>
              <a:rPr lang="ja-JP" altLang="en-US" sz="1400" dirty="0"/>
              <a:t>で受動喫煙の機会があったと回答した人の割合が高い。</a:t>
            </a:r>
            <a:endParaRPr lang="en-US" altLang="ja-JP" sz="1400" dirty="0"/>
          </a:p>
          <a:p>
            <a:pPr marL="0" indent="0">
              <a:buNone/>
            </a:pPr>
            <a:r>
              <a:rPr lang="ja-JP" altLang="en-US" sz="1400" dirty="0"/>
              <a:t>　　・「その他」の内訳（コンビニ、個人商店、自宅以外の民家、車内から漏れた煙、宿泊施設など）</a:t>
            </a:r>
            <a:endParaRPr lang="en-US" altLang="ja-JP" sz="1400" dirty="0"/>
          </a:p>
        </p:txBody>
      </p:sp>
      <p:pic>
        <p:nvPicPr>
          <p:cNvPr id="25" name="グラフィックス 24" descr="ライト: オン 単色塗りつぶし">
            <a:extLst>
              <a:ext uri="{FF2B5EF4-FFF2-40B4-BE49-F238E27FC236}">
                <a16:creationId xmlns:a16="http://schemas.microsoft.com/office/drawing/2014/main" id="{4F3B9802-8029-E0A0-89D1-4142ED634C3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41301" y="6205736"/>
            <a:ext cx="554399" cy="554399"/>
          </a:xfrm>
          <a:prstGeom prst="rect">
            <a:avLst/>
          </a:prstGeom>
        </p:spPr>
      </p:pic>
      <p:pic>
        <p:nvPicPr>
          <p:cNvPr id="11" name="グラフィックス 10" descr="男性のプロフィール 単色塗りつぶし">
            <a:extLst>
              <a:ext uri="{FF2B5EF4-FFF2-40B4-BE49-F238E27FC236}">
                <a16:creationId xmlns:a16="http://schemas.microsoft.com/office/drawing/2014/main" id="{2F45B96F-B82F-F2A1-C042-AC0586EC0EC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8185" y="1408864"/>
            <a:ext cx="678819" cy="678819"/>
          </a:xfrm>
          <a:prstGeom prst="rect">
            <a:avLst/>
          </a:prstGeom>
        </p:spPr>
      </p:pic>
      <p:pic>
        <p:nvPicPr>
          <p:cNvPr id="12" name="グラフィックス 11" descr="女性のプロフィール 単色塗りつぶし">
            <a:extLst>
              <a:ext uri="{FF2B5EF4-FFF2-40B4-BE49-F238E27FC236}">
                <a16:creationId xmlns:a16="http://schemas.microsoft.com/office/drawing/2014/main" id="{8DB4DFC1-C98A-3468-F3F4-29039ACB7878}"/>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8185" y="2353876"/>
            <a:ext cx="678819" cy="678819"/>
          </a:xfrm>
          <a:prstGeom prst="rect">
            <a:avLst/>
          </a:prstGeom>
        </p:spPr>
      </p:pic>
      <p:graphicFrame>
        <p:nvGraphicFramePr>
          <p:cNvPr id="5" name="グラフ 4">
            <a:extLst>
              <a:ext uri="{FF2B5EF4-FFF2-40B4-BE49-F238E27FC236}">
                <a16:creationId xmlns:a16="http://schemas.microsoft.com/office/drawing/2014/main" id="{BFC4CE0B-7C74-F0C6-68C7-0C71A4052CE9}"/>
              </a:ext>
            </a:extLst>
          </p:cNvPr>
          <p:cNvGraphicFramePr>
            <a:graphicFrameLocks/>
          </p:cNvGraphicFramePr>
          <p:nvPr>
            <p:extLst>
              <p:ext uri="{D42A27DB-BD31-4B8C-83A1-F6EECF244321}">
                <p14:modId xmlns:p14="http://schemas.microsoft.com/office/powerpoint/2010/main" val="4067890455"/>
              </p:ext>
            </p:extLst>
          </p:nvPr>
        </p:nvGraphicFramePr>
        <p:xfrm>
          <a:off x="241300" y="986193"/>
          <a:ext cx="9573260" cy="5088142"/>
        </p:xfrm>
        <a:graphic>
          <a:graphicData uri="http://schemas.openxmlformats.org/drawingml/2006/chart">
            <c:chart xmlns:c="http://schemas.openxmlformats.org/drawingml/2006/chart" xmlns:r="http://schemas.openxmlformats.org/officeDocument/2006/relationships" r:id="rId9"/>
          </a:graphicData>
        </a:graphic>
      </p:graphicFrame>
      <p:sp>
        <p:nvSpPr>
          <p:cNvPr id="3" name="字幕 2">
            <a:extLst>
              <a:ext uri="{FF2B5EF4-FFF2-40B4-BE49-F238E27FC236}">
                <a16:creationId xmlns:a16="http://schemas.microsoft.com/office/drawing/2014/main" id="{5D7C08C2-97F0-3056-DD2A-206981CB59D3}"/>
              </a:ext>
            </a:extLst>
          </p:cNvPr>
          <p:cNvSpPr txBox="1">
            <a:spLocks/>
          </p:cNvSpPr>
          <p:nvPr/>
        </p:nvSpPr>
        <p:spPr>
          <a:xfrm>
            <a:off x="6592890" y="6173580"/>
            <a:ext cx="3294118" cy="653632"/>
          </a:xfrm>
          <a:prstGeom prst="rect">
            <a:avLst/>
          </a:prstGeom>
          <a:solidFill>
            <a:schemeClr val="accent6">
              <a:lumMod val="20000"/>
              <a:lumOff val="80000"/>
            </a:schemeClr>
          </a:solidFill>
        </p:spPr>
        <p:txBody>
          <a:bodyPr anchor="ctr">
            <a:norm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indent="0">
              <a:buNone/>
            </a:pPr>
            <a:r>
              <a:rPr lang="ja-JP" altLang="en-US" sz="900" b="1" dirty="0">
                <a:latin typeface="+mn-ea"/>
              </a:rPr>
              <a:t>（参考）</a:t>
            </a:r>
            <a:r>
              <a:rPr lang="en-US" altLang="ja-JP" sz="900" b="1" dirty="0">
                <a:latin typeface="+mn-ea"/>
              </a:rPr>
              <a:t>21</a:t>
            </a:r>
            <a:r>
              <a:rPr lang="ja-JP" altLang="en-US" sz="900" b="1" dirty="0">
                <a:latin typeface="+mn-ea"/>
              </a:rPr>
              <a:t>プラン評価「受動喫煙の機会減少」　　</a:t>
            </a:r>
            <a:endParaRPr lang="en-US" altLang="ja-JP" sz="900" b="1" dirty="0">
              <a:latin typeface="+mn-ea"/>
            </a:endParaRPr>
          </a:p>
          <a:p>
            <a:pPr marL="0" indent="0">
              <a:buNone/>
            </a:pPr>
            <a:r>
              <a:rPr lang="ja-JP" altLang="en-US" sz="900" b="1" dirty="0">
                <a:latin typeface="+mn-ea"/>
              </a:rPr>
              <a:t>◎家庭　　中間値</a:t>
            </a:r>
            <a:r>
              <a:rPr lang="en-US" altLang="ja-JP" sz="900" b="1" dirty="0">
                <a:latin typeface="+mn-ea"/>
              </a:rPr>
              <a:t>(H30)</a:t>
            </a:r>
            <a:r>
              <a:rPr lang="ja-JP" altLang="en-US" sz="900" b="1" dirty="0">
                <a:latin typeface="+mn-ea"/>
              </a:rPr>
              <a:t>　</a:t>
            </a:r>
            <a:r>
              <a:rPr lang="en-US" altLang="ja-JP" sz="900" b="1" dirty="0">
                <a:latin typeface="+mn-ea"/>
              </a:rPr>
              <a:t>14.9</a:t>
            </a:r>
            <a:r>
              <a:rPr lang="ja-JP" altLang="en-US" sz="900" b="1" dirty="0">
                <a:latin typeface="+mn-ea"/>
              </a:rPr>
              <a:t>％　→　目標値</a:t>
            </a:r>
            <a:r>
              <a:rPr lang="en-US" altLang="ja-JP" sz="900" b="1" dirty="0">
                <a:latin typeface="+mn-ea"/>
              </a:rPr>
              <a:t>(R6)</a:t>
            </a:r>
            <a:r>
              <a:rPr lang="ja-JP" altLang="en-US" sz="900" b="1" dirty="0">
                <a:latin typeface="+mn-ea"/>
              </a:rPr>
              <a:t>　３％</a:t>
            </a:r>
            <a:endParaRPr lang="en-US" altLang="ja-JP" sz="900" b="1" dirty="0">
              <a:latin typeface="+mn-ea"/>
            </a:endParaRPr>
          </a:p>
          <a:p>
            <a:pPr marL="0" indent="0">
              <a:buNone/>
            </a:pPr>
            <a:r>
              <a:rPr lang="ja-JP" altLang="en-US" sz="900" b="1" dirty="0">
                <a:latin typeface="+mn-ea"/>
              </a:rPr>
              <a:t>◎飲食店　中間値</a:t>
            </a:r>
            <a:r>
              <a:rPr lang="en-US" altLang="ja-JP" sz="900" b="1" dirty="0">
                <a:latin typeface="+mn-ea"/>
              </a:rPr>
              <a:t>(H30)</a:t>
            </a:r>
            <a:r>
              <a:rPr lang="ja-JP" altLang="en-US" sz="900" b="1" dirty="0">
                <a:latin typeface="+mn-ea"/>
              </a:rPr>
              <a:t>　</a:t>
            </a:r>
            <a:r>
              <a:rPr lang="en-US" altLang="ja-JP" sz="900" b="1" dirty="0">
                <a:latin typeface="+mn-ea"/>
              </a:rPr>
              <a:t>24.8</a:t>
            </a:r>
            <a:r>
              <a:rPr lang="ja-JP" altLang="en-US" sz="900" b="1" dirty="0">
                <a:latin typeface="+mn-ea"/>
              </a:rPr>
              <a:t>％　→　目標値</a:t>
            </a:r>
            <a:r>
              <a:rPr lang="en-US" altLang="ja-JP" sz="900" b="1" dirty="0">
                <a:latin typeface="+mn-ea"/>
              </a:rPr>
              <a:t>(R6)</a:t>
            </a:r>
            <a:r>
              <a:rPr lang="ja-JP" altLang="en-US" sz="900" b="1" dirty="0">
                <a:latin typeface="+mn-ea"/>
              </a:rPr>
              <a:t>　</a:t>
            </a:r>
            <a:r>
              <a:rPr lang="en-US" altLang="ja-JP" sz="900" b="1" dirty="0">
                <a:latin typeface="+mn-ea"/>
              </a:rPr>
              <a:t>15</a:t>
            </a:r>
            <a:r>
              <a:rPr lang="ja-JP" altLang="en-US" sz="900" b="1" dirty="0">
                <a:latin typeface="+mn-ea"/>
              </a:rPr>
              <a:t>％</a:t>
            </a:r>
            <a:endParaRPr lang="en-US" altLang="ja-JP" sz="900" b="1" dirty="0">
              <a:latin typeface="+mn-ea"/>
            </a:endParaRPr>
          </a:p>
        </p:txBody>
      </p:sp>
    </p:spTree>
    <p:extLst>
      <p:ext uri="{BB962C8B-B14F-4D97-AF65-F5344CB8AC3E}">
        <p14:creationId xmlns:p14="http://schemas.microsoft.com/office/powerpoint/2010/main" val="3274004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字幕 2">
            <a:extLst>
              <a:ext uri="{FF2B5EF4-FFF2-40B4-BE49-F238E27FC236}">
                <a16:creationId xmlns:a16="http://schemas.microsoft.com/office/drawing/2014/main" id="{B9BBD958-1049-A667-1266-3FE05F8ABF9F}"/>
              </a:ext>
            </a:extLst>
          </p:cNvPr>
          <p:cNvSpPr txBox="1">
            <a:spLocks/>
          </p:cNvSpPr>
          <p:nvPr/>
        </p:nvSpPr>
        <p:spPr>
          <a:xfrm>
            <a:off x="397595" y="1"/>
            <a:ext cx="9356005" cy="838202"/>
          </a:xfrm>
          <a:prstGeom prst="rect">
            <a:avLst/>
          </a:prstGeom>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600" b="1" dirty="0"/>
              <a:t>（法律の効果を計る、第２次もりおか健康</a:t>
            </a:r>
            <a:r>
              <a:rPr lang="en-US" altLang="ja-JP" sz="1600" b="1" dirty="0"/>
              <a:t>21</a:t>
            </a:r>
            <a:r>
              <a:rPr lang="ja-JP" altLang="en-US" sz="1600" b="1" dirty="0"/>
              <a:t>プランに関する評価項目）</a:t>
            </a:r>
            <a:endParaRPr lang="en-US" altLang="ja-JP" sz="1600" b="1" dirty="0"/>
          </a:p>
          <a:p>
            <a:pPr marL="0" indent="0">
              <a:buNone/>
            </a:pPr>
            <a:r>
              <a:rPr lang="ja-JP" altLang="en-US" sz="2401" b="1" dirty="0"/>
              <a:t>　</a:t>
            </a:r>
            <a:r>
              <a:rPr lang="ja-JP" altLang="en-US" sz="2000" b="1" dirty="0"/>
              <a:t>直近１ヶ月の間で、受動喫煙の機会があった場所（複数回答可：年代別）</a:t>
            </a:r>
            <a:endParaRPr lang="ja-JP" altLang="en-US" sz="2400" b="1" dirty="0"/>
          </a:p>
        </p:txBody>
      </p:sp>
      <p:sp>
        <p:nvSpPr>
          <p:cNvPr id="8" name="正方形/長方形 7">
            <a:extLst>
              <a:ext uri="{FF2B5EF4-FFF2-40B4-BE49-F238E27FC236}">
                <a16:creationId xmlns:a16="http://schemas.microsoft.com/office/drawing/2014/main" id="{DF42C6FC-2D6B-5A6F-6A22-88AE9A45BA78}"/>
              </a:ext>
            </a:extLst>
          </p:cNvPr>
          <p:cNvSpPr/>
          <p:nvPr/>
        </p:nvSpPr>
        <p:spPr>
          <a:xfrm>
            <a:off x="0" y="0"/>
            <a:ext cx="482600" cy="72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3" name="直線コネクタ 22">
            <a:extLst>
              <a:ext uri="{FF2B5EF4-FFF2-40B4-BE49-F238E27FC236}">
                <a16:creationId xmlns:a16="http://schemas.microsoft.com/office/drawing/2014/main" id="{0D53CE1F-A70E-A565-6EC4-75FCF70308FA}"/>
              </a:ext>
            </a:extLst>
          </p:cNvPr>
          <p:cNvCxnSpPr/>
          <p:nvPr/>
        </p:nvCxnSpPr>
        <p:spPr>
          <a:xfrm>
            <a:off x="0" y="6087533"/>
            <a:ext cx="9906000" cy="0"/>
          </a:xfrm>
          <a:prstGeom prst="line">
            <a:avLst/>
          </a:prstGeom>
          <a:ln w="571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4" name="字幕 2">
            <a:extLst>
              <a:ext uri="{FF2B5EF4-FFF2-40B4-BE49-F238E27FC236}">
                <a16:creationId xmlns:a16="http://schemas.microsoft.com/office/drawing/2014/main" id="{984E1D66-5AEF-57A0-8407-395C7D422A93}"/>
              </a:ext>
            </a:extLst>
          </p:cNvPr>
          <p:cNvSpPr txBox="1">
            <a:spLocks/>
          </p:cNvSpPr>
          <p:nvPr/>
        </p:nvSpPr>
        <p:spPr>
          <a:xfrm>
            <a:off x="558801" y="6172202"/>
            <a:ext cx="9347199" cy="685799"/>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200" dirty="0"/>
              <a:t>　　・各年代ともに「受動喫煙の機会なし」と回答した人の割合が最も高い。</a:t>
            </a:r>
            <a:endParaRPr lang="en-US" altLang="ja-JP" sz="1200" dirty="0"/>
          </a:p>
          <a:p>
            <a:pPr marL="0" indent="0">
              <a:buNone/>
            </a:pPr>
            <a:r>
              <a:rPr lang="ja-JP" altLang="en-US" sz="1200" dirty="0"/>
              <a:t>　　・公道での受動喫煙の機会は、すべての年代において高い。</a:t>
            </a:r>
            <a:endParaRPr lang="en-US" altLang="ja-JP" sz="1200" dirty="0"/>
          </a:p>
        </p:txBody>
      </p:sp>
      <p:pic>
        <p:nvPicPr>
          <p:cNvPr id="25" name="グラフィックス 24" descr="ライト: オン 単色塗りつぶし">
            <a:extLst>
              <a:ext uri="{FF2B5EF4-FFF2-40B4-BE49-F238E27FC236}">
                <a16:creationId xmlns:a16="http://schemas.microsoft.com/office/drawing/2014/main" id="{4F3B9802-8029-E0A0-89D1-4142ED634C3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41301" y="6205736"/>
            <a:ext cx="554399" cy="554399"/>
          </a:xfrm>
          <a:prstGeom prst="rect">
            <a:avLst/>
          </a:prstGeom>
        </p:spPr>
      </p:pic>
      <p:graphicFrame>
        <p:nvGraphicFramePr>
          <p:cNvPr id="6" name="グラフ 5">
            <a:extLst>
              <a:ext uri="{FF2B5EF4-FFF2-40B4-BE49-F238E27FC236}">
                <a16:creationId xmlns:a16="http://schemas.microsoft.com/office/drawing/2014/main" id="{F3C34DBF-20D5-2EE3-76B6-F12CD339EE7A}"/>
              </a:ext>
            </a:extLst>
          </p:cNvPr>
          <p:cNvGraphicFramePr>
            <a:graphicFrameLocks/>
          </p:cNvGraphicFramePr>
          <p:nvPr>
            <p:extLst>
              <p:ext uri="{D42A27DB-BD31-4B8C-83A1-F6EECF244321}">
                <p14:modId xmlns:p14="http://schemas.microsoft.com/office/powerpoint/2010/main" val="157545219"/>
              </p:ext>
            </p:extLst>
          </p:nvPr>
        </p:nvGraphicFramePr>
        <p:xfrm>
          <a:off x="152400" y="770466"/>
          <a:ext cx="9601199" cy="5317068"/>
        </p:xfrm>
        <a:graphic>
          <a:graphicData uri="http://schemas.openxmlformats.org/drawingml/2006/chart">
            <c:chart xmlns:c="http://schemas.openxmlformats.org/drawingml/2006/chart" xmlns:r="http://schemas.openxmlformats.org/officeDocument/2006/relationships" r:id="rId5"/>
          </a:graphicData>
        </a:graphic>
      </p:graphicFrame>
      <p:sp>
        <p:nvSpPr>
          <p:cNvPr id="4" name="字幕 2">
            <a:extLst>
              <a:ext uri="{FF2B5EF4-FFF2-40B4-BE49-F238E27FC236}">
                <a16:creationId xmlns:a16="http://schemas.microsoft.com/office/drawing/2014/main" id="{81ED0B8A-CA5C-80A8-C5F5-A7446427C5D5}"/>
              </a:ext>
            </a:extLst>
          </p:cNvPr>
          <p:cNvSpPr txBox="1">
            <a:spLocks/>
          </p:cNvSpPr>
          <p:nvPr/>
        </p:nvSpPr>
        <p:spPr>
          <a:xfrm>
            <a:off x="6592890" y="6173580"/>
            <a:ext cx="3294118" cy="653632"/>
          </a:xfrm>
          <a:prstGeom prst="rect">
            <a:avLst/>
          </a:prstGeom>
          <a:solidFill>
            <a:schemeClr val="accent6">
              <a:lumMod val="20000"/>
              <a:lumOff val="80000"/>
            </a:schemeClr>
          </a:solidFill>
        </p:spPr>
        <p:txBody>
          <a:bodyPr anchor="ctr">
            <a:norm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indent="0">
              <a:buNone/>
            </a:pPr>
            <a:r>
              <a:rPr lang="ja-JP" altLang="en-US" sz="900" b="1" dirty="0">
                <a:latin typeface="+mn-ea"/>
              </a:rPr>
              <a:t>（参考）</a:t>
            </a:r>
            <a:r>
              <a:rPr lang="en-US" altLang="ja-JP" sz="900" b="1" dirty="0">
                <a:latin typeface="+mn-ea"/>
              </a:rPr>
              <a:t>21</a:t>
            </a:r>
            <a:r>
              <a:rPr lang="ja-JP" altLang="en-US" sz="900" b="1" dirty="0">
                <a:latin typeface="+mn-ea"/>
              </a:rPr>
              <a:t>プラン評価「受動喫煙の機会減少」　　</a:t>
            </a:r>
            <a:endParaRPr lang="en-US" altLang="ja-JP" sz="900" b="1" dirty="0">
              <a:latin typeface="+mn-ea"/>
            </a:endParaRPr>
          </a:p>
          <a:p>
            <a:pPr marL="0" indent="0">
              <a:buNone/>
            </a:pPr>
            <a:r>
              <a:rPr lang="ja-JP" altLang="en-US" sz="900" b="1" dirty="0">
                <a:latin typeface="+mn-ea"/>
              </a:rPr>
              <a:t>◎家庭　　中間値</a:t>
            </a:r>
            <a:r>
              <a:rPr lang="en-US" altLang="ja-JP" sz="900" b="1" dirty="0">
                <a:latin typeface="+mn-ea"/>
              </a:rPr>
              <a:t>(H30)</a:t>
            </a:r>
            <a:r>
              <a:rPr lang="ja-JP" altLang="en-US" sz="900" b="1" dirty="0">
                <a:latin typeface="+mn-ea"/>
              </a:rPr>
              <a:t>　</a:t>
            </a:r>
            <a:r>
              <a:rPr lang="en-US" altLang="ja-JP" sz="900" b="1" dirty="0">
                <a:latin typeface="+mn-ea"/>
              </a:rPr>
              <a:t>14.9</a:t>
            </a:r>
            <a:r>
              <a:rPr lang="ja-JP" altLang="en-US" sz="900" b="1" dirty="0">
                <a:latin typeface="+mn-ea"/>
              </a:rPr>
              <a:t>％　→　目標値</a:t>
            </a:r>
            <a:r>
              <a:rPr lang="en-US" altLang="ja-JP" sz="900" b="1" dirty="0">
                <a:latin typeface="+mn-ea"/>
              </a:rPr>
              <a:t>(R6)</a:t>
            </a:r>
            <a:r>
              <a:rPr lang="ja-JP" altLang="en-US" sz="900" b="1" dirty="0">
                <a:latin typeface="+mn-ea"/>
              </a:rPr>
              <a:t>　３％</a:t>
            </a:r>
            <a:endParaRPr lang="en-US" altLang="ja-JP" sz="900" b="1" dirty="0">
              <a:latin typeface="+mn-ea"/>
            </a:endParaRPr>
          </a:p>
          <a:p>
            <a:pPr marL="0" indent="0">
              <a:buNone/>
            </a:pPr>
            <a:r>
              <a:rPr lang="ja-JP" altLang="en-US" sz="900" b="1" dirty="0">
                <a:latin typeface="+mn-ea"/>
              </a:rPr>
              <a:t>◎飲食店　中間値</a:t>
            </a:r>
            <a:r>
              <a:rPr lang="en-US" altLang="ja-JP" sz="900" b="1" dirty="0">
                <a:latin typeface="+mn-ea"/>
              </a:rPr>
              <a:t>(H30)</a:t>
            </a:r>
            <a:r>
              <a:rPr lang="ja-JP" altLang="en-US" sz="900" b="1" dirty="0">
                <a:latin typeface="+mn-ea"/>
              </a:rPr>
              <a:t>　</a:t>
            </a:r>
            <a:r>
              <a:rPr lang="en-US" altLang="ja-JP" sz="900" b="1" dirty="0">
                <a:latin typeface="+mn-ea"/>
              </a:rPr>
              <a:t>24.8</a:t>
            </a:r>
            <a:r>
              <a:rPr lang="ja-JP" altLang="en-US" sz="900" b="1" dirty="0">
                <a:latin typeface="+mn-ea"/>
              </a:rPr>
              <a:t>％　→　目標値</a:t>
            </a:r>
            <a:r>
              <a:rPr lang="en-US" altLang="ja-JP" sz="900" b="1" dirty="0">
                <a:latin typeface="+mn-ea"/>
              </a:rPr>
              <a:t>(R6)</a:t>
            </a:r>
            <a:r>
              <a:rPr lang="ja-JP" altLang="en-US" sz="900" b="1" dirty="0">
                <a:latin typeface="+mn-ea"/>
              </a:rPr>
              <a:t>　</a:t>
            </a:r>
            <a:r>
              <a:rPr lang="en-US" altLang="ja-JP" sz="900" b="1" dirty="0">
                <a:latin typeface="+mn-ea"/>
              </a:rPr>
              <a:t>15</a:t>
            </a:r>
            <a:r>
              <a:rPr lang="ja-JP" altLang="en-US" sz="900" b="1" dirty="0">
                <a:latin typeface="+mn-ea"/>
              </a:rPr>
              <a:t>％</a:t>
            </a:r>
            <a:endParaRPr lang="en-US" altLang="ja-JP" sz="900" b="1" dirty="0">
              <a:latin typeface="+mn-ea"/>
            </a:endParaRPr>
          </a:p>
        </p:txBody>
      </p:sp>
    </p:spTree>
    <p:extLst>
      <p:ext uri="{BB962C8B-B14F-4D97-AF65-F5344CB8AC3E}">
        <p14:creationId xmlns:p14="http://schemas.microsoft.com/office/powerpoint/2010/main" val="94334249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1432</TotalTime>
  <Words>5280</Words>
  <Application>Microsoft Office PowerPoint</Application>
  <PresentationFormat>A4 210 x 297 mm</PresentationFormat>
  <Paragraphs>362</Paragraphs>
  <Slides>24</Slides>
  <Notes>24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24</vt:i4>
      </vt:variant>
    </vt:vector>
  </HeadingPairs>
  <TitlesOfParts>
    <vt:vector size="31" baseType="lpstr">
      <vt:lpstr>Meiryo UI</vt:lpstr>
      <vt:lpstr>游ゴシック</vt:lpstr>
      <vt:lpstr>游ゴシック Light</vt:lpstr>
      <vt:lpstr>Arial</vt:lpstr>
      <vt:lpstr>Calibri</vt:lpstr>
      <vt:lpstr>Calibri Light</vt:lpstr>
      <vt:lpstr>Office テーマ</vt:lpstr>
      <vt:lpstr>たばこ・受動喫煙に関する アンケート調査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受動喫煙防止対策の現状調査</dc:title>
  <dc:creator>近村　健太</dc:creator>
  <cp:lastModifiedBy>近村　健太</cp:lastModifiedBy>
  <cp:revision>228</cp:revision>
  <cp:lastPrinted>2022-10-10T00:27:31Z</cp:lastPrinted>
  <dcterms:created xsi:type="dcterms:W3CDTF">2022-08-19T07:33:30Z</dcterms:created>
  <dcterms:modified xsi:type="dcterms:W3CDTF">2022-10-11T02:11:34Z</dcterms:modified>
</cp:coreProperties>
</file>