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56" userDrawn="1">
          <p15:clr>
            <a:srgbClr val="A4A3A4"/>
          </p15:clr>
        </p15:guide>
        <p15:guide id="2" pos="4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7" autoAdjust="0"/>
    <p:restoredTop sz="94000" autoAdjust="0"/>
  </p:normalViewPr>
  <p:slideViewPr>
    <p:cSldViewPr snapToGrid="0">
      <p:cViewPr varScale="1">
        <p:scale>
          <a:sx n="75" d="100"/>
          <a:sy n="75" d="100"/>
        </p:scale>
        <p:origin x="3546" y="60"/>
      </p:cViewPr>
      <p:guideLst>
        <p:guide orient="horz" pos="5456"/>
        <p:guide pos="4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BEEE7-84B2-4584-B167-B7C428FC975B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303DD-F23D-4E5C-8AD8-8FDAB59AD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29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B13D7-9D67-4A37-8888-16195FC28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ADE7BE-BA99-4612-91EE-7B4D88FD2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A588C5-9109-42A5-BE91-6A8FE9A58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C8E857-DCB2-49B6-BFFE-FF65BE56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46AD0-5DD5-428C-A011-C33AB53D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17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26F6C-287F-46DA-9F85-12B67EC2A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060834-F79E-4F51-9E62-51297EDD7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D090CF-9813-46FC-9F4E-18E26162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142099-75E0-4DC1-96DB-A3FD301F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5A4BEA-1354-40D1-B48D-85C58902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5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3B3FB9-58E5-4B64-B059-70B9E01CD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EAF86D-4A6B-4DBE-9F84-EEE46381C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C46F2-007C-4155-AEE6-AFE91C049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B2FCB1-701A-4F1D-8AA5-1BD4C1B4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34643-BC89-4A4F-BE87-312BA059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3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58C18-BF6B-4BBA-B269-6B2DC32C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59C94D-3175-4DA8-B130-0F0851EBD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EDD023-6F76-4277-AF34-B4C3452F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E149E-849F-4686-AC45-E4EDE58F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1B19A-2FC2-4579-824F-445C899B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69ECA8-A56E-49FD-8128-DA978208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487F53-9FCE-49C7-85FD-929CB70B3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00B9CF-2C1A-4885-8DCB-04222D80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3CFC26-294C-4590-835E-2FD9BE06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0F3A2B-ED49-42C7-BAEF-0A7C8221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97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71CF9-EC72-4E25-8972-8F666B1B2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5565F-BA6C-4533-8BC8-B07EB094A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FD8BE5-ECCE-41CC-82FD-88B5A9F8F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2C38C5-BC84-468F-AA73-445D609E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1BF523-6843-4267-A057-2D0AC41C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3F3824-FFE7-4A86-B242-5931ECA5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1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335C26-E391-49B7-BA00-21061AD7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DA4E9D-1E04-4B88-9F20-E3E4F3111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42F961-166B-4160-ABA5-2B2527869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61A6BA-AD03-4220-A6FC-B5DFAF871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E2B0DF-44F2-4BD6-B8FC-A7F502AC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1D98D7-8CE0-4AFA-83B9-094DEC26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208362B-33D6-4B23-BF2C-CFFFEFB9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BE60E0-52BB-4906-A527-832F6EB12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04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3C27A-37B4-4B05-BD1A-F5FA010F1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EC6212-79FC-4124-8A69-41189DAF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CA3A5B-06AE-4FBA-AA0E-413FDDB89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2AFDD3-797B-4054-AA0F-256A4B1A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97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C57206-106A-4B48-B827-978847AFE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B9F1E5-2AEF-4F39-B468-CB9789CC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16DC77-807A-4C24-A60C-B95A82BA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30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CCA9D1-AAAF-4BCE-B727-29621979F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4CD4B0-A245-48BB-BDE4-6D755D1FF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F5A007-197A-498C-8DA7-AD560B561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C0DDF2-6199-4301-ADFE-7BA502C94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A87319-18B1-4612-A422-0B1196D5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2ED119-1016-403D-B0CC-1EA37543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84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30CD98-5BAA-44F4-BE6A-777A4AB5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8046AB9-FB2D-4243-8350-AEFE974CD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4E7261-2087-4605-8561-221115165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3A329A-1D67-4F07-80F2-E7AE84CD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D5A33F-D4D3-42B2-B6C4-1A02D13D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C47306-06C4-4C85-A3E3-FD3767F2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3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E0ED30-CFEC-47A2-B2FC-84000A21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FD3CD8-548D-4D3E-A32E-52BF96A2C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61A0BD-06EA-41FF-9C56-105F0D28E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289F5-95FC-4427-BAA8-0B3BBE159CA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416C67-8AC5-4A5B-A831-CB1811F63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EE7AE1-9A2B-491B-9657-F380E252A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5DA7A-9509-4D37-B036-73F643647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88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2550AD1E-BD43-4798-A842-E73AFD16497E}"/>
              </a:ext>
            </a:extLst>
          </p:cNvPr>
          <p:cNvSpPr txBox="1"/>
          <p:nvPr/>
        </p:nvSpPr>
        <p:spPr>
          <a:xfrm>
            <a:off x="94982" y="8461172"/>
            <a:ext cx="4614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l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きょうだいがいて複数の「現況届」を提出する場合でも、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「保育を必要とする事由の証明書類」の提出は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部でかまいません。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ただし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きょうだいで異なる施設を利用している場合、証明書類は</a:t>
            </a:r>
            <a:endParaRPr lang="en-US" altLang="ja-JP" sz="10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部原本、その他はコピーを提出してください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0" name="図 49" descr="アイコン&#10;&#10;自動的に生成された説明">
            <a:extLst>
              <a:ext uri="{FF2B5EF4-FFF2-40B4-BE49-F238E27FC236}">
                <a16:creationId xmlns:a16="http://schemas.microsoft.com/office/drawing/2014/main" id="{5ED992DE-E3AC-4143-96D8-6475B1B8286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07" y="7959643"/>
            <a:ext cx="468000" cy="468000"/>
          </a:xfrm>
          <a:prstGeom prst="rect">
            <a:avLst/>
          </a:prstGeom>
        </p:spPr>
      </p:pic>
      <p:pic>
        <p:nvPicPr>
          <p:cNvPr id="12" name="図 11" descr="記号, 吊るす, 時計, 交通 が含まれている画像&#10;&#10;自動的に生成された説明">
            <a:extLst>
              <a:ext uri="{FF2B5EF4-FFF2-40B4-BE49-F238E27FC236}">
                <a16:creationId xmlns:a16="http://schemas.microsoft.com/office/drawing/2014/main" id="{BA738ABD-EECC-4E3D-9FCD-C1D81EABEAE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07" y="741947"/>
            <a:ext cx="468000" cy="468000"/>
          </a:xfrm>
          <a:prstGeom prst="rect">
            <a:avLst/>
          </a:prstGeom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B40DCBE2-5355-4A36-B460-7957BC491083}"/>
              </a:ext>
            </a:extLst>
          </p:cNvPr>
          <p:cNvSpPr/>
          <p:nvPr/>
        </p:nvSpPr>
        <p:spPr>
          <a:xfrm>
            <a:off x="72167" y="614582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752B40-99F6-454B-B4B9-F12050566AB5}"/>
              </a:ext>
            </a:extLst>
          </p:cNvPr>
          <p:cNvSpPr txBox="1"/>
          <p:nvPr/>
        </p:nvSpPr>
        <p:spPr>
          <a:xfrm>
            <a:off x="546290" y="741947"/>
            <a:ext cx="19625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裏面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「現況届」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をお願いします。</a:t>
            </a:r>
          </a:p>
        </p:txBody>
      </p:sp>
      <p:pic>
        <p:nvPicPr>
          <p:cNvPr id="8" name="図 7" descr="アイコン&#10;&#10;自動的に生成された説明">
            <a:extLst>
              <a:ext uri="{FF2B5EF4-FFF2-40B4-BE49-F238E27FC236}">
                <a16:creationId xmlns:a16="http://schemas.microsoft.com/office/drawing/2014/main" id="{63C3EE59-3D90-411A-AAA6-CF9610A6075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841" y="741947"/>
            <a:ext cx="468000" cy="468000"/>
          </a:xfrm>
          <a:prstGeom prst="rect">
            <a:avLst/>
          </a:prstGeom>
        </p:spPr>
      </p:pic>
      <p:sp>
        <p:nvSpPr>
          <p:cNvPr id="16" name="楕円 15">
            <a:extLst>
              <a:ext uri="{FF2B5EF4-FFF2-40B4-BE49-F238E27FC236}">
                <a16:creationId xmlns:a16="http://schemas.microsoft.com/office/drawing/2014/main" id="{5F4C2B8C-0DC8-4B3B-B1EA-2A0BDC701D2A}"/>
              </a:ext>
            </a:extLst>
          </p:cNvPr>
          <p:cNvSpPr/>
          <p:nvPr/>
        </p:nvSpPr>
        <p:spPr>
          <a:xfrm>
            <a:off x="2526467" y="614582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ja-JP" altLang="en-US" sz="1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0BEFB86-CC1D-47D3-AA7A-F1817B0397A6}"/>
              </a:ext>
            </a:extLst>
          </p:cNvPr>
          <p:cNvSpPr txBox="1"/>
          <p:nvPr/>
        </p:nvSpPr>
        <p:spPr>
          <a:xfrm>
            <a:off x="3003115" y="741947"/>
            <a:ext cx="3026791" cy="504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「保育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必要とする事由の証明書類」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の用意をお願いします。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1672ED0A-12F2-4D79-B5DB-3FA724783F18}"/>
              </a:ext>
            </a:extLst>
          </p:cNvPr>
          <p:cNvSpPr/>
          <p:nvPr/>
        </p:nvSpPr>
        <p:spPr>
          <a:xfrm>
            <a:off x="72167" y="7865800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3677E79-0673-43C7-A888-3E9633BD7501}"/>
              </a:ext>
            </a:extLst>
          </p:cNvPr>
          <p:cNvSpPr txBox="1"/>
          <p:nvPr/>
        </p:nvSpPr>
        <p:spPr>
          <a:xfrm>
            <a:off x="546290" y="7997743"/>
            <a:ext cx="60961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用紙①」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「保育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必要とする事由の証明書類②」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をご利用の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施設へ提出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。締切はご利用の施設にご確認ください。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74B53B8-7A1D-4B11-95CE-37E01572127B}"/>
              </a:ext>
            </a:extLst>
          </p:cNvPr>
          <p:cNvSpPr txBox="1"/>
          <p:nvPr/>
        </p:nvSpPr>
        <p:spPr>
          <a:xfrm>
            <a:off x="1688106" y="-20150"/>
            <a:ext cx="4066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現況届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1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施設等利用給付認定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の手続きの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ご案内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D9E9BB3-81C8-4799-88A1-37189280C928}"/>
              </a:ext>
            </a:extLst>
          </p:cNvPr>
          <p:cNvSpPr txBox="1"/>
          <p:nvPr/>
        </p:nvSpPr>
        <p:spPr>
          <a:xfrm>
            <a:off x="442513" y="247531"/>
            <a:ext cx="59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子ども・子育て支援法に基づいて、盛岡市から認定を受けて保育施設等を利用している方</a:t>
            </a:r>
            <a:r>
              <a:rPr kumimoji="1"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を対象として、年に</a:t>
            </a:r>
            <a:r>
              <a:rPr kumimoji="1" lang="en-US" altLang="ja-JP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度、世帯や保育の必要性の状況を確認する手続きです。次のとおり書類のご用意をお願いいたします。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8D0E1E6-4D4F-40B2-92E1-E8F77ED7E0E2}"/>
              </a:ext>
            </a:extLst>
          </p:cNvPr>
          <p:cNvSpPr txBox="1"/>
          <p:nvPr/>
        </p:nvSpPr>
        <p:spPr>
          <a:xfrm>
            <a:off x="142607" y="1248836"/>
            <a:ext cx="1800000" cy="26640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お子様１人につき１部</a:t>
            </a: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3A096630-F3C2-4016-AE40-6286D63EBA96}"/>
              </a:ext>
            </a:extLst>
          </p:cNvPr>
          <p:cNvGrpSpPr>
            <a:grpSpLocks/>
          </p:cNvGrpSpPr>
          <p:nvPr/>
        </p:nvGrpSpPr>
        <p:grpSpPr>
          <a:xfrm>
            <a:off x="5461481" y="8822295"/>
            <a:ext cx="198109" cy="324000"/>
            <a:chOff x="5058680" y="8856392"/>
            <a:chExt cx="319927" cy="581363"/>
          </a:xfrm>
        </p:grpSpPr>
        <p:sp>
          <p:nvSpPr>
            <p:cNvPr id="59" name="Shape 121">
              <a:extLst>
                <a:ext uri="{FF2B5EF4-FFF2-40B4-BE49-F238E27FC236}">
                  <a16:creationId xmlns:a16="http://schemas.microsoft.com/office/drawing/2014/main" id="{9A7540CF-2E18-4737-93A5-D3D333AA318C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249936" y="0"/>
                  </a:move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0" name="Shape 122">
              <a:extLst>
                <a:ext uri="{FF2B5EF4-FFF2-40B4-BE49-F238E27FC236}">
                  <a16:creationId xmlns:a16="http://schemas.microsoft.com/office/drawing/2014/main" id="{8C64F4F6-28BE-4063-99A4-54AF55C23620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0" y="496824"/>
                  </a:move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1" name="Shape 123">
              <a:extLst>
                <a:ext uri="{FF2B5EF4-FFF2-40B4-BE49-F238E27FC236}">
                  <a16:creationId xmlns:a16="http://schemas.microsoft.com/office/drawing/2014/main" id="{319829E4-CB8A-48B2-BB15-72CDA755D192}"/>
                </a:ext>
              </a:extLst>
            </p:cNvPr>
            <p:cNvSpPr/>
            <p:nvPr/>
          </p:nvSpPr>
          <p:spPr>
            <a:xfrm>
              <a:off x="5113121" y="8856392"/>
              <a:ext cx="212634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166116" y="0"/>
                  </a:move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ubicBezTo>
                    <a:pt x="0" y="78130"/>
                    <a:pt x="74371" y="0"/>
                    <a:pt x="16611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2" name="Shape 124">
              <a:extLst>
                <a:ext uri="{FF2B5EF4-FFF2-40B4-BE49-F238E27FC236}">
                  <a16:creationId xmlns:a16="http://schemas.microsoft.com/office/drawing/2014/main" id="{2831DABF-5A1F-4A1E-B5CC-9E64721DB366}"/>
                </a:ext>
              </a:extLst>
            </p:cNvPr>
            <p:cNvSpPr/>
            <p:nvPr/>
          </p:nvSpPr>
          <p:spPr>
            <a:xfrm>
              <a:off x="5094071" y="8873911"/>
              <a:ext cx="252000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0" y="174498"/>
                  </a:moveTo>
                  <a:cubicBezTo>
                    <a:pt x="0" y="78130"/>
                    <a:pt x="74371" y="0"/>
                    <a:pt x="166116" y="0"/>
                  </a:cubicBez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65" name="Shape 127">
            <a:extLst>
              <a:ext uri="{FF2B5EF4-FFF2-40B4-BE49-F238E27FC236}">
                <a16:creationId xmlns:a16="http://schemas.microsoft.com/office/drawing/2014/main" id="{3031CA93-8B69-464F-A69B-7BB7FEAC1C9E}"/>
              </a:ext>
            </a:extLst>
          </p:cNvPr>
          <p:cNvSpPr/>
          <p:nvPr/>
        </p:nvSpPr>
        <p:spPr>
          <a:xfrm>
            <a:off x="6086333" y="9529675"/>
            <a:ext cx="212634" cy="261229"/>
          </a:xfrm>
          <a:custGeom>
            <a:avLst/>
            <a:gdLst/>
            <a:ahLst/>
            <a:cxnLst/>
            <a:rect l="0" t="0" r="0" b="0"/>
            <a:pathLst>
              <a:path w="332232" h="347472">
                <a:moveTo>
                  <a:pt x="166116" y="0"/>
                </a:moveTo>
                <a:cubicBezTo>
                  <a:pt x="257861" y="0"/>
                  <a:pt x="332232" y="77788"/>
                  <a:pt x="332232" y="173736"/>
                </a:cubicBezTo>
                <a:cubicBezTo>
                  <a:pt x="332232" y="269684"/>
                  <a:pt x="257861" y="347472"/>
                  <a:pt x="166116" y="347472"/>
                </a:cubicBezTo>
                <a:cubicBezTo>
                  <a:pt x="74371" y="347472"/>
                  <a:pt x="0" y="269684"/>
                  <a:pt x="0" y="173736"/>
                </a:cubicBezTo>
                <a:cubicBezTo>
                  <a:pt x="0" y="77788"/>
                  <a:pt x="74371" y="0"/>
                  <a:pt x="166116" y="0"/>
                </a:cubicBezTo>
                <a:close/>
              </a:path>
            </a:pathLst>
          </a:custGeom>
          <a:ln w="0" cap="flat">
            <a:round/>
          </a:ln>
        </p:spPr>
        <p:style>
          <a:lnRef idx="0">
            <a:srgbClr val="000000">
              <a:alpha val="0"/>
            </a:srgbClr>
          </a:lnRef>
          <a:fillRef idx="1">
            <a:srgbClr val="FFFFFF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ja-JP" altLang="en-US"/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76EA517F-5312-432F-84A7-D21AFA4D833A}"/>
              </a:ext>
            </a:extLst>
          </p:cNvPr>
          <p:cNvGrpSpPr>
            <a:grpSpLocks/>
          </p:cNvGrpSpPr>
          <p:nvPr/>
        </p:nvGrpSpPr>
        <p:grpSpPr>
          <a:xfrm>
            <a:off x="4534590" y="8822295"/>
            <a:ext cx="202089" cy="324000"/>
            <a:chOff x="5058680" y="8856392"/>
            <a:chExt cx="319927" cy="581363"/>
          </a:xfrm>
        </p:grpSpPr>
        <p:sp>
          <p:nvSpPr>
            <p:cNvPr id="69" name="Shape 121">
              <a:extLst>
                <a:ext uri="{FF2B5EF4-FFF2-40B4-BE49-F238E27FC236}">
                  <a16:creationId xmlns:a16="http://schemas.microsoft.com/office/drawing/2014/main" id="{A93C1CCB-C4A2-49A2-874A-BA995B481917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249936" y="0"/>
                  </a:move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0" name="Shape 122">
              <a:extLst>
                <a:ext uri="{FF2B5EF4-FFF2-40B4-BE49-F238E27FC236}">
                  <a16:creationId xmlns:a16="http://schemas.microsoft.com/office/drawing/2014/main" id="{B70421C3-E972-4659-B487-FF36DBDB55B2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0" y="496824"/>
                  </a:move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1" name="Shape 123">
              <a:extLst>
                <a:ext uri="{FF2B5EF4-FFF2-40B4-BE49-F238E27FC236}">
                  <a16:creationId xmlns:a16="http://schemas.microsoft.com/office/drawing/2014/main" id="{8AFA0196-306C-4A97-B966-CBDE34E9ED2C}"/>
                </a:ext>
              </a:extLst>
            </p:cNvPr>
            <p:cNvSpPr/>
            <p:nvPr/>
          </p:nvSpPr>
          <p:spPr>
            <a:xfrm>
              <a:off x="5113121" y="8856392"/>
              <a:ext cx="212634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166116" y="0"/>
                  </a:move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ubicBezTo>
                    <a:pt x="0" y="78130"/>
                    <a:pt x="74371" y="0"/>
                    <a:pt x="16611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2" name="Shape 124">
              <a:extLst>
                <a:ext uri="{FF2B5EF4-FFF2-40B4-BE49-F238E27FC236}">
                  <a16:creationId xmlns:a16="http://schemas.microsoft.com/office/drawing/2014/main" id="{EE7BF2F8-4120-405F-951B-9B0C649EBA80}"/>
                </a:ext>
              </a:extLst>
            </p:cNvPr>
            <p:cNvSpPr/>
            <p:nvPr/>
          </p:nvSpPr>
          <p:spPr>
            <a:xfrm>
              <a:off x="5094071" y="8873911"/>
              <a:ext cx="252000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0" y="174498"/>
                  </a:moveTo>
                  <a:cubicBezTo>
                    <a:pt x="0" y="78130"/>
                    <a:pt x="74371" y="0"/>
                    <a:pt x="166116" y="0"/>
                  </a:cubicBez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A5D75C17-C31A-4B15-935C-F42712D231A5}"/>
              </a:ext>
            </a:extLst>
          </p:cNvPr>
          <p:cNvGrpSpPr>
            <a:grpSpLocks noChangeAspect="1"/>
          </p:cNvGrpSpPr>
          <p:nvPr/>
        </p:nvGrpSpPr>
        <p:grpSpPr>
          <a:xfrm>
            <a:off x="4107924" y="8379060"/>
            <a:ext cx="388255" cy="428501"/>
            <a:chOff x="392207" y="1828800"/>
            <a:chExt cx="606888" cy="669797"/>
          </a:xfrm>
        </p:grpSpPr>
        <p:pic>
          <p:nvPicPr>
            <p:cNvPr id="74" name="図 73" descr="記号, 吊るす, 時計, 交通 が含まれている画像&#10;&#10;自動的に生成された説明">
              <a:extLst>
                <a:ext uri="{FF2B5EF4-FFF2-40B4-BE49-F238E27FC236}">
                  <a16:creationId xmlns:a16="http://schemas.microsoft.com/office/drawing/2014/main" id="{8B7BF396-0A2D-4257-939C-BA9DC1DC02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47" y="1962149"/>
              <a:ext cx="536448" cy="536448"/>
            </a:xfrm>
            <a:prstGeom prst="rect">
              <a:avLst/>
            </a:prstGeom>
          </p:spPr>
        </p:pic>
        <p:sp>
          <p:nvSpPr>
            <p:cNvPr id="75" name="楕円 74">
              <a:extLst>
                <a:ext uri="{FF2B5EF4-FFF2-40B4-BE49-F238E27FC236}">
                  <a16:creationId xmlns:a16="http://schemas.microsoft.com/office/drawing/2014/main" id="{F0B3DB5F-0B0B-47CA-9142-E3A6A74D89E4}"/>
                </a:ext>
              </a:extLst>
            </p:cNvPr>
            <p:cNvSpPr/>
            <p:nvPr/>
          </p:nvSpPr>
          <p:spPr>
            <a:xfrm>
              <a:off x="392207" y="1828800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85164D74-E41B-494E-9642-31047E348245}"/>
              </a:ext>
            </a:extLst>
          </p:cNvPr>
          <p:cNvGrpSpPr>
            <a:grpSpLocks noChangeAspect="1"/>
          </p:cNvGrpSpPr>
          <p:nvPr/>
        </p:nvGrpSpPr>
        <p:grpSpPr>
          <a:xfrm>
            <a:off x="4438660" y="8379060"/>
            <a:ext cx="373087" cy="421957"/>
            <a:chOff x="947881" y="5644141"/>
            <a:chExt cx="592224" cy="669797"/>
          </a:xfrm>
        </p:grpSpPr>
        <p:pic>
          <p:nvPicPr>
            <p:cNvPr id="77" name="図 76" descr="アイコン&#10;&#10;自動的に生成された説明">
              <a:extLst>
                <a:ext uri="{FF2B5EF4-FFF2-40B4-BE49-F238E27FC236}">
                  <a16:creationId xmlns:a16="http://schemas.microsoft.com/office/drawing/2014/main" id="{255D1514-1D9F-4DAA-BD97-3853E545A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657" y="5777490"/>
              <a:ext cx="536448" cy="536448"/>
            </a:xfrm>
            <a:prstGeom prst="rect">
              <a:avLst/>
            </a:prstGeom>
          </p:spPr>
        </p:pic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E4BC86D5-F53E-4310-A642-B3BD4255708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47881" y="5644141"/>
              <a:ext cx="518176" cy="662687"/>
              <a:chOff x="947881" y="5644141"/>
              <a:chExt cx="518176" cy="662687"/>
            </a:xfrm>
          </p:grpSpPr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CA748996-4839-4E23-BF82-ECAFF8C923A2}"/>
                  </a:ext>
                </a:extLst>
              </p:cNvPr>
              <p:cNvSpPr/>
              <p:nvPr/>
            </p:nvSpPr>
            <p:spPr>
              <a:xfrm>
                <a:off x="947881" y="5644141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２</a:t>
                </a:r>
                <a:endPara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3E156DCB-C7B0-4E24-9470-1455804B0F96}"/>
                  </a:ext>
                </a:extLst>
              </p:cNvPr>
              <p:cNvSpPr/>
              <p:nvPr/>
            </p:nvSpPr>
            <p:spPr>
              <a:xfrm>
                <a:off x="1214057" y="6054828"/>
                <a:ext cx="252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kumimoji="1" lang="ja-JP" altLang="en-US" sz="10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父</a:t>
                </a:r>
              </a:p>
            </p:txBody>
          </p:sp>
        </p:grp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D27FB924-1F6D-4ADC-8923-E243FDE8D060}"/>
              </a:ext>
            </a:extLst>
          </p:cNvPr>
          <p:cNvGrpSpPr>
            <a:grpSpLocks noChangeAspect="1"/>
          </p:cNvGrpSpPr>
          <p:nvPr/>
        </p:nvGrpSpPr>
        <p:grpSpPr>
          <a:xfrm>
            <a:off x="4774655" y="8379060"/>
            <a:ext cx="352360" cy="417853"/>
            <a:chOff x="1468437" y="5644141"/>
            <a:chExt cx="592224" cy="669797"/>
          </a:xfrm>
        </p:grpSpPr>
        <p:pic>
          <p:nvPicPr>
            <p:cNvPr id="82" name="図 81" descr="アイコン&#10;&#10;自動的に生成された説明">
              <a:extLst>
                <a:ext uri="{FF2B5EF4-FFF2-40B4-BE49-F238E27FC236}">
                  <a16:creationId xmlns:a16="http://schemas.microsoft.com/office/drawing/2014/main" id="{633B0EDA-B451-4E73-B864-76F66BFF7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213" y="5777490"/>
              <a:ext cx="536448" cy="536448"/>
            </a:xfrm>
            <a:prstGeom prst="rect">
              <a:avLst/>
            </a:prstGeom>
          </p:spPr>
        </p:pic>
        <p:sp>
          <p:nvSpPr>
            <p:cNvPr id="83" name="楕円 82">
              <a:extLst>
                <a:ext uri="{FF2B5EF4-FFF2-40B4-BE49-F238E27FC236}">
                  <a16:creationId xmlns:a16="http://schemas.microsoft.com/office/drawing/2014/main" id="{8FFEC227-8271-4E66-A7F8-B6F36DEC637B}"/>
                </a:ext>
              </a:extLst>
            </p:cNvPr>
            <p:cNvSpPr/>
            <p:nvPr/>
          </p:nvSpPr>
          <p:spPr>
            <a:xfrm>
              <a:off x="1468437" y="5644141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</a:t>
              </a:r>
              <a:endPara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4" name="楕円 83">
              <a:extLst>
                <a:ext uri="{FF2B5EF4-FFF2-40B4-BE49-F238E27FC236}">
                  <a16:creationId xmlns:a16="http://schemas.microsoft.com/office/drawing/2014/main" id="{99EDA52B-AC59-4F2C-A9C1-D9403B113CA9}"/>
                </a:ext>
              </a:extLst>
            </p:cNvPr>
            <p:cNvSpPr/>
            <p:nvPr/>
          </p:nvSpPr>
          <p:spPr>
            <a:xfrm>
              <a:off x="1734613" y="6054828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10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母</a:t>
              </a:r>
              <a:endPara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FCB3864A-9B63-4B29-A13F-C377A76B2A73}"/>
              </a:ext>
            </a:extLst>
          </p:cNvPr>
          <p:cNvGrpSpPr>
            <a:grpSpLocks noChangeAspect="1"/>
          </p:cNvGrpSpPr>
          <p:nvPr/>
        </p:nvGrpSpPr>
        <p:grpSpPr>
          <a:xfrm>
            <a:off x="5385835" y="8379060"/>
            <a:ext cx="388255" cy="428501"/>
            <a:chOff x="392207" y="1828800"/>
            <a:chExt cx="606888" cy="669797"/>
          </a:xfrm>
        </p:grpSpPr>
        <p:pic>
          <p:nvPicPr>
            <p:cNvPr id="86" name="図 85" descr="記号, 吊るす, 時計, 交通 が含まれている画像&#10;&#10;自動的に生成された説明">
              <a:extLst>
                <a:ext uri="{FF2B5EF4-FFF2-40B4-BE49-F238E27FC236}">
                  <a16:creationId xmlns:a16="http://schemas.microsoft.com/office/drawing/2014/main" id="{CA40861F-A557-418F-B75E-562E19EDA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47" y="1962149"/>
              <a:ext cx="536448" cy="536448"/>
            </a:xfrm>
            <a:prstGeom prst="rect">
              <a:avLst/>
            </a:prstGeom>
          </p:spPr>
        </p:pic>
        <p:sp>
          <p:nvSpPr>
            <p:cNvPr id="87" name="楕円 86">
              <a:extLst>
                <a:ext uri="{FF2B5EF4-FFF2-40B4-BE49-F238E27FC236}">
                  <a16:creationId xmlns:a16="http://schemas.microsoft.com/office/drawing/2014/main" id="{4E52608B-3C95-4298-8C9B-BB787CCC07A7}"/>
                </a:ext>
              </a:extLst>
            </p:cNvPr>
            <p:cNvSpPr/>
            <p:nvPr/>
          </p:nvSpPr>
          <p:spPr>
            <a:xfrm>
              <a:off x="392207" y="1828800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</a:p>
          </p:txBody>
        </p: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39E41DDA-F8D1-443D-8298-AA6FB47A8B83}"/>
              </a:ext>
            </a:extLst>
          </p:cNvPr>
          <p:cNvSpPr txBox="1"/>
          <p:nvPr/>
        </p:nvSpPr>
        <p:spPr>
          <a:xfrm>
            <a:off x="4339265" y="9128298"/>
            <a:ext cx="61157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上の子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C95A5C-0D09-48A9-94B2-02BBE5CDAD51}"/>
              </a:ext>
            </a:extLst>
          </p:cNvPr>
          <p:cNvSpPr txBox="1"/>
          <p:nvPr/>
        </p:nvSpPr>
        <p:spPr>
          <a:xfrm>
            <a:off x="5274424" y="9128298"/>
            <a:ext cx="658469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下の子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08D0E1E6-4D4F-40B2-92E1-E8F77ED7E0E2}"/>
              </a:ext>
            </a:extLst>
          </p:cNvPr>
          <p:cNvSpPr txBox="1"/>
          <p:nvPr/>
        </p:nvSpPr>
        <p:spPr>
          <a:xfrm>
            <a:off x="2640706" y="1248836"/>
            <a:ext cx="1800000" cy="265009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保護者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１人につき１部</a:t>
            </a:r>
          </a:p>
        </p:txBody>
      </p:sp>
      <p:sp>
        <p:nvSpPr>
          <p:cNvPr id="129" name="矢印: 下 128">
            <a:extLst>
              <a:ext uri="{FF2B5EF4-FFF2-40B4-BE49-F238E27FC236}">
                <a16:creationId xmlns:a16="http://schemas.microsoft.com/office/drawing/2014/main" id="{9791423F-17E4-42ED-910E-AF7A15F9E4AC}"/>
              </a:ext>
            </a:extLst>
          </p:cNvPr>
          <p:cNvSpPr/>
          <p:nvPr/>
        </p:nvSpPr>
        <p:spPr>
          <a:xfrm rot="16200000">
            <a:off x="8118245" y="6796220"/>
            <a:ext cx="473714" cy="156046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66C3A847-C9D3-46FB-BEC0-72A1717050D9}"/>
              </a:ext>
            </a:extLst>
          </p:cNvPr>
          <p:cNvSpPr txBox="1"/>
          <p:nvPr/>
        </p:nvSpPr>
        <p:spPr>
          <a:xfrm>
            <a:off x="94982" y="1554866"/>
            <a:ext cx="2318997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この用紙は、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幼稚園・認定こども園の預かり保育、認可外保育施設を利用する方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にお配りしています。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lnSpc>
                <a:spcPct val="150000"/>
              </a:lnSpc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印字されている住所や氏名などに誤りがないかご確認ください。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lnSpc>
                <a:spcPct val="150000"/>
              </a:lnSpc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世帯構成や保育を必要とする事由など、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月以降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の状況を記入してください。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lnSpc>
                <a:spcPct val="150000"/>
              </a:lnSpc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きょうだいで異なる施設を利用している場合、施設からの配布日は別々となる場合があります。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4" name="表 3">
            <a:extLst>
              <a:ext uri="{FF2B5EF4-FFF2-40B4-BE49-F238E27FC236}">
                <a16:creationId xmlns:a16="http://schemas.microsoft.com/office/drawing/2014/main" id="{C4F191F3-2EBC-402D-B95F-099630852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02786"/>
              </p:ext>
            </p:extLst>
          </p:nvPr>
        </p:nvGraphicFramePr>
        <p:xfrm>
          <a:off x="353168" y="4171398"/>
          <a:ext cx="1800000" cy="151120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1534233392"/>
                    </a:ext>
                  </a:extLst>
                </a:gridCol>
              </a:tblGrid>
              <a:tr h="15112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様式、記載例やよくある</a:t>
                      </a:r>
                      <a:endParaRPr kumimoji="1" lang="en-US" altLang="ja-JP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お問い合わせなど詳細はこちら</a:t>
                      </a:r>
                      <a:endParaRPr kumimoji="1" lang="en-US" altLang="ja-JP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（市公式ホームページ）</a:t>
                      </a:r>
                      <a:endParaRPr kumimoji="1" lang="en-US" altLang="ja-JP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06918"/>
                  </a:ext>
                </a:extLst>
              </a:tr>
            </a:tbl>
          </a:graphicData>
        </a:graphic>
      </p:graphicFrame>
      <p:graphicFrame>
        <p:nvGraphicFramePr>
          <p:cNvPr id="112" name="表 7">
            <a:extLst>
              <a:ext uri="{FF2B5EF4-FFF2-40B4-BE49-F238E27FC236}">
                <a16:creationId xmlns:a16="http://schemas.microsoft.com/office/drawing/2014/main" id="{CFF7BA30-9998-4CDF-9D99-810286AF6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09111"/>
              </p:ext>
            </p:extLst>
          </p:nvPr>
        </p:nvGraphicFramePr>
        <p:xfrm>
          <a:off x="2701090" y="3650240"/>
          <a:ext cx="4032000" cy="3987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923695617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182012480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467174139"/>
                    </a:ext>
                  </a:extLst>
                </a:gridCol>
              </a:tblGrid>
              <a:tr h="27406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事由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保護者の状況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必要な添付書類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054888"/>
                  </a:ext>
                </a:extLst>
              </a:tr>
              <a:tr h="43066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就労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外勤・内職の方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自営・農業の方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就労証明書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雇用期間に令和６年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4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月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1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日を含むもの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510207"/>
                  </a:ext>
                </a:extLst>
              </a:tr>
              <a:tr h="43092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妊娠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出産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出産の前後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母子健康手帳の表紙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出産予定日のページの写し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62073"/>
                  </a:ext>
                </a:extLst>
              </a:tr>
              <a:tr h="7209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疾病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障がい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治療を要する方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障がいがある方（保育が困難な場合）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障害者手帳、介護保険被保険者証等の写し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・身体障がい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1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2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級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・精神障がい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1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級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・療育手帳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A</a:t>
                      </a: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・介護保険要介護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4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5</a:t>
                      </a:r>
                    </a:p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・特別児童扶養手当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1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級の場合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/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上記以外は診断書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治療見込期間に令和６年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4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月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1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日を含むもの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59888"/>
                  </a:ext>
                </a:extLst>
              </a:tr>
              <a:tr h="7209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看護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障がいのある方や病人の介護・看護をする方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97265"/>
                  </a:ext>
                </a:extLst>
              </a:tr>
              <a:tr h="43066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就学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大学生、専門学生、職業訓練生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発行日が令和６年</a:t>
                      </a:r>
                      <a:r>
                        <a:rPr kumimoji="1" lang="en-US" altLang="ja-JP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4</a:t>
                      </a: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月以降の在学証明書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又は受講決定通知書及び時間割表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845946"/>
                  </a:ext>
                </a:extLst>
              </a:tr>
              <a:tr h="27406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求職活動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求職活動中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不要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630135"/>
                  </a:ext>
                </a:extLst>
              </a:tr>
              <a:tr h="43066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育児休業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育児休業中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育児休業期間が記載された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就労証明書</a:t>
                      </a:r>
                      <a:endParaRPr kumimoji="1" lang="en-US" altLang="ja-JP" sz="9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435971"/>
                  </a:ext>
                </a:extLst>
              </a:tr>
              <a:tr h="27406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子育てあんしん課へお問い合わせください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734489"/>
                  </a:ext>
                </a:extLst>
              </a:tr>
            </a:tbl>
          </a:graphicData>
        </a:graphic>
      </p:graphicFrame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75786118-1269-46E2-B7B2-5C8FD5BFC868}"/>
              </a:ext>
            </a:extLst>
          </p:cNvPr>
          <p:cNvSpPr txBox="1"/>
          <p:nvPr/>
        </p:nvSpPr>
        <p:spPr>
          <a:xfrm>
            <a:off x="946513" y="9945346"/>
            <a:ext cx="49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問い合わせ先　盛岡市子ども未来部子育てあんしん課　入園係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〒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020-0884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盛岡市神明町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3-29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電話：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019-626-7511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（直通）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7D3F9C34-BBAC-4777-AC3D-3AC835C1D713}"/>
              </a:ext>
            </a:extLst>
          </p:cNvPr>
          <p:cNvSpPr txBox="1"/>
          <p:nvPr/>
        </p:nvSpPr>
        <p:spPr>
          <a:xfrm>
            <a:off x="216167" y="6637385"/>
            <a:ext cx="2137251" cy="1061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Clr>
                <a:schemeClr val="bg1"/>
              </a:buClr>
              <a:buSzPct val="100000"/>
              <a:buFont typeface="Wingdings" panose="05000000000000000000" pitchFamily="2" charset="2"/>
              <a:buChar char="l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期限内に現況届の提出がなく、市や施設への連絡もない場合</a:t>
            </a:r>
            <a:r>
              <a:rPr kumimoji="1" lang="ja-JP" altLang="en-US" sz="1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は、利用料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の給付に支障が生じることがあります。</a:t>
            </a:r>
            <a:r>
              <a:rPr kumimoji="1"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提出が遅れる場合は必ずご連絡ください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1D46D4D-AC6E-4958-9351-DA01A81892D2}"/>
              </a:ext>
            </a:extLst>
          </p:cNvPr>
          <p:cNvGrpSpPr/>
          <p:nvPr/>
        </p:nvGrpSpPr>
        <p:grpSpPr>
          <a:xfrm>
            <a:off x="7305550" y="4219483"/>
            <a:ext cx="798864" cy="180000"/>
            <a:chOff x="-1292350" y="1583111"/>
            <a:chExt cx="798864" cy="180000"/>
          </a:xfrm>
        </p:grpSpPr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F44DB9EA-2696-4D00-84A0-68FC823992C6}"/>
                </a:ext>
              </a:extLst>
            </p:cNvPr>
            <p:cNvSpPr txBox="1"/>
            <p:nvPr/>
          </p:nvSpPr>
          <p:spPr>
            <a:xfrm>
              <a:off x="-1292350" y="1583111"/>
              <a:ext cx="798864" cy="18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市指定様式</a:t>
              </a:r>
            </a:p>
          </p:txBody>
        </p:sp>
        <p:pic>
          <p:nvPicPr>
            <p:cNvPr id="125" name="グラフィックス 124" descr="再生 単色塗りつぶし">
              <a:extLst>
                <a:ext uri="{FF2B5EF4-FFF2-40B4-BE49-F238E27FC236}">
                  <a16:creationId xmlns:a16="http://schemas.microsoft.com/office/drawing/2014/main" id="{EBB6F9B5-DCB5-4789-8E7D-6647E65AB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-1292350" y="1601111"/>
              <a:ext cx="144000" cy="144000"/>
            </a:xfrm>
            <a:prstGeom prst="rect">
              <a:avLst/>
            </a:prstGeom>
          </p:spPr>
        </p:pic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1685F23-3A87-44A4-950A-0EA903A0C703}"/>
              </a:ext>
            </a:extLst>
          </p:cNvPr>
          <p:cNvGrpSpPr/>
          <p:nvPr/>
        </p:nvGrpSpPr>
        <p:grpSpPr>
          <a:xfrm>
            <a:off x="7634261" y="3756855"/>
            <a:ext cx="798864" cy="162000"/>
            <a:chOff x="-1292350" y="1583111"/>
            <a:chExt cx="798864" cy="162000"/>
          </a:xfrm>
        </p:grpSpPr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74959063-23A5-4D36-AAC5-CEEC449522D8}"/>
                </a:ext>
              </a:extLst>
            </p:cNvPr>
            <p:cNvSpPr txBox="1"/>
            <p:nvPr/>
          </p:nvSpPr>
          <p:spPr>
            <a:xfrm>
              <a:off x="-1292350" y="1583111"/>
              <a:ext cx="798864" cy="144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市指定様式</a:t>
              </a:r>
            </a:p>
          </p:txBody>
        </p:sp>
        <p:pic>
          <p:nvPicPr>
            <p:cNvPr id="128" name="グラフィックス 127" descr="再生 単色塗りつぶし">
              <a:extLst>
                <a:ext uri="{FF2B5EF4-FFF2-40B4-BE49-F238E27FC236}">
                  <a16:creationId xmlns:a16="http://schemas.microsoft.com/office/drawing/2014/main" id="{2DD6BD91-65D9-4A94-8B5E-B617661AA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292350" y="1601111"/>
              <a:ext cx="144000" cy="144000"/>
            </a:xfrm>
            <a:prstGeom prst="rect">
              <a:avLst/>
            </a:prstGeom>
          </p:spPr>
        </p:pic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B68DB5C2-DD81-4A0C-821B-3769E15C8515}"/>
              </a:ext>
            </a:extLst>
          </p:cNvPr>
          <p:cNvGrpSpPr/>
          <p:nvPr/>
        </p:nvGrpSpPr>
        <p:grpSpPr>
          <a:xfrm>
            <a:off x="8104414" y="4737000"/>
            <a:ext cx="798864" cy="180000"/>
            <a:chOff x="-1292350" y="1583111"/>
            <a:chExt cx="798864" cy="180000"/>
          </a:xfrm>
        </p:grpSpPr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2D663725-3C36-4A30-B74B-64D2A3B4CCA0}"/>
                </a:ext>
              </a:extLst>
            </p:cNvPr>
            <p:cNvSpPr txBox="1"/>
            <p:nvPr/>
          </p:nvSpPr>
          <p:spPr>
            <a:xfrm>
              <a:off x="-1292350" y="1583111"/>
              <a:ext cx="798864" cy="18000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市指定様式</a:t>
              </a:r>
            </a:p>
          </p:txBody>
        </p:sp>
        <p:pic>
          <p:nvPicPr>
            <p:cNvPr id="132" name="グラフィックス 131" descr="再生 単色塗りつぶし">
              <a:extLst>
                <a:ext uri="{FF2B5EF4-FFF2-40B4-BE49-F238E27FC236}">
                  <a16:creationId xmlns:a16="http://schemas.microsoft.com/office/drawing/2014/main" id="{5E352871-C547-49C0-A560-3F0D2D8183A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292350" y="1601111"/>
              <a:ext cx="144000" cy="144000"/>
            </a:xfrm>
            <a:prstGeom prst="rect">
              <a:avLst/>
            </a:prstGeom>
          </p:spPr>
        </p:pic>
      </p:grp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2BC87262-AE3F-47ED-924E-B1C4EEFFF22A}"/>
              </a:ext>
            </a:extLst>
          </p:cNvPr>
          <p:cNvGrpSpPr/>
          <p:nvPr/>
        </p:nvGrpSpPr>
        <p:grpSpPr>
          <a:xfrm>
            <a:off x="5803692" y="5753676"/>
            <a:ext cx="798864" cy="162000"/>
            <a:chOff x="-1292350" y="1583111"/>
            <a:chExt cx="798864" cy="162000"/>
          </a:xfrm>
        </p:grpSpPr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CE076630-499F-45DC-921E-A215C4EE675B}"/>
                </a:ext>
              </a:extLst>
            </p:cNvPr>
            <p:cNvSpPr txBox="1"/>
            <p:nvPr/>
          </p:nvSpPr>
          <p:spPr>
            <a:xfrm>
              <a:off x="-1292350" y="1583111"/>
              <a:ext cx="798864" cy="162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市指定様式</a:t>
              </a:r>
            </a:p>
          </p:txBody>
        </p:sp>
        <p:pic>
          <p:nvPicPr>
            <p:cNvPr id="135" name="グラフィックス 134" descr="再生 単色塗りつぶし">
              <a:extLst>
                <a:ext uri="{FF2B5EF4-FFF2-40B4-BE49-F238E27FC236}">
                  <a16:creationId xmlns:a16="http://schemas.microsoft.com/office/drawing/2014/main" id="{C1064690-2185-46E7-93AF-68B97580B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292350" y="1601111"/>
              <a:ext cx="144000" cy="144000"/>
            </a:xfrm>
            <a:prstGeom prst="rect">
              <a:avLst/>
            </a:prstGeom>
          </p:spPr>
        </p:pic>
      </p:grpSp>
      <p:pic>
        <p:nvPicPr>
          <p:cNvPr id="36" name="グラフィックス 35" descr="警告 単色塗りつぶし">
            <a:extLst>
              <a:ext uri="{FF2B5EF4-FFF2-40B4-BE49-F238E27FC236}">
                <a16:creationId xmlns:a16="http://schemas.microsoft.com/office/drawing/2014/main" id="{B913A028-EC06-4295-8F77-6A5974850CBA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04469" y="6627509"/>
            <a:ext cx="288000" cy="288000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F72CE43-1104-4EFC-8F32-12F228C7234A}"/>
              </a:ext>
            </a:extLst>
          </p:cNvPr>
          <p:cNvSpPr txBox="1"/>
          <p:nvPr/>
        </p:nvSpPr>
        <p:spPr>
          <a:xfrm>
            <a:off x="220225" y="5776536"/>
            <a:ext cx="254198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問い合わせ先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盛岡市子ども未来部子育てあんしん課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020-0884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盛岡市神明町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3-29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電話：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019-626-7553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（保育サービス推進室）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58EF6FDE-321E-4D73-BA9E-825A6942B651}"/>
              </a:ext>
            </a:extLst>
          </p:cNvPr>
          <p:cNvSpPr txBox="1"/>
          <p:nvPr/>
        </p:nvSpPr>
        <p:spPr>
          <a:xfrm>
            <a:off x="4379779" y="1194784"/>
            <a:ext cx="2520000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きょうだいで異なる施設を利用している場合　　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部原本、その他はコピー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71D0CDF2-AA06-49AB-A172-8692159BE45C}"/>
              </a:ext>
            </a:extLst>
          </p:cNvPr>
          <p:cNvGrpSpPr>
            <a:grpSpLocks/>
          </p:cNvGrpSpPr>
          <p:nvPr/>
        </p:nvGrpSpPr>
        <p:grpSpPr>
          <a:xfrm>
            <a:off x="-402284" y="8403163"/>
            <a:ext cx="198109" cy="324000"/>
            <a:chOff x="5058680" y="8856392"/>
            <a:chExt cx="319927" cy="581363"/>
          </a:xfrm>
        </p:grpSpPr>
        <p:sp>
          <p:nvSpPr>
            <p:cNvPr id="102" name="Shape 121">
              <a:extLst>
                <a:ext uri="{FF2B5EF4-FFF2-40B4-BE49-F238E27FC236}">
                  <a16:creationId xmlns:a16="http://schemas.microsoft.com/office/drawing/2014/main" id="{CBC7277B-C5FF-4464-94F6-E7AFE6847E5F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249936" y="0"/>
                  </a:move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3" name="Shape 122">
              <a:extLst>
                <a:ext uri="{FF2B5EF4-FFF2-40B4-BE49-F238E27FC236}">
                  <a16:creationId xmlns:a16="http://schemas.microsoft.com/office/drawing/2014/main" id="{9C2663A6-D573-402D-B424-1CDD8B15C9DE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0" y="496824"/>
                  </a:move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4" name="Shape 123">
              <a:extLst>
                <a:ext uri="{FF2B5EF4-FFF2-40B4-BE49-F238E27FC236}">
                  <a16:creationId xmlns:a16="http://schemas.microsoft.com/office/drawing/2014/main" id="{941CE862-AE15-42EA-94B8-82FC230AC938}"/>
                </a:ext>
              </a:extLst>
            </p:cNvPr>
            <p:cNvSpPr/>
            <p:nvPr/>
          </p:nvSpPr>
          <p:spPr>
            <a:xfrm>
              <a:off x="5113121" y="8856392"/>
              <a:ext cx="212634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166116" y="0"/>
                  </a:move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ubicBezTo>
                    <a:pt x="0" y="78130"/>
                    <a:pt x="74371" y="0"/>
                    <a:pt x="16611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5" name="Shape 124">
              <a:extLst>
                <a:ext uri="{FF2B5EF4-FFF2-40B4-BE49-F238E27FC236}">
                  <a16:creationId xmlns:a16="http://schemas.microsoft.com/office/drawing/2014/main" id="{71DA5EE4-1AB4-49CB-9150-248DC2E1FF89}"/>
                </a:ext>
              </a:extLst>
            </p:cNvPr>
            <p:cNvSpPr/>
            <p:nvPr/>
          </p:nvSpPr>
          <p:spPr>
            <a:xfrm>
              <a:off x="5094071" y="8873911"/>
              <a:ext cx="252000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0" y="174498"/>
                  </a:moveTo>
                  <a:cubicBezTo>
                    <a:pt x="0" y="78130"/>
                    <a:pt x="74371" y="0"/>
                    <a:pt x="166116" y="0"/>
                  </a:cubicBez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8940E371-EF5A-4518-B8AA-CFA4DB13EE23}"/>
              </a:ext>
            </a:extLst>
          </p:cNvPr>
          <p:cNvGrpSpPr>
            <a:grpSpLocks/>
          </p:cNvGrpSpPr>
          <p:nvPr/>
        </p:nvGrpSpPr>
        <p:grpSpPr>
          <a:xfrm>
            <a:off x="-1484750" y="8403163"/>
            <a:ext cx="202089" cy="324000"/>
            <a:chOff x="5058680" y="8856392"/>
            <a:chExt cx="319927" cy="581363"/>
          </a:xfrm>
        </p:grpSpPr>
        <p:sp>
          <p:nvSpPr>
            <p:cNvPr id="107" name="Shape 121">
              <a:extLst>
                <a:ext uri="{FF2B5EF4-FFF2-40B4-BE49-F238E27FC236}">
                  <a16:creationId xmlns:a16="http://schemas.microsoft.com/office/drawing/2014/main" id="{BF933B82-4F1B-44D5-929B-45C3CAECBCAE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249936" y="0"/>
                  </a:move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8" name="Shape 122">
              <a:extLst>
                <a:ext uri="{FF2B5EF4-FFF2-40B4-BE49-F238E27FC236}">
                  <a16:creationId xmlns:a16="http://schemas.microsoft.com/office/drawing/2014/main" id="{BFDD698B-34C9-463D-B9C1-0BAA1686399B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0" y="496824"/>
                  </a:move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9" name="Shape 123">
              <a:extLst>
                <a:ext uri="{FF2B5EF4-FFF2-40B4-BE49-F238E27FC236}">
                  <a16:creationId xmlns:a16="http://schemas.microsoft.com/office/drawing/2014/main" id="{A5D7FAAD-039E-42C2-9661-347D6CB1822B}"/>
                </a:ext>
              </a:extLst>
            </p:cNvPr>
            <p:cNvSpPr/>
            <p:nvPr/>
          </p:nvSpPr>
          <p:spPr>
            <a:xfrm>
              <a:off x="5113121" y="8856392"/>
              <a:ext cx="212634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166116" y="0"/>
                  </a:move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ubicBezTo>
                    <a:pt x="0" y="78130"/>
                    <a:pt x="74371" y="0"/>
                    <a:pt x="16611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0" name="Shape 124">
              <a:extLst>
                <a:ext uri="{FF2B5EF4-FFF2-40B4-BE49-F238E27FC236}">
                  <a16:creationId xmlns:a16="http://schemas.microsoft.com/office/drawing/2014/main" id="{925A2AA7-3783-4446-A5E7-FB04A1B98249}"/>
                </a:ext>
              </a:extLst>
            </p:cNvPr>
            <p:cNvSpPr/>
            <p:nvPr/>
          </p:nvSpPr>
          <p:spPr>
            <a:xfrm>
              <a:off x="5094071" y="8873911"/>
              <a:ext cx="252000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0" y="174498"/>
                  </a:moveTo>
                  <a:cubicBezTo>
                    <a:pt x="0" y="78130"/>
                    <a:pt x="74371" y="0"/>
                    <a:pt x="166116" y="0"/>
                  </a:cubicBez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1C173953-D04E-45E3-BFEB-06C21FF4B3DD}"/>
              </a:ext>
            </a:extLst>
          </p:cNvPr>
          <p:cNvGrpSpPr>
            <a:grpSpLocks noChangeAspect="1"/>
          </p:cNvGrpSpPr>
          <p:nvPr/>
        </p:nvGrpSpPr>
        <p:grpSpPr>
          <a:xfrm>
            <a:off x="-1911416" y="7959928"/>
            <a:ext cx="388255" cy="428501"/>
            <a:chOff x="392207" y="1828800"/>
            <a:chExt cx="606888" cy="669797"/>
          </a:xfrm>
        </p:grpSpPr>
        <p:pic>
          <p:nvPicPr>
            <p:cNvPr id="113" name="図 112" descr="記号, 吊るす, 時計, 交通 が含まれている画像&#10;&#10;自動的に生成された説明">
              <a:extLst>
                <a:ext uri="{FF2B5EF4-FFF2-40B4-BE49-F238E27FC236}">
                  <a16:creationId xmlns:a16="http://schemas.microsoft.com/office/drawing/2014/main" id="{AD42D050-4611-447E-850C-DAC1568BE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47" y="1962149"/>
              <a:ext cx="536448" cy="536448"/>
            </a:xfrm>
            <a:prstGeom prst="rect">
              <a:avLst/>
            </a:prstGeom>
          </p:spPr>
        </p:pic>
        <p:sp>
          <p:nvSpPr>
            <p:cNvPr id="118" name="楕円 117">
              <a:extLst>
                <a:ext uri="{FF2B5EF4-FFF2-40B4-BE49-F238E27FC236}">
                  <a16:creationId xmlns:a16="http://schemas.microsoft.com/office/drawing/2014/main" id="{813C271E-E93E-4368-A6D6-1856E03E7646}"/>
                </a:ext>
              </a:extLst>
            </p:cNvPr>
            <p:cNvSpPr/>
            <p:nvPr/>
          </p:nvSpPr>
          <p:spPr>
            <a:xfrm>
              <a:off x="392207" y="1828800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60DE04A6-34A3-4774-B4C8-35CE1BDC06EC}"/>
              </a:ext>
            </a:extLst>
          </p:cNvPr>
          <p:cNvGrpSpPr>
            <a:grpSpLocks noChangeAspect="1"/>
          </p:cNvGrpSpPr>
          <p:nvPr/>
        </p:nvGrpSpPr>
        <p:grpSpPr>
          <a:xfrm>
            <a:off x="-1580680" y="7959928"/>
            <a:ext cx="373087" cy="421957"/>
            <a:chOff x="947881" y="5644141"/>
            <a:chExt cx="592224" cy="669797"/>
          </a:xfrm>
        </p:grpSpPr>
        <p:pic>
          <p:nvPicPr>
            <p:cNvPr id="122" name="図 121" descr="アイコン&#10;&#10;自動的に生成された説明">
              <a:extLst>
                <a:ext uri="{FF2B5EF4-FFF2-40B4-BE49-F238E27FC236}">
                  <a16:creationId xmlns:a16="http://schemas.microsoft.com/office/drawing/2014/main" id="{1B65ABC5-6CB2-4642-88A2-C0650CCFA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657" y="5777490"/>
              <a:ext cx="536448" cy="536448"/>
            </a:xfrm>
            <a:prstGeom prst="rect">
              <a:avLst/>
            </a:prstGeom>
          </p:spPr>
        </p:pic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7C2DC3C7-918A-4C5E-A517-B284F987F9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47881" y="5644141"/>
              <a:ext cx="518176" cy="662687"/>
              <a:chOff x="947881" y="5644141"/>
              <a:chExt cx="518176" cy="662687"/>
            </a:xfrm>
          </p:grpSpPr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8B3F3760-7447-4E6D-A753-20259FA6E4C8}"/>
                  </a:ext>
                </a:extLst>
              </p:cNvPr>
              <p:cNvSpPr/>
              <p:nvPr/>
            </p:nvSpPr>
            <p:spPr>
              <a:xfrm>
                <a:off x="947881" y="5644141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２</a:t>
                </a:r>
                <a:endPara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A7176C00-E4D2-46CE-BC06-822C5A63012E}"/>
                  </a:ext>
                </a:extLst>
              </p:cNvPr>
              <p:cNvSpPr/>
              <p:nvPr/>
            </p:nvSpPr>
            <p:spPr>
              <a:xfrm>
                <a:off x="1214057" y="6054828"/>
                <a:ext cx="252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kumimoji="1" lang="ja-JP" altLang="en-US" sz="10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父</a:t>
                </a:r>
              </a:p>
            </p:txBody>
          </p:sp>
        </p:grp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96129185-1428-4574-9A36-D19D57435685}"/>
              </a:ext>
            </a:extLst>
          </p:cNvPr>
          <p:cNvGrpSpPr>
            <a:grpSpLocks noChangeAspect="1"/>
          </p:cNvGrpSpPr>
          <p:nvPr/>
        </p:nvGrpSpPr>
        <p:grpSpPr>
          <a:xfrm>
            <a:off x="-1244685" y="7959928"/>
            <a:ext cx="352360" cy="417853"/>
            <a:chOff x="1468437" y="5644141"/>
            <a:chExt cx="592224" cy="669797"/>
          </a:xfrm>
        </p:grpSpPr>
        <p:pic>
          <p:nvPicPr>
            <p:cNvPr id="139" name="図 138" descr="アイコン&#10;&#10;自動的に生成された説明">
              <a:extLst>
                <a:ext uri="{FF2B5EF4-FFF2-40B4-BE49-F238E27FC236}">
                  <a16:creationId xmlns:a16="http://schemas.microsoft.com/office/drawing/2014/main" id="{AC7E22C9-FEED-4333-B06C-1B8EDB8CC6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213" y="5777490"/>
              <a:ext cx="536448" cy="536448"/>
            </a:xfrm>
            <a:prstGeom prst="rect">
              <a:avLst/>
            </a:prstGeom>
          </p:spPr>
        </p:pic>
        <p:sp>
          <p:nvSpPr>
            <p:cNvPr id="140" name="楕円 139">
              <a:extLst>
                <a:ext uri="{FF2B5EF4-FFF2-40B4-BE49-F238E27FC236}">
                  <a16:creationId xmlns:a16="http://schemas.microsoft.com/office/drawing/2014/main" id="{131DCBF0-208F-429C-8F08-15A41244B571}"/>
                </a:ext>
              </a:extLst>
            </p:cNvPr>
            <p:cNvSpPr/>
            <p:nvPr/>
          </p:nvSpPr>
          <p:spPr>
            <a:xfrm>
              <a:off x="1468437" y="5644141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</a:t>
              </a:r>
              <a:endPara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1" name="楕円 140">
              <a:extLst>
                <a:ext uri="{FF2B5EF4-FFF2-40B4-BE49-F238E27FC236}">
                  <a16:creationId xmlns:a16="http://schemas.microsoft.com/office/drawing/2014/main" id="{B5B5D6F1-EA24-47A7-8CF9-9297F99829E8}"/>
                </a:ext>
              </a:extLst>
            </p:cNvPr>
            <p:cNvSpPr/>
            <p:nvPr/>
          </p:nvSpPr>
          <p:spPr>
            <a:xfrm>
              <a:off x="1734613" y="6054828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10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母</a:t>
              </a:r>
              <a:endPara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09D3D66E-8B54-4813-A133-7884B58F2F33}"/>
              </a:ext>
            </a:extLst>
          </p:cNvPr>
          <p:cNvGrpSpPr>
            <a:grpSpLocks noChangeAspect="1"/>
          </p:cNvGrpSpPr>
          <p:nvPr/>
        </p:nvGrpSpPr>
        <p:grpSpPr>
          <a:xfrm>
            <a:off x="-477930" y="7959928"/>
            <a:ext cx="388255" cy="428501"/>
            <a:chOff x="392207" y="1828800"/>
            <a:chExt cx="606888" cy="669797"/>
          </a:xfrm>
        </p:grpSpPr>
        <p:pic>
          <p:nvPicPr>
            <p:cNvPr id="143" name="図 142" descr="記号, 吊るす, 時計, 交通 が含まれている画像&#10;&#10;自動的に生成された説明">
              <a:extLst>
                <a:ext uri="{FF2B5EF4-FFF2-40B4-BE49-F238E27FC236}">
                  <a16:creationId xmlns:a16="http://schemas.microsoft.com/office/drawing/2014/main" id="{00D60A96-6608-4B58-AF8F-5244D7DEA7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47" y="1962149"/>
              <a:ext cx="536448" cy="536448"/>
            </a:xfrm>
            <a:prstGeom prst="rect">
              <a:avLst/>
            </a:prstGeom>
          </p:spPr>
        </p:pic>
        <p:sp>
          <p:nvSpPr>
            <p:cNvPr id="144" name="楕円 143">
              <a:extLst>
                <a:ext uri="{FF2B5EF4-FFF2-40B4-BE49-F238E27FC236}">
                  <a16:creationId xmlns:a16="http://schemas.microsoft.com/office/drawing/2014/main" id="{FB1BF204-10B5-4E91-AC80-ABB6B3C0DBB6}"/>
                </a:ext>
              </a:extLst>
            </p:cNvPr>
            <p:cNvSpPr/>
            <p:nvPr/>
          </p:nvSpPr>
          <p:spPr>
            <a:xfrm>
              <a:off x="392207" y="1828800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</a:p>
          </p:txBody>
        </p:sp>
      </p:grp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DF1AB3E1-9084-4A50-8203-428FE9DCB00F}"/>
              </a:ext>
            </a:extLst>
          </p:cNvPr>
          <p:cNvSpPr txBox="1"/>
          <p:nvPr/>
        </p:nvSpPr>
        <p:spPr>
          <a:xfrm>
            <a:off x="-1680075" y="8709166"/>
            <a:ext cx="61157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上の子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B2668154-AE7B-4251-A45C-08976233F245}"/>
              </a:ext>
            </a:extLst>
          </p:cNvPr>
          <p:cNvSpPr txBox="1"/>
          <p:nvPr/>
        </p:nvSpPr>
        <p:spPr>
          <a:xfrm>
            <a:off x="-589341" y="8709166"/>
            <a:ext cx="658469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下の子</a:t>
            </a:r>
          </a:p>
        </p:txBody>
      </p: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77FC3D6A-EB29-4BF1-8EB5-0A58B9765678}"/>
              </a:ext>
            </a:extLst>
          </p:cNvPr>
          <p:cNvGrpSpPr>
            <a:grpSpLocks/>
          </p:cNvGrpSpPr>
          <p:nvPr/>
        </p:nvGrpSpPr>
        <p:grpSpPr>
          <a:xfrm>
            <a:off x="7762151" y="8941538"/>
            <a:ext cx="202089" cy="324000"/>
            <a:chOff x="5058680" y="8856392"/>
            <a:chExt cx="319927" cy="581363"/>
          </a:xfrm>
        </p:grpSpPr>
        <p:sp>
          <p:nvSpPr>
            <p:cNvPr id="148" name="Shape 121">
              <a:extLst>
                <a:ext uri="{FF2B5EF4-FFF2-40B4-BE49-F238E27FC236}">
                  <a16:creationId xmlns:a16="http://schemas.microsoft.com/office/drawing/2014/main" id="{95F87EA3-0F27-4D37-B12A-06F8DA44BA06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249936" y="0"/>
                  </a:move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9" name="Shape 122">
              <a:extLst>
                <a:ext uri="{FF2B5EF4-FFF2-40B4-BE49-F238E27FC236}">
                  <a16:creationId xmlns:a16="http://schemas.microsoft.com/office/drawing/2014/main" id="{843D0B79-2D9D-4076-8ED9-CF323E583D02}"/>
                </a:ext>
              </a:extLst>
            </p:cNvPr>
            <p:cNvSpPr/>
            <p:nvPr/>
          </p:nvSpPr>
          <p:spPr>
            <a:xfrm>
              <a:off x="5058680" y="9064244"/>
              <a:ext cx="319927" cy="373511"/>
            </a:xfrm>
            <a:custGeom>
              <a:avLst/>
              <a:gdLst/>
              <a:ahLst/>
              <a:cxnLst/>
              <a:rect l="0" t="0" r="0" b="0"/>
              <a:pathLst>
                <a:path w="499872" h="496824">
                  <a:moveTo>
                    <a:pt x="0" y="496824"/>
                  </a:moveTo>
                  <a:lnTo>
                    <a:pt x="0" y="248412"/>
                  </a:lnTo>
                  <a:cubicBezTo>
                    <a:pt x="0" y="111214"/>
                    <a:pt x="111900" y="0"/>
                    <a:pt x="249936" y="0"/>
                  </a:cubicBezTo>
                  <a:cubicBezTo>
                    <a:pt x="387972" y="0"/>
                    <a:pt x="499872" y="111214"/>
                    <a:pt x="499872" y="248412"/>
                  </a:cubicBezTo>
                  <a:lnTo>
                    <a:pt x="499872" y="496824"/>
                  </a:lnTo>
                  <a:lnTo>
                    <a:pt x="0" y="496824"/>
                  </a:ln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0" name="Shape 123">
              <a:extLst>
                <a:ext uri="{FF2B5EF4-FFF2-40B4-BE49-F238E27FC236}">
                  <a16:creationId xmlns:a16="http://schemas.microsoft.com/office/drawing/2014/main" id="{EC71F9FB-0F69-4447-95C2-7522C6BF8CF7}"/>
                </a:ext>
              </a:extLst>
            </p:cNvPr>
            <p:cNvSpPr/>
            <p:nvPr/>
          </p:nvSpPr>
          <p:spPr>
            <a:xfrm>
              <a:off x="5113121" y="8856392"/>
              <a:ext cx="212634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166116" y="0"/>
                  </a:move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ubicBezTo>
                    <a:pt x="0" y="78130"/>
                    <a:pt x="74371" y="0"/>
                    <a:pt x="166116" y="0"/>
                  </a:cubicBezTo>
                  <a:close/>
                </a:path>
              </a:pathLst>
            </a:custGeom>
            <a:ln w="1270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1" name="Shape 124">
              <a:extLst>
                <a:ext uri="{FF2B5EF4-FFF2-40B4-BE49-F238E27FC236}">
                  <a16:creationId xmlns:a16="http://schemas.microsoft.com/office/drawing/2014/main" id="{3B222419-F67D-486C-B165-A417C97B568D}"/>
                </a:ext>
              </a:extLst>
            </p:cNvPr>
            <p:cNvSpPr/>
            <p:nvPr/>
          </p:nvSpPr>
          <p:spPr>
            <a:xfrm>
              <a:off x="5094071" y="8873911"/>
              <a:ext cx="252000" cy="262374"/>
            </a:xfrm>
            <a:custGeom>
              <a:avLst/>
              <a:gdLst/>
              <a:ahLst/>
              <a:cxnLst/>
              <a:rect l="0" t="0" r="0" b="0"/>
              <a:pathLst>
                <a:path w="332232" h="348996">
                  <a:moveTo>
                    <a:pt x="0" y="174498"/>
                  </a:moveTo>
                  <a:cubicBezTo>
                    <a:pt x="0" y="78130"/>
                    <a:pt x="74371" y="0"/>
                    <a:pt x="166116" y="0"/>
                  </a:cubicBezTo>
                  <a:cubicBezTo>
                    <a:pt x="257861" y="0"/>
                    <a:pt x="332232" y="78130"/>
                    <a:pt x="332232" y="174498"/>
                  </a:cubicBezTo>
                  <a:cubicBezTo>
                    <a:pt x="332232" y="270866"/>
                    <a:pt x="257861" y="348996"/>
                    <a:pt x="166116" y="348996"/>
                  </a:cubicBezTo>
                  <a:cubicBezTo>
                    <a:pt x="74371" y="348996"/>
                    <a:pt x="0" y="270866"/>
                    <a:pt x="0" y="174498"/>
                  </a:cubicBezTo>
                  <a:close/>
                </a:path>
              </a:pathLst>
            </a:custGeom>
            <a:ln w="12700" cap="flat">
              <a:solidFill>
                <a:schemeClr val="tx1"/>
              </a:solidFill>
              <a:round/>
            </a:ln>
          </p:spPr>
          <p:style>
            <a:lnRef idx="1">
              <a:srgbClr val="B7DEE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ja-JP" altLang="en-US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4A66E797-5623-4A4C-AA07-96DEE4DB60B0}"/>
              </a:ext>
            </a:extLst>
          </p:cNvPr>
          <p:cNvGrpSpPr>
            <a:grpSpLocks noChangeAspect="1"/>
          </p:cNvGrpSpPr>
          <p:nvPr/>
        </p:nvGrpSpPr>
        <p:grpSpPr>
          <a:xfrm>
            <a:off x="7335485" y="8498303"/>
            <a:ext cx="388255" cy="428501"/>
            <a:chOff x="392207" y="1828800"/>
            <a:chExt cx="606888" cy="669797"/>
          </a:xfrm>
        </p:grpSpPr>
        <p:pic>
          <p:nvPicPr>
            <p:cNvPr id="153" name="図 152" descr="記号, 吊るす, 時計, 交通 が含まれている画像&#10;&#10;自動的に生成された説明">
              <a:extLst>
                <a:ext uri="{FF2B5EF4-FFF2-40B4-BE49-F238E27FC236}">
                  <a16:creationId xmlns:a16="http://schemas.microsoft.com/office/drawing/2014/main" id="{77723EDD-0E67-442F-8699-38F22C95AE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47" y="1962149"/>
              <a:ext cx="536448" cy="536448"/>
            </a:xfrm>
            <a:prstGeom prst="rect">
              <a:avLst/>
            </a:prstGeom>
          </p:spPr>
        </p:pic>
        <p:sp>
          <p:nvSpPr>
            <p:cNvPr id="154" name="楕円 153">
              <a:extLst>
                <a:ext uri="{FF2B5EF4-FFF2-40B4-BE49-F238E27FC236}">
                  <a16:creationId xmlns:a16="http://schemas.microsoft.com/office/drawing/2014/main" id="{5A35B5C6-A6E9-43EB-BB53-C45CFFC8DCF1}"/>
                </a:ext>
              </a:extLst>
            </p:cNvPr>
            <p:cNvSpPr/>
            <p:nvPr/>
          </p:nvSpPr>
          <p:spPr>
            <a:xfrm>
              <a:off x="392207" y="1828800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C103A1C4-5111-4CDC-980B-D9C6F9BD42ED}"/>
              </a:ext>
            </a:extLst>
          </p:cNvPr>
          <p:cNvGrpSpPr>
            <a:grpSpLocks noChangeAspect="1"/>
          </p:cNvGrpSpPr>
          <p:nvPr/>
        </p:nvGrpSpPr>
        <p:grpSpPr>
          <a:xfrm>
            <a:off x="5782902" y="8451375"/>
            <a:ext cx="306424" cy="346562"/>
            <a:chOff x="947881" y="5644141"/>
            <a:chExt cx="592224" cy="669797"/>
          </a:xfrm>
        </p:grpSpPr>
        <p:pic>
          <p:nvPicPr>
            <p:cNvPr id="156" name="図 155" descr="アイコン&#10;&#10;自動的に生成された説明">
              <a:extLst>
                <a:ext uri="{FF2B5EF4-FFF2-40B4-BE49-F238E27FC236}">
                  <a16:creationId xmlns:a16="http://schemas.microsoft.com/office/drawing/2014/main" id="{DFDC8A6F-3945-4F9E-A149-1EF92F9446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657" y="5777490"/>
              <a:ext cx="536448" cy="536448"/>
            </a:xfrm>
            <a:prstGeom prst="rect">
              <a:avLst/>
            </a:prstGeom>
          </p:spPr>
        </p:pic>
        <p:grpSp>
          <p:nvGrpSpPr>
            <p:cNvPr id="157" name="グループ化 156">
              <a:extLst>
                <a:ext uri="{FF2B5EF4-FFF2-40B4-BE49-F238E27FC236}">
                  <a16:creationId xmlns:a16="http://schemas.microsoft.com/office/drawing/2014/main" id="{20B4B015-35B6-4E7A-94CB-3DE35A732B6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47881" y="5644141"/>
              <a:ext cx="518177" cy="662688"/>
              <a:chOff x="947881" y="5644141"/>
              <a:chExt cx="518177" cy="662688"/>
            </a:xfrm>
          </p:grpSpPr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D067D223-299F-4E32-B146-41ADDAF42DD4}"/>
                  </a:ext>
                </a:extLst>
              </p:cNvPr>
              <p:cNvSpPr/>
              <p:nvPr/>
            </p:nvSpPr>
            <p:spPr>
              <a:xfrm>
                <a:off x="947881" y="5644141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２</a:t>
                </a:r>
                <a:endParaRPr kumimoji="1" lang="ja-JP" altLang="en-US" sz="10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90E52683-87A9-4BF0-8E53-625A9E55BE92}"/>
                  </a:ext>
                </a:extLst>
              </p:cNvPr>
              <p:cNvSpPr/>
              <p:nvPr/>
            </p:nvSpPr>
            <p:spPr>
              <a:xfrm>
                <a:off x="1214058" y="6054829"/>
                <a:ext cx="252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父</a:t>
                </a:r>
              </a:p>
            </p:txBody>
          </p:sp>
        </p:grp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CF444015-7B01-4816-A4F1-08EB76E398D7}"/>
              </a:ext>
            </a:extLst>
          </p:cNvPr>
          <p:cNvGrpSpPr>
            <a:grpSpLocks noChangeAspect="1"/>
          </p:cNvGrpSpPr>
          <p:nvPr/>
        </p:nvGrpSpPr>
        <p:grpSpPr>
          <a:xfrm>
            <a:off x="6076029" y="8451375"/>
            <a:ext cx="289400" cy="343191"/>
            <a:chOff x="1468437" y="5644141"/>
            <a:chExt cx="592224" cy="669797"/>
          </a:xfrm>
        </p:grpSpPr>
        <p:pic>
          <p:nvPicPr>
            <p:cNvPr id="161" name="図 160" descr="アイコン&#10;&#10;自動的に生成された説明">
              <a:extLst>
                <a:ext uri="{FF2B5EF4-FFF2-40B4-BE49-F238E27FC236}">
                  <a16:creationId xmlns:a16="http://schemas.microsoft.com/office/drawing/2014/main" id="{788DC3A6-0A8C-458A-B242-AD4E41807B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213" y="5777490"/>
              <a:ext cx="536448" cy="536448"/>
            </a:xfrm>
            <a:prstGeom prst="rect">
              <a:avLst/>
            </a:prstGeom>
          </p:spPr>
        </p:pic>
        <p:sp>
          <p:nvSpPr>
            <p:cNvPr id="162" name="楕円 161">
              <a:extLst>
                <a:ext uri="{FF2B5EF4-FFF2-40B4-BE49-F238E27FC236}">
                  <a16:creationId xmlns:a16="http://schemas.microsoft.com/office/drawing/2014/main" id="{19481243-D3FB-422D-8B44-F702EDAF1EBB}"/>
                </a:ext>
              </a:extLst>
            </p:cNvPr>
            <p:cNvSpPr/>
            <p:nvPr/>
          </p:nvSpPr>
          <p:spPr>
            <a:xfrm>
              <a:off x="1468437" y="5644141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10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</a:t>
              </a:r>
              <a:endPara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3" name="楕円 162">
              <a:extLst>
                <a:ext uri="{FF2B5EF4-FFF2-40B4-BE49-F238E27FC236}">
                  <a16:creationId xmlns:a16="http://schemas.microsoft.com/office/drawing/2014/main" id="{F968C2DB-5844-4D60-97E7-F68F4B252C31}"/>
                </a:ext>
              </a:extLst>
            </p:cNvPr>
            <p:cNvSpPr/>
            <p:nvPr/>
          </p:nvSpPr>
          <p:spPr>
            <a:xfrm>
              <a:off x="1734613" y="6054828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母</a:t>
              </a:r>
              <a:endPara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A440832D-31E9-424B-8F8F-483DF41373B3}"/>
              </a:ext>
            </a:extLst>
          </p:cNvPr>
          <p:cNvSpPr txBox="1"/>
          <p:nvPr/>
        </p:nvSpPr>
        <p:spPr>
          <a:xfrm>
            <a:off x="7566826" y="9247541"/>
            <a:ext cx="61157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の子</a:t>
            </a: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8D992DBD-D9AF-40BF-945A-83A617BC8A2A}"/>
              </a:ext>
            </a:extLst>
          </p:cNvPr>
          <p:cNvSpPr txBox="1"/>
          <p:nvPr/>
        </p:nvSpPr>
        <p:spPr>
          <a:xfrm>
            <a:off x="5706694" y="8835234"/>
            <a:ext cx="1188000" cy="527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きょうだいで異なる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施設を利用している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  <a:r>
              <a:rPr kumimoji="1" lang="ja-JP" altLang="en-US" sz="9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のみ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コピー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7D3F9C34-BBAC-4777-AC3D-3AC835C1D713}"/>
              </a:ext>
            </a:extLst>
          </p:cNvPr>
          <p:cNvSpPr txBox="1"/>
          <p:nvPr/>
        </p:nvSpPr>
        <p:spPr>
          <a:xfrm>
            <a:off x="4807840" y="9496840"/>
            <a:ext cx="1765662" cy="260841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171450" indent="-171450" algn="r">
              <a:lnSpc>
                <a:spcPct val="130000"/>
              </a:lnSpc>
              <a:buClr>
                <a:schemeClr val="bg1"/>
              </a:buClr>
              <a:buSzPct val="100000"/>
              <a:buFont typeface="Wingdings" panose="05000000000000000000" pitchFamily="2" charset="2"/>
              <a:buChar char="l"/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裏面を記入して下さい。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73" name="グラフィックス 35" descr="警告 単色塗りつぶし">
            <a:extLst>
              <a:ext uri="{FF2B5EF4-FFF2-40B4-BE49-F238E27FC236}">
                <a16:creationId xmlns:a16="http://schemas.microsoft.com/office/drawing/2014/main" id="{B913A028-EC06-4295-8F77-6A5974850CBA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92330" y="9526563"/>
            <a:ext cx="231118" cy="231118"/>
          </a:xfrm>
          <a:prstGeom prst="rect">
            <a:avLst/>
          </a:prstGeom>
        </p:spPr>
      </p:pic>
      <p:graphicFrame>
        <p:nvGraphicFramePr>
          <p:cNvPr id="175" name="表 6">
            <a:extLst>
              <a:ext uri="{FF2B5EF4-FFF2-40B4-BE49-F238E27FC236}">
                <a16:creationId xmlns:a16="http://schemas.microsoft.com/office/drawing/2014/main" id="{D5940DFB-0B93-4102-823F-3E4A67A3C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64708"/>
              </p:ext>
            </p:extLst>
          </p:nvPr>
        </p:nvGraphicFramePr>
        <p:xfrm>
          <a:off x="2696819" y="1809279"/>
          <a:ext cx="4012950" cy="158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0809">
                  <a:extLst>
                    <a:ext uri="{9D8B030D-6E8A-4147-A177-3AD203B41FA5}">
                      <a16:colId xmlns:a16="http://schemas.microsoft.com/office/drawing/2014/main" val="210416194"/>
                    </a:ext>
                  </a:extLst>
                </a:gridCol>
                <a:gridCol w="3762141">
                  <a:extLst>
                    <a:ext uri="{9D8B030D-6E8A-4147-A177-3AD203B41FA5}">
                      <a16:colId xmlns:a16="http://schemas.microsoft.com/office/drawing/2014/main" val="414394272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今回の「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現況届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この用紙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」に添付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令和６年３月以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降に提出済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後日提出予定（</a:t>
                      </a:r>
                      <a:r>
                        <a:rPr kumimoji="1" lang="ja-JP" altLang="en-US" sz="10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ja-JP" altLang="en-US" sz="10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日）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最終締切：令和６年６月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38886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今回の「現況届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この用紙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」」に添付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令和６年３月以降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に提出済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後日提出予定（</a:t>
                      </a:r>
                      <a:r>
                        <a:rPr kumimoji="1" lang="ja-JP" altLang="en-US" sz="10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ja-JP" altLang="en-US" sz="10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日）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最終締切：令和６年６月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871559"/>
                  </a:ext>
                </a:extLst>
              </a:tr>
            </a:tbl>
          </a:graphicData>
        </a:graphic>
      </p:graphicFrame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108D46A7-A9C8-42EA-8DA0-34E294615561}"/>
              </a:ext>
            </a:extLst>
          </p:cNvPr>
          <p:cNvSpPr txBox="1"/>
          <p:nvPr/>
        </p:nvSpPr>
        <p:spPr>
          <a:xfrm>
            <a:off x="2553819" y="1550302"/>
            <a:ext cx="432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l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下記書類の提出について、</a:t>
            </a:r>
            <a:r>
              <a:rPr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いずれかに</a:t>
            </a:r>
            <a:r>
              <a:rPr lang="ja-JP" altLang="en-US" sz="11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チェックを入れてください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8C3EB8CE-5377-412D-BFDD-020B0F49CF0C}"/>
              </a:ext>
            </a:extLst>
          </p:cNvPr>
          <p:cNvSpPr txBox="1"/>
          <p:nvPr/>
        </p:nvSpPr>
        <p:spPr>
          <a:xfrm>
            <a:off x="2896274" y="1827639"/>
            <a:ext cx="4114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endParaRPr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CE4442D0-1C95-4CEB-A246-1068FC281F59}"/>
              </a:ext>
            </a:extLst>
          </p:cNvPr>
          <p:cNvSpPr txBox="1"/>
          <p:nvPr/>
        </p:nvSpPr>
        <p:spPr>
          <a:xfrm>
            <a:off x="2896274" y="2621884"/>
            <a:ext cx="4114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endParaRPr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108D46A7-A9C8-42EA-8DA0-34E294615561}"/>
              </a:ext>
            </a:extLst>
          </p:cNvPr>
          <p:cNvSpPr txBox="1"/>
          <p:nvPr/>
        </p:nvSpPr>
        <p:spPr>
          <a:xfrm>
            <a:off x="2640706" y="3408013"/>
            <a:ext cx="432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50000"/>
                </a:schemeClr>
              </a:buClr>
              <a:buSzPct val="100000"/>
            </a:pP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保育を必要とする事由の証明書類一覧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2BC87262-AE3F-47ED-924E-B1C4EEFFF22A}"/>
              </a:ext>
            </a:extLst>
          </p:cNvPr>
          <p:cNvGrpSpPr/>
          <p:nvPr/>
        </p:nvGrpSpPr>
        <p:grpSpPr>
          <a:xfrm>
            <a:off x="5827305" y="7146741"/>
            <a:ext cx="798864" cy="162000"/>
            <a:chOff x="-1299970" y="1583111"/>
            <a:chExt cx="798864" cy="162000"/>
          </a:xfrm>
        </p:grpSpPr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CE076630-499F-45DC-921E-A215C4EE675B}"/>
                </a:ext>
              </a:extLst>
            </p:cNvPr>
            <p:cNvSpPr txBox="1"/>
            <p:nvPr/>
          </p:nvSpPr>
          <p:spPr>
            <a:xfrm>
              <a:off x="-1299970" y="1583111"/>
              <a:ext cx="798864" cy="162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市指定様式</a:t>
              </a:r>
            </a:p>
          </p:txBody>
        </p:sp>
        <p:pic>
          <p:nvPicPr>
            <p:cNvPr id="183" name="グラフィックス 134" descr="再生 単色塗りつぶし">
              <a:extLst>
                <a:ext uri="{FF2B5EF4-FFF2-40B4-BE49-F238E27FC236}">
                  <a16:creationId xmlns:a16="http://schemas.microsoft.com/office/drawing/2014/main" id="{C1064690-2185-46E7-93AF-68B97580B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292350" y="1601111"/>
              <a:ext cx="144000" cy="144000"/>
            </a:xfrm>
            <a:prstGeom prst="rect">
              <a:avLst/>
            </a:prstGeom>
          </p:spPr>
        </p:pic>
      </p:grp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2BC87262-AE3F-47ED-924E-B1C4EEFFF22A}"/>
              </a:ext>
            </a:extLst>
          </p:cNvPr>
          <p:cNvGrpSpPr/>
          <p:nvPr/>
        </p:nvGrpSpPr>
        <p:grpSpPr>
          <a:xfrm>
            <a:off x="5750895" y="3946861"/>
            <a:ext cx="798864" cy="162000"/>
            <a:chOff x="-1292350" y="1583111"/>
            <a:chExt cx="798864" cy="162000"/>
          </a:xfrm>
        </p:grpSpPr>
        <p:sp>
          <p:nvSpPr>
            <p:cNvPr id="185" name="テキスト ボックス 184">
              <a:extLst>
                <a:ext uri="{FF2B5EF4-FFF2-40B4-BE49-F238E27FC236}">
                  <a16:creationId xmlns:a16="http://schemas.microsoft.com/office/drawing/2014/main" id="{CE076630-499F-45DC-921E-A215C4EE675B}"/>
                </a:ext>
              </a:extLst>
            </p:cNvPr>
            <p:cNvSpPr txBox="1"/>
            <p:nvPr/>
          </p:nvSpPr>
          <p:spPr>
            <a:xfrm>
              <a:off x="-1292350" y="1583111"/>
              <a:ext cx="798864" cy="162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市指定様式</a:t>
              </a:r>
            </a:p>
          </p:txBody>
        </p:sp>
        <p:pic>
          <p:nvPicPr>
            <p:cNvPr id="186" name="グラフィックス 134" descr="再生 単色塗りつぶし">
              <a:extLst>
                <a:ext uri="{FF2B5EF4-FFF2-40B4-BE49-F238E27FC236}">
                  <a16:creationId xmlns:a16="http://schemas.microsoft.com/office/drawing/2014/main" id="{C1064690-2185-46E7-93AF-68B97580B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292350" y="1601111"/>
              <a:ext cx="144000" cy="144000"/>
            </a:xfrm>
            <a:prstGeom prst="rect">
              <a:avLst/>
            </a:prstGeom>
          </p:spPr>
        </p:pic>
      </p:grp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2550AD1E-BD43-4798-A842-E73AFD16497E}"/>
              </a:ext>
            </a:extLst>
          </p:cNvPr>
          <p:cNvSpPr txBox="1"/>
          <p:nvPr/>
        </p:nvSpPr>
        <p:spPr>
          <a:xfrm>
            <a:off x="112315" y="9259986"/>
            <a:ext cx="4614672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l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証明書類の準備が締切に間に合わないときは、先に「現況届」のみを提出し、証明書類は用意が整い次第提出してください。</a:t>
            </a:r>
          </a:p>
          <a:p>
            <a:pPr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100000"/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令和６年６月</a:t>
            </a:r>
            <a:r>
              <a:rPr lang="en-US" altLang="ja-JP" sz="1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lang="ja-JP" altLang="en-US" sz="1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までには提出してください。（ただし在学証明書を除く）</a:t>
            </a:r>
          </a:p>
        </p:txBody>
      </p:sp>
      <p:pic>
        <p:nvPicPr>
          <p:cNvPr id="167" name="図 16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6" y="4642897"/>
            <a:ext cx="1004659" cy="100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21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855</Words>
  <Application>Microsoft Office PowerPoint</Application>
  <PresentationFormat>A4 210 x 297 mm</PresentationFormat>
  <Paragraphs>124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UDP明朝 Medium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渡邊　智裕</dc:creator>
  <cp:lastModifiedBy>及川　要祐</cp:lastModifiedBy>
  <cp:revision>105</cp:revision>
  <cp:lastPrinted>2024-05-14T09:04:00Z</cp:lastPrinted>
  <dcterms:created xsi:type="dcterms:W3CDTF">2020-12-24T00:24:15Z</dcterms:created>
  <dcterms:modified xsi:type="dcterms:W3CDTF">2024-05-14T09:12:00Z</dcterms:modified>
</cp:coreProperties>
</file>