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sldIdLst>
    <p:sldId id="256" r:id="rId2"/>
    <p:sldId id="257" r:id="rId3"/>
    <p:sldId id="265" r:id="rId4"/>
    <p:sldId id="259" r:id="rId5"/>
    <p:sldId id="260" r:id="rId6"/>
    <p:sldId id="261" r:id="rId7"/>
    <p:sldId id="262" r:id="rId8"/>
    <p:sldId id="263" r:id="rId9"/>
    <p:sldId id="266" r:id="rId1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赤坂　眞紀子" initials="赤坂　眞紀子" lastIdx="1" clrIdx="0">
    <p:extLst>
      <p:ext uri="{19B8F6BF-5375-455C-9EA6-DF929625EA0E}">
        <p15:presenceInfo xmlns:p15="http://schemas.microsoft.com/office/powerpoint/2012/main" userId="S::f00084529@city.morioka.iwate.jp::41ce659f-8712-43ba-8a33-cd0583416e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94622" autoAdjust="0"/>
  </p:normalViewPr>
  <p:slideViewPr>
    <p:cSldViewPr snapToGrid="0">
      <p:cViewPr varScale="1">
        <p:scale>
          <a:sx n="84" d="100"/>
          <a:sy n="84" d="100"/>
        </p:scale>
        <p:origin x="90" y="78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gw.city.morioka.iwate.jp\fs\06-1&#20445;&#20581;&#25152;\069500&#20581;&#24247;&#22679;&#36914;&#35506;\H54-01&#20581;&#24247;&#25945;&#32946;&#65288;&#21463;&#21205;&#21931;&#29017;&#38450;&#27490;&#23550;&#31574;&#65289;\06_&#24773;&#22577;&#21454;&#38598;&#65288;&#29694;&#22320;&#35519;&#26619;&#12539;&#12450;&#12531;&#12465;&#12540;&#12488;&#12539;&#20182;&#33258;&#27835;&#20307;&#65289;\02_&#39154;&#39135;&#24215;&#12539;&#20107;&#26989;&#25152;\R4.06_&#21830;&#24037;&#20250;&#35696;&#25152;&#35519;&#26619;\05_&#20108;&#27425;&#25351;&#23566;\03_&#22238;&#31572;\&#65288;&#25913;&#21892;&#22577;&#21578;&#26360;&#20837;&#21147;&#65289;&#35201;&#25913;&#21892;&#12522;&#12473;&#12488;%2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gw.city.morioka.iwate.jp\fs\06-1&#20445;&#20581;&#25152;\069500&#20581;&#24247;&#22679;&#36914;&#35506;\H54-01&#20581;&#24247;&#25945;&#32946;&#65288;&#21463;&#21205;&#21931;&#29017;&#38450;&#27490;&#23550;&#31574;&#65289;\06_&#24773;&#22577;&#21454;&#38598;&#65288;&#29694;&#22320;&#35519;&#26619;&#12539;&#12450;&#12531;&#12465;&#12540;&#12488;&#12539;&#20182;&#33258;&#27835;&#20307;&#65289;\02_&#39154;&#39135;&#24215;&#12539;&#20107;&#26989;&#25152;\R4.06_&#21830;&#24037;&#20250;&#35696;&#25152;&#35519;&#26619;\05_&#20108;&#27425;&#25351;&#23566;\03_&#22238;&#31572;\&#65288;&#25913;&#21892;&#22577;&#21578;&#26360;&#20837;&#21147;&#65289;&#35201;&#25913;&#21892;&#12522;&#12473;&#12488;%20.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gw.city.morioka.iwate.jp\fs\06-1&#20445;&#20581;&#25152;\069500&#20581;&#24247;&#22679;&#36914;&#35506;\H54-01&#20581;&#24247;&#25945;&#32946;&#65288;&#21463;&#21205;&#21931;&#29017;&#38450;&#27490;&#23550;&#31574;&#65289;\06_&#24773;&#22577;&#21454;&#38598;&#65288;&#29694;&#22320;&#35519;&#26619;&#12539;&#12450;&#12531;&#12465;&#12540;&#12488;&#12539;&#20182;&#33258;&#27835;&#20307;&#65289;\02_&#39154;&#39135;&#24215;&#12539;&#20107;&#26989;&#25152;\R4.06_&#21830;&#24037;&#20250;&#35696;&#25152;&#35519;&#26619;\05_&#20108;&#27425;&#25351;&#23566;\03_&#22238;&#31572;\&#65288;&#25913;&#21892;&#22577;&#21578;&#26360;&#20837;&#21147;&#65289;&#35201;&#25913;&#21892;&#12522;&#12473;&#12488;%2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22727352383489"/>
          <c:y val="0.21903647913576021"/>
          <c:w val="0.60596427514276774"/>
          <c:h val="0.72342462626954229"/>
        </c:manualLayout>
      </c:layout>
      <c:pieChart>
        <c:varyColors val="1"/>
        <c:ser>
          <c:idx val="3"/>
          <c:order val="3"/>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DA8-436D-89D2-FBAC8C45023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DA8-436D-89D2-FBAC8C45023A}"/>
              </c:ext>
            </c:extLst>
          </c:dPt>
          <c:dLbls>
            <c:dLbl>
              <c:idx val="0"/>
              <c:tx>
                <c:rich>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fld id="{FD61E201-2EF1-422C-AA6B-2EA80574D871}" type="CATEGORYNAME">
                      <a:rPr lang="ja-JP" altLang="en-US" sz="1400" smtClean="0">
                        <a:solidFill>
                          <a:schemeClr val="tx1"/>
                        </a:solidFill>
                      </a:rPr>
                      <a:pPr>
                        <a:defRPr sz="1400" b="1">
                          <a:solidFill>
                            <a:schemeClr val="tx1"/>
                          </a:solidFill>
                        </a:defRPr>
                      </a:pPr>
                      <a:t>[分類名]</a:t>
                    </a:fld>
                    <a:r>
                      <a:rPr lang="en-US" altLang="ja-JP" sz="1400" dirty="0">
                        <a:solidFill>
                          <a:schemeClr val="tx1"/>
                        </a:solidFill>
                      </a:rPr>
                      <a:t>56</a:t>
                    </a:r>
                    <a:r>
                      <a:rPr lang="en-US" altLang="ja-JP" sz="1400" baseline="0" dirty="0">
                        <a:solidFill>
                          <a:schemeClr val="tx1"/>
                        </a:solidFill>
                      </a:rPr>
                      <a:t>, </a:t>
                    </a:r>
                    <a:fld id="{89B40D9F-6ED7-4ACB-8E77-9E188C71AE78}" type="VALUE">
                      <a:rPr lang="en-US" altLang="ja-JP" sz="1400" baseline="0">
                        <a:solidFill>
                          <a:schemeClr val="tx1"/>
                        </a:solidFill>
                      </a:rPr>
                      <a:pPr>
                        <a:defRPr sz="1400" b="1">
                          <a:solidFill>
                            <a:schemeClr val="tx1"/>
                          </a:solidFill>
                        </a:defRPr>
                      </a:pPr>
                      <a:t>[値]</a:t>
                    </a:fld>
                    <a:endParaRPr lang="en-US" altLang="ja-JP" sz="1400"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ja-JP"/>
                </a:p>
              </c:txPr>
              <c:dLblPos val="ctr"/>
              <c:showLegendKey val="0"/>
              <c:showVal val="1"/>
              <c:showCatName val="1"/>
              <c:showSerName val="0"/>
              <c:showPercent val="0"/>
              <c:showBubbleSize val="0"/>
              <c:extLst>
                <c:ext xmlns:c15="http://schemas.microsoft.com/office/drawing/2012/chart" uri="{CE6537A1-D6FC-4f65-9D91-7224C49458BB}">
                  <c15:layout>
                    <c:manualLayout>
                      <c:w val="0.24785032164320114"/>
                      <c:h val="0.26291876981391704"/>
                    </c:manualLayout>
                  </c15:layout>
                  <c15:dlblFieldTable/>
                  <c15:showDataLabelsRange val="0"/>
                </c:ext>
                <c:ext xmlns:c16="http://schemas.microsoft.com/office/drawing/2014/chart" uri="{C3380CC4-5D6E-409C-BE32-E72D297353CC}">
                  <c16:uniqueId val="{00000001-9DA8-436D-89D2-FBAC8C45023A}"/>
                </c:ext>
              </c:extLst>
            </c:dLbl>
            <c:dLbl>
              <c:idx val="1"/>
              <c:layout>
                <c:manualLayout>
                  <c:x val="9.943774251833655E-2"/>
                  <c:y val="0.19107978637095224"/>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n-lt"/>
                        <a:ea typeface="Yu Gothic UI" panose="020B0500000000000000" pitchFamily="50" charset="-128"/>
                        <a:cs typeface="+mn-cs"/>
                      </a:defRPr>
                    </a:pPr>
                    <a:fld id="{B50D44AD-EAE1-45C6-BBB7-FC18867DA573}" type="CATEGORYNAME">
                      <a:rPr lang="zh-TW" altLang="en-US" sz="1200" b="1" baseline="0" smtClean="0">
                        <a:solidFill>
                          <a:schemeClr val="tx1"/>
                        </a:solidFill>
                        <a:latin typeface="+mn-lt"/>
                        <a:ea typeface="Yu Gothic UI" panose="020B0500000000000000" pitchFamily="50" charset="-128"/>
                      </a:rPr>
                      <a:pPr>
                        <a:defRPr sz="1200" b="1">
                          <a:solidFill>
                            <a:schemeClr val="tx1"/>
                          </a:solidFill>
                          <a:ea typeface="Yu Gothic UI" panose="020B0500000000000000" pitchFamily="50" charset="-128"/>
                        </a:defRPr>
                      </a:pPr>
                      <a:t>[分類名]</a:t>
                    </a:fld>
                    <a:r>
                      <a:rPr lang="zh-TW" altLang="en-US" sz="1200" b="1" baseline="0" dirty="0">
                        <a:solidFill>
                          <a:schemeClr val="tx1"/>
                        </a:solidFill>
                        <a:latin typeface="+mn-lt"/>
                        <a:ea typeface="Yu Gothic UI" panose="020B0500000000000000" pitchFamily="50" charset="-128"/>
                      </a:rPr>
                      <a:t>要改善</a:t>
                    </a:r>
                  </a:p>
                  <a:p>
                    <a:pPr>
                      <a:defRPr sz="1200" b="1">
                        <a:solidFill>
                          <a:schemeClr val="tx1"/>
                        </a:solidFill>
                        <a:ea typeface="Yu Gothic UI" panose="020B0500000000000000" pitchFamily="50" charset="-128"/>
                      </a:defRPr>
                    </a:pPr>
                    <a:r>
                      <a:rPr lang="zh-TW" altLang="en-US" sz="1200" b="1" baseline="0" dirty="0">
                        <a:solidFill>
                          <a:schemeClr val="tx1"/>
                        </a:solidFill>
                        <a:latin typeface="+mn-lt"/>
                        <a:ea typeface="Yu Gothic UI" panose="020B0500000000000000" pitchFamily="50" charset="-128"/>
                      </a:rPr>
                      <a:t>４事業所</a:t>
                    </a:r>
                    <a:r>
                      <a:rPr lang="en-US" altLang="zh-TW" sz="1200" b="1" baseline="0" dirty="0">
                        <a:solidFill>
                          <a:schemeClr val="tx1"/>
                        </a:solidFill>
                        <a:latin typeface="+mn-lt"/>
                        <a:ea typeface="Yu Gothic UI" panose="020B0500000000000000" pitchFamily="50" charset="-128"/>
                      </a:rPr>
                      <a:t>, </a:t>
                    </a:r>
                    <a:fld id="{39EB8246-EFD5-4F9C-819F-027BF38931F8}" type="VALUE">
                      <a:rPr lang="en-US" altLang="zh-TW" sz="1200" b="1" baseline="0">
                        <a:solidFill>
                          <a:schemeClr val="tx1"/>
                        </a:solidFill>
                        <a:latin typeface="+mn-lt"/>
                        <a:ea typeface="Yu Gothic UI" panose="020B0500000000000000" pitchFamily="50" charset="-128"/>
                      </a:rPr>
                      <a:pPr>
                        <a:defRPr sz="1200" b="1">
                          <a:solidFill>
                            <a:schemeClr val="tx1"/>
                          </a:solidFill>
                          <a:ea typeface="Yu Gothic UI" panose="020B0500000000000000" pitchFamily="50" charset="-128"/>
                        </a:defRPr>
                      </a:pPr>
                      <a:t>[値]</a:t>
                    </a:fld>
                    <a:endParaRPr lang="en-US" altLang="zh-TW" sz="1200" b="1" baseline="0" dirty="0">
                      <a:solidFill>
                        <a:schemeClr val="tx1"/>
                      </a:solidFill>
                      <a:latin typeface="+mn-lt"/>
                      <a:ea typeface="Yu Gothic UI" panose="020B0500000000000000" pitchFamily="50" charset="-128"/>
                    </a:endParaRP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n-lt"/>
                      <a:ea typeface="Yu Gothic UI" panose="020B0500000000000000" pitchFamily="50" charset="-128"/>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layout>
                    <c:manualLayout>
                      <c:w val="0.23120017686041811"/>
                      <c:h val="0.20080451615242448"/>
                    </c:manualLayout>
                  </c15:layout>
                  <c15:dlblFieldTable/>
                  <c15:showDataLabelsRange val="0"/>
                </c:ext>
                <c:ext xmlns:c16="http://schemas.microsoft.com/office/drawing/2014/chart" uri="{C3380CC4-5D6E-409C-BE32-E72D297353CC}">
                  <c16:uniqueId val="{00000003-9DA8-436D-89D2-FBAC8C45023A}"/>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(二次指導集計!$R$3:$R$4,二次指導集計!$T$3:$T$4,二次指導集計!$V$3:$AA$4)</c:f>
              <c:strCache>
                <c:ptCount val="5"/>
                <c:pt idx="0">
                  <c:v>改善</c:v>
                </c:pt>
                <c:pt idx="2">
                  <c:v>要改善</c:v>
                </c:pt>
                <c:pt idx="4">
                  <c:v>未回答</c:v>
                </c:pt>
              </c:strCache>
              <c:extLst/>
            </c:strRef>
          </c:cat>
          <c:val>
            <c:numRef>
              <c:f>(二次指導集計!$R$6,二次指導集計!$T$6)</c:f>
              <c:numCache>
                <c:formatCode>0.0%</c:formatCode>
                <c:ptCount val="2"/>
                <c:pt idx="0">
                  <c:v>0.91803278688524592</c:v>
                </c:pt>
                <c:pt idx="1">
                  <c:v>6.5573770491803282E-2</c:v>
                </c:pt>
              </c:numCache>
              <c:extLst/>
            </c:numRef>
          </c:val>
          <c:extLst>
            <c:ext xmlns:c16="http://schemas.microsoft.com/office/drawing/2014/chart" uri="{C3380CC4-5D6E-409C-BE32-E72D297353CC}">
              <c16:uniqueId val="{00000004-9DA8-436D-89D2-FBAC8C45023A}"/>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v>改善</c:v>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6-9DA8-436D-89D2-FBAC8C45023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(二次指導集計!$R$3:$R$4,二次指導集計!$T$3:$T$4,二次指導集計!$V$3:$AA$4)</c15:sqref>
                        </c15:formulaRef>
                      </c:ext>
                    </c:extLst>
                    <c:strCache>
                      <c:ptCount val="5"/>
                      <c:pt idx="0">
                        <c:v>改善</c:v>
                      </c:pt>
                      <c:pt idx="2">
                        <c:v>要改善</c:v>
                      </c:pt>
                      <c:pt idx="4">
                        <c:v>未回答</c:v>
                      </c:pt>
                    </c:strCache>
                  </c:strRef>
                </c:cat>
                <c:val>
                  <c:numRef>
                    <c:extLst>
                      <c:ext uri="{02D57815-91ED-43cb-92C2-25804820EDAC}">
                        <c15:formulaRef>
                          <c15:sqref>二次指導集計!$R$6</c15:sqref>
                        </c15:formulaRef>
                      </c:ext>
                    </c:extLst>
                    <c:numCache>
                      <c:formatCode>0.0%</c:formatCode>
                      <c:ptCount val="1"/>
                      <c:pt idx="0">
                        <c:v>0.91803278688524592</c:v>
                      </c:pt>
                    </c:numCache>
                  </c:numRef>
                </c:val>
                <c:extLst>
                  <c:ext xmlns:c16="http://schemas.microsoft.com/office/drawing/2014/chart" uri="{C3380CC4-5D6E-409C-BE32-E72D297353CC}">
                    <c16:uniqueId val="{00000007-9DA8-436D-89D2-FBAC8C45023A}"/>
                  </c:ext>
                </c:extLst>
              </c15:ser>
            </c15:filteredPieSeries>
            <c15:filteredPieSeries>
              <c15:ser>
                <c:idx val="1"/>
                <c:order val="1"/>
                <c:tx>
                  <c:v>要改善</c:v>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09-9DA8-436D-89D2-FBAC8C45023A}"/>
                    </c:ext>
                  </c:extLst>
                </c:dPt>
                <c:cat>
                  <c:strRef>
                    <c:extLst xmlns:c15="http://schemas.microsoft.com/office/drawing/2012/chart">
                      <c:ext xmlns:c15="http://schemas.microsoft.com/office/drawing/2012/chart" uri="{02D57815-91ED-43cb-92C2-25804820EDAC}">
                        <c15:formulaRef>
                          <c15:sqref>(二次指導集計!$R$3:$R$4,二次指導集計!$T$3:$T$4,二次指導集計!$V$3:$AA$4)</c15:sqref>
                        </c15:formulaRef>
                      </c:ext>
                    </c:extLst>
                    <c:strCache>
                      <c:ptCount val="5"/>
                      <c:pt idx="0">
                        <c:v>改善</c:v>
                      </c:pt>
                      <c:pt idx="2">
                        <c:v>要改善</c:v>
                      </c:pt>
                      <c:pt idx="4">
                        <c:v>未回答</c:v>
                      </c:pt>
                    </c:strCache>
                  </c:strRef>
                </c:cat>
                <c:val>
                  <c:numRef>
                    <c:extLst xmlns:c15="http://schemas.microsoft.com/office/drawing/2012/chart">
                      <c:ext xmlns:c15="http://schemas.microsoft.com/office/drawing/2012/chart" uri="{02D57815-91ED-43cb-92C2-25804820EDAC}">
                        <c15:formulaRef>
                          <c15:sqref>二次指導集計!$T$6</c15:sqref>
                        </c15:formulaRef>
                      </c:ext>
                    </c:extLst>
                    <c:numCache>
                      <c:formatCode>0.0%</c:formatCode>
                      <c:ptCount val="1"/>
                      <c:pt idx="0">
                        <c:v>6.5573770491803282E-2</c:v>
                      </c:pt>
                    </c:numCache>
                  </c:numRef>
                </c:val>
                <c:extLst xmlns:c15="http://schemas.microsoft.com/office/drawing/2012/chart">
                  <c:ext xmlns:c16="http://schemas.microsoft.com/office/drawing/2014/chart" uri="{C3380CC4-5D6E-409C-BE32-E72D297353CC}">
                    <c16:uniqueId val="{0000000A-9DA8-436D-89D2-FBAC8C45023A}"/>
                  </c:ext>
                </c:extLst>
              </c15:ser>
            </c15:filteredPieSeries>
            <c15:filteredPieSeries>
              <c15:ser>
                <c:idx val="2"/>
                <c:order val="2"/>
                <c:tx>
                  <c:v>未回答</c:v>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0C-9DA8-436D-89D2-FBAC8C45023A}"/>
                    </c:ext>
                  </c:extLst>
                </c:dPt>
                <c:dLbls>
                  <c:dLbl>
                    <c:idx val="0"/>
                    <c:layout>
                      <c:manualLayout>
                        <c:x val="0.23311551075406717"/>
                        <c:y val="1.9675925925925927E-2"/>
                      </c:manualLayout>
                    </c:layout>
                    <c:dLblPos val="bestFit"/>
                    <c:showLegendKey val="0"/>
                    <c:showVal val="1"/>
                    <c:showCatName val="1"/>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C-9DA8-436D-89D2-FBAC8C45023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(二次指導集計!$R$3:$R$4,二次指導集計!$T$3:$T$4,二次指導集計!$V$3:$AA$4)</c15:sqref>
                        </c15:formulaRef>
                      </c:ext>
                    </c:extLst>
                    <c:strCache>
                      <c:ptCount val="5"/>
                      <c:pt idx="0">
                        <c:v>改善</c:v>
                      </c:pt>
                      <c:pt idx="2">
                        <c:v>要改善</c:v>
                      </c:pt>
                      <c:pt idx="4">
                        <c:v>未回答</c:v>
                      </c:pt>
                    </c:strCache>
                  </c:strRef>
                </c:cat>
                <c:val>
                  <c:numRef>
                    <c:extLst xmlns:c15="http://schemas.microsoft.com/office/drawing/2012/chart">
                      <c:ext xmlns:c15="http://schemas.microsoft.com/office/drawing/2012/chart" uri="{02D57815-91ED-43cb-92C2-25804820EDAC}">
                        <c15:formulaRef>
                          <c15:sqref>二次指導集計!$Z$6</c15:sqref>
                        </c15:formulaRef>
                      </c:ext>
                    </c:extLst>
                    <c:numCache>
                      <c:formatCode>0.0%</c:formatCode>
                      <c:ptCount val="1"/>
                      <c:pt idx="0">
                        <c:v>1.6393442622950821E-2</c:v>
                      </c:pt>
                    </c:numCache>
                  </c:numRef>
                </c:val>
                <c:extLst xmlns:c15="http://schemas.microsoft.com/office/drawing/2012/chart">
                  <c:ext xmlns:c16="http://schemas.microsoft.com/office/drawing/2014/chart" uri="{C3380CC4-5D6E-409C-BE32-E72D297353CC}">
                    <c16:uniqueId val="{0000000D-9DA8-436D-89D2-FBAC8C45023A}"/>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906047061728933E-2"/>
          <c:y val="0.16945299562066116"/>
          <c:w val="0.91930995610364319"/>
          <c:h val="0.71923480043024368"/>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B830-4E34-A13B-797C16A9FF84}"/>
              </c:ext>
            </c:extLst>
          </c:dPt>
          <c:dPt>
            <c:idx val="1"/>
            <c:bubble3D val="0"/>
            <c:spPr>
              <a:solidFill>
                <a:schemeClr val="accent2"/>
              </a:solidFill>
              <a:ln w="12700">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830-4E34-A13B-797C16A9FF84}"/>
              </c:ext>
            </c:extLst>
          </c:dPt>
          <c:dLbls>
            <c:dLbl>
              <c:idx val="0"/>
              <c:layout>
                <c:manualLayout>
                  <c:x val="3.8155355038713978E-2"/>
                  <c:y val="-0.25335613267945323"/>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fld id="{A19A0711-8736-4ECF-9D18-72E2104D210D}" type="CATEGORYNAME">
                      <a:rPr lang="ja-JP" altLang="en-US" smtClean="0">
                        <a:solidFill>
                          <a:schemeClr val="tx1"/>
                        </a:solidFill>
                      </a:rPr>
                      <a:pPr>
                        <a:defRPr sz="1400">
                          <a:solidFill>
                            <a:schemeClr val="tx1"/>
                          </a:solidFill>
                        </a:defRPr>
                      </a:pPr>
                      <a:t>[分類名]</a:t>
                    </a:fld>
                    <a:r>
                      <a:rPr lang="en-US" altLang="ja-JP" dirty="0">
                        <a:solidFill>
                          <a:schemeClr val="tx1"/>
                        </a:solidFill>
                      </a:rPr>
                      <a:t>60</a:t>
                    </a:r>
                    <a:r>
                      <a:rPr lang="en-US" altLang="ja-JP" baseline="0" dirty="0">
                        <a:solidFill>
                          <a:schemeClr val="tx1"/>
                        </a:solidFill>
                      </a:rPr>
                      <a:t>, </a:t>
                    </a:r>
                    <a:fld id="{4DF9B975-36A3-40DF-B09C-FDD7C2F00478}" type="VALUE">
                      <a:rPr lang="en-US" altLang="ja-JP" baseline="0">
                        <a:solidFill>
                          <a:schemeClr val="tx1"/>
                        </a:solidFill>
                      </a:rPr>
                      <a:pPr>
                        <a:defRPr sz="1400">
                          <a:solidFill>
                            <a:schemeClr val="tx1"/>
                          </a:solidFill>
                        </a:defRPr>
                      </a:pPr>
                      <a:t>[値]</a:t>
                    </a:fld>
                    <a:endParaRPr lang="en-US" altLang="ja-JP"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30-4E34-A13B-797C16A9FF84}"/>
                </c:ext>
              </c:extLst>
            </c:dLbl>
            <c:dLbl>
              <c:idx val="1"/>
              <c:layout>
                <c:manualLayout>
                  <c:x val="-9.8070496330078513E-2"/>
                  <c:y val="0"/>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fld id="{46A6A35E-4134-42F9-B3B8-986C2C1958DB}" type="CATEGORYNAME">
                      <a:rPr lang="ja-JP" altLang="en-US" smtClean="0">
                        <a:solidFill>
                          <a:schemeClr val="tx1"/>
                        </a:solidFill>
                      </a:rPr>
                      <a:pPr>
                        <a:defRPr sz="1400">
                          <a:solidFill>
                            <a:schemeClr val="tx1"/>
                          </a:solidFill>
                        </a:defRPr>
                      </a:pPr>
                      <a:t>[分類名]</a:t>
                    </a:fld>
                    <a:r>
                      <a:rPr lang="en-US" altLang="ja-JP" dirty="0">
                        <a:solidFill>
                          <a:schemeClr val="tx1"/>
                        </a:solidFill>
                      </a:rPr>
                      <a:t>1</a:t>
                    </a:r>
                    <a:r>
                      <a:rPr lang="ja-JP" altLang="en-US" dirty="0">
                        <a:solidFill>
                          <a:schemeClr val="tx1"/>
                        </a:solidFill>
                      </a:rPr>
                      <a:t>事業所</a:t>
                    </a:r>
                    <a:r>
                      <a:rPr lang="en-US" altLang="ja-JP" baseline="0" dirty="0">
                        <a:solidFill>
                          <a:schemeClr val="tx1"/>
                        </a:solidFill>
                      </a:rPr>
                      <a:t>, </a:t>
                    </a:r>
                    <a:fld id="{0AE571D2-3DDB-4FEE-8E9C-45DC7F1B582E}" type="VALUE">
                      <a:rPr lang="en-US" altLang="ja-JP" baseline="0" smtClean="0">
                        <a:solidFill>
                          <a:schemeClr val="tx1"/>
                        </a:solidFill>
                      </a:rPr>
                      <a:pPr>
                        <a:defRPr sz="1400">
                          <a:solidFill>
                            <a:schemeClr val="tx1"/>
                          </a:solidFill>
                        </a:defRPr>
                      </a:pPr>
                      <a:t>[値]</a:t>
                    </a:fld>
                    <a:endParaRPr lang="en-US" altLang="ja-JP"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30-4E34-A13B-797C16A9FF8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ja-JP"/>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二次指導集計!$D$3:$D$4</c:f>
              <c:strCache>
                <c:ptCount val="2"/>
                <c:pt idx="0">
                  <c:v>回答</c:v>
                </c:pt>
                <c:pt idx="1">
                  <c:v>回答なし</c:v>
                </c:pt>
              </c:strCache>
            </c:strRef>
          </c:cat>
          <c:val>
            <c:numRef>
              <c:f>二次指導集計!$E$3:$E$4</c:f>
              <c:numCache>
                <c:formatCode>0.0%</c:formatCode>
                <c:ptCount val="2"/>
                <c:pt idx="0">
                  <c:v>0.98360655737704916</c:v>
                </c:pt>
                <c:pt idx="1">
                  <c:v>1.6393442622950821E-2</c:v>
                </c:pt>
              </c:numCache>
            </c:numRef>
          </c:val>
          <c:extLst>
            <c:ext xmlns:c16="http://schemas.microsoft.com/office/drawing/2014/chart" uri="{C3380CC4-5D6E-409C-BE32-E72D297353CC}">
              <c16:uniqueId val="{00000004-B830-4E34-A13B-797C16A9FF84}"/>
            </c:ext>
          </c:extLst>
        </c:ser>
        <c:dLbls>
          <c:dLblPos val="outEnd"/>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16033678785108"/>
          <c:y val="3.7914686798089771E-2"/>
          <c:w val="0.68421669991412981"/>
          <c:h val="0.92417062640382042"/>
        </c:manualLayout>
      </c:layout>
      <c:barChart>
        <c:barDir val="bar"/>
        <c:grouping val="clustered"/>
        <c:varyColors val="0"/>
        <c:ser>
          <c:idx val="3"/>
          <c:order val="3"/>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二次指導集計!$A$11:$A$30</c:f>
              <c:strCache>
                <c:ptCount val="17"/>
                <c:pt idx="0">
                  <c:v>①敷地内完全禁煙</c:v>
                </c:pt>
                <c:pt idx="4">
                  <c:v>②屋外でのみ喫煙可能</c:v>
                </c:pt>
                <c:pt idx="8">
                  <c:v>③屋内屋外両方で喫煙可能</c:v>
                </c:pt>
                <c:pt idx="12">
                  <c:v>④屋内のみ喫煙可能</c:v>
                </c:pt>
                <c:pt idx="16">
                  <c:v>⑤回答なし</c:v>
                </c:pt>
              </c:strCache>
            </c:strRef>
          </c:cat>
          <c:val>
            <c:numRef>
              <c:f>二次指導集計!$K$11:$K$30</c:f>
              <c:numCache>
                <c:formatCode>General</c:formatCode>
                <c:ptCount val="20"/>
                <c:pt idx="0" formatCode="0.0%">
                  <c:v>9.8360655737704916E-2</c:v>
                </c:pt>
                <c:pt idx="4" formatCode="0.0%">
                  <c:v>0.22950819672131148</c:v>
                </c:pt>
                <c:pt idx="8" formatCode="0.0%">
                  <c:v>0.16393442622950818</c:v>
                </c:pt>
                <c:pt idx="12" formatCode="0.0%">
                  <c:v>0.49180327868852458</c:v>
                </c:pt>
                <c:pt idx="16" formatCode="0.0%">
                  <c:v>1.6393442622950821E-2</c:v>
                </c:pt>
              </c:numCache>
            </c:numRef>
          </c:val>
          <c:extLst>
            <c:ext xmlns:c16="http://schemas.microsoft.com/office/drawing/2014/chart" uri="{C3380CC4-5D6E-409C-BE32-E72D297353CC}">
              <c16:uniqueId val="{00000000-FCF2-4273-A68F-A027F5F7D399}"/>
            </c:ext>
          </c:extLst>
        </c:ser>
        <c:dLbls>
          <c:showLegendKey val="0"/>
          <c:showVal val="1"/>
          <c:showCatName val="0"/>
          <c:showSerName val="0"/>
          <c:showPercent val="0"/>
          <c:showBubbleSize val="0"/>
        </c:dLbls>
        <c:gapWidth val="75"/>
        <c:axId val="1323396911"/>
        <c:axId val="1323411887"/>
        <c:extLst>
          <c:ext xmlns:c15="http://schemas.microsoft.com/office/drawing/2012/chart" uri="{02D57815-91ED-43cb-92C2-25804820EDAC}">
            <c15:filteredBarSeries>
              <c15: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二次指導集計!$A$11:$A$30</c15:sqref>
                        </c15:formulaRef>
                      </c:ext>
                    </c:extLst>
                    <c:strCache>
                      <c:ptCount val="17"/>
                      <c:pt idx="0">
                        <c:v>①敷地内完全禁煙</c:v>
                      </c:pt>
                      <c:pt idx="4">
                        <c:v>②屋外でのみ喫煙可能</c:v>
                      </c:pt>
                      <c:pt idx="8">
                        <c:v>③屋内屋外両方で喫煙可能</c:v>
                      </c:pt>
                      <c:pt idx="12">
                        <c:v>④屋内のみ喫煙可能</c:v>
                      </c:pt>
                      <c:pt idx="16">
                        <c:v>⑤回答なし</c:v>
                      </c:pt>
                    </c:strCache>
                  </c:strRef>
                </c:cat>
                <c:val>
                  <c:numRef>
                    <c:extLst>
                      <c:ext uri="{02D57815-91ED-43cb-92C2-25804820EDAC}">
                        <c15:formulaRef>
                          <c15:sqref>二次指導集計!$B$11:$B$30</c15:sqref>
                        </c15:formulaRef>
                      </c:ext>
                    </c:extLst>
                    <c:numCache>
                      <c:formatCode>General</c:formatCode>
                      <c:ptCount val="20"/>
                    </c:numCache>
                  </c:numRef>
                </c:val>
                <c:extLst>
                  <c:ext xmlns:c16="http://schemas.microsoft.com/office/drawing/2014/chart" uri="{C3380CC4-5D6E-409C-BE32-E72D297353CC}">
                    <c16:uniqueId val="{00000001-FCF2-4273-A68F-A027F5F7D399}"/>
                  </c:ext>
                </c:extLst>
              </c15:ser>
            </c15:filteredBarSeries>
            <c15:filteredBarSeries>
              <c15:ser>
                <c:idx val="1"/>
                <c:order val="1"/>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二次指導集計!$A$11:$A$30</c15:sqref>
                        </c15:formulaRef>
                      </c:ext>
                    </c:extLst>
                    <c:strCache>
                      <c:ptCount val="17"/>
                      <c:pt idx="0">
                        <c:v>①敷地内完全禁煙</c:v>
                      </c:pt>
                      <c:pt idx="4">
                        <c:v>②屋外でのみ喫煙可能</c:v>
                      </c:pt>
                      <c:pt idx="8">
                        <c:v>③屋内屋外両方で喫煙可能</c:v>
                      </c:pt>
                      <c:pt idx="12">
                        <c:v>④屋内のみ喫煙可能</c:v>
                      </c:pt>
                      <c:pt idx="16">
                        <c:v>⑤回答なし</c:v>
                      </c:pt>
                    </c:strCache>
                  </c:strRef>
                </c:cat>
                <c:val>
                  <c:numRef>
                    <c:extLst xmlns:c15="http://schemas.microsoft.com/office/drawing/2012/chart">
                      <c:ext xmlns:c15="http://schemas.microsoft.com/office/drawing/2012/chart" uri="{02D57815-91ED-43cb-92C2-25804820EDAC}">
                        <c15:formulaRef>
                          <c15:sqref>二次指導集計!$C$11:$C$30</c15:sqref>
                        </c15:formulaRef>
                      </c:ext>
                    </c:extLst>
                    <c:numCache>
                      <c:formatCode>General</c:formatCode>
                      <c:ptCount val="20"/>
                    </c:numCache>
                  </c:numRef>
                </c:val>
                <c:extLst xmlns:c15="http://schemas.microsoft.com/office/drawing/2012/chart">
                  <c:ext xmlns:c16="http://schemas.microsoft.com/office/drawing/2014/chart" uri="{C3380CC4-5D6E-409C-BE32-E72D297353CC}">
                    <c16:uniqueId val="{00000002-FCF2-4273-A68F-A027F5F7D399}"/>
                  </c:ext>
                </c:extLst>
              </c15:ser>
            </c15:filteredBarSeries>
            <c15:filteredBarSeries>
              <c15:ser>
                <c:idx val="2"/>
                <c:order val="2"/>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二次指導集計!$A$11:$A$30</c15:sqref>
                        </c15:formulaRef>
                      </c:ext>
                    </c:extLst>
                    <c:strCache>
                      <c:ptCount val="17"/>
                      <c:pt idx="0">
                        <c:v>①敷地内完全禁煙</c:v>
                      </c:pt>
                      <c:pt idx="4">
                        <c:v>②屋外でのみ喫煙可能</c:v>
                      </c:pt>
                      <c:pt idx="8">
                        <c:v>③屋内屋外両方で喫煙可能</c:v>
                      </c:pt>
                      <c:pt idx="12">
                        <c:v>④屋内のみ喫煙可能</c:v>
                      </c:pt>
                      <c:pt idx="16">
                        <c:v>⑤回答なし</c:v>
                      </c:pt>
                    </c:strCache>
                  </c:strRef>
                </c:cat>
                <c:val>
                  <c:numRef>
                    <c:extLst xmlns:c15="http://schemas.microsoft.com/office/drawing/2012/chart">
                      <c:ext xmlns:c15="http://schemas.microsoft.com/office/drawing/2012/chart" uri="{02D57815-91ED-43cb-92C2-25804820EDAC}">
                        <c15:formulaRef>
                          <c15:sqref>二次指導集計!$D$11:$D$30</c15:sqref>
                        </c15:formulaRef>
                      </c:ext>
                    </c:extLst>
                    <c:numCache>
                      <c:formatCode>General</c:formatCode>
                      <c:ptCount val="20"/>
                    </c:numCache>
                  </c:numRef>
                </c:val>
                <c:extLst xmlns:c15="http://schemas.microsoft.com/office/drawing/2012/chart">
                  <c:ext xmlns:c16="http://schemas.microsoft.com/office/drawing/2014/chart" uri="{C3380CC4-5D6E-409C-BE32-E72D297353CC}">
                    <c16:uniqueId val="{00000003-FCF2-4273-A68F-A027F5F7D399}"/>
                  </c:ext>
                </c:extLst>
              </c15:ser>
            </c15:filteredBarSeries>
            <c15:filteredBarSeries>
              <c15:ser>
                <c:idx val="4"/>
                <c:order val="4"/>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二次指導集計!$A$11:$A$30</c15:sqref>
                        </c15:formulaRef>
                      </c:ext>
                    </c:extLst>
                    <c:strCache>
                      <c:ptCount val="17"/>
                      <c:pt idx="0">
                        <c:v>①敷地内完全禁煙</c:v>
                      </c:pt>
                      <c:pt idx="4">
                        <c:v>②屋外でのみ喫煙可能</c:v>
                      </c:pt>
                      <c:pt idx="8">
                        <c:v>③屋内屋外両方で喫煙可能</c:v>
                      </c:pt>
                      <c:pt idx="12">
                        <c:v>④屋内のみ喫煙可能</c:v>
                      </c:pt>
                      <c:pt idx="16">
                        <c:v>⑤回答なし</c:v>
                      </c:pt>
                    </c:strCache>
                  </c:strRef>
                </c:cat>
                <c:val>
                  <c:numRef>
                    <c:extLst xmlns:c15="http://schemas.microsoft.com/office/drawing/2012/chart">
                      <c:ext xmlns:c15="http://schemas.microsoft.com/office/drawing/2012/chart" uri="{02D57815-91ED-43cb-92C2-25804820EDAC}">
                        <c15:formulaRef>
                          <c15:sqref>二次指導集計!$L$11:$L$30</c15:sqref>
                        </c15:formulaRef>
                      </c:ext>
                    </c:extLst>
                    <c:numCache>
                      <c:formatCode>General</c:formatCode>
                      <c:ptCount val="20"/>
                    </c:numCache>
                  </c:numRef>
                </c:val>
                <c:extLst xmlns:c15="http://schemas.microsoft.com/office/drawing/2012/chart">
                  <c:ext xmlns:c16="http://schemas.microsoft.com/office/drawing/2014/chart" uri="{C3380CC4-5D6E-409C-BE32-E72D297353CC}">
                    <c16:uniqueId val="{00000004-FCF2-4273-A68F-A027F5F7D399}"/>
                  </c:ext>
                </c:extLst>
              </c15:ser>
            </c15:filteredBarSeries>
            <c15:filteredBarSeries>
              <c15:ser>
                <c:idx val="5"/>
                <c:order val="5"/>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二次指導集計!$A$11:$A$30</c15:sqref>
                        </c15:formulaRef>
                      </c:ext>
                    </c:extLst>
                    <c:strCache>
                      <c:ptCount val="17"/>
                      <c:pt idx="0">
                        <c:v>①敷地内完全禁煙</c:v>
                      </c:pt>
                      <c:pt idx="4">
                        <c:v>②屋外でのみ喫煙可能</c:v>
                      </c:pt>
                      <c:pt idx="8">
                        <c:v>③屋内屋外両方で喫煙可能</c:v>
                      </c:pt>
                      <c:pt idx="12">
                        <c:v>④屋内のみ喫煙可能</c:v>
                      </c:pt>
                      <c:pt idx="16">
                        <c:v>⑤回答なし</c:v>
                      </c:pt>
                    </c:strCache>
                  </c:strRef>
                </c:cat>
                <c:val>
                  <c:numRef>
                    <c:extLst xmlns:c15="http://schemas.microsoft.com/office/drawing/2012/chart">
                      <c:ext xmlns:c15="http://schemas.microsoft.com/office/drawing/2012/chart" uri="{02D57815-91ED-43cb-92C2-25804820EDAC}">
                        <c15:formulaRef>
                          <c15:sqref>二次指導集計!$M$11:$M$30</c15:sqref>
                        </c15:formulaRef>
                      </c:ext>
                    </c:extLst>
                    <c:numCache>
                      <c:formatCode>General</c:formatCode>
                      <c:ptCount val="20"/>
                    </c:numCache>
                  </c:numRef>
                </c:val>
                <c:extLst xmlns:c15="http://schemas.microsoft.com/office/drawing/2012/chart">
                  <c:ext xmlns:c16="http://schemas.microsoft.com/office/drawing/2014/chart" uri="{C3380CC4-5D6E-409C-BE32-E72D297353CC}">
                    <c16:uniqueId val="{00000005-FCF2-4273-A68F-A027F5F7D399}"/>
                  </c:ext>
                </c:extLst>
              </c15:ser>
            </c15:filteredBarSeries>
          </c:ext>
        </c:extLst>
      </c:barChart>
      <c:catAx>
        <c:axId val="132339691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ja-JP"/>
          </a:p>
        </c:txPr>
        <c:crossAx val="1323411887"/>
        <c:crosses val="autoZero"/>
        <c:auto val="1"/>
        <c:lblAlgn val="ctr"/>
        <c:lblOffset val="100"/>
        <c:noMultiLvlLbl val="0"/>
      </c:catAx>
      <c:valAx>
        <c:axId val="1323411887"/>
        <c:scaling>
          <c:orientation val="minMax"/>
          <c:max val="0.60000000000000009"/>
          <c:min val="0"/>
        </c:scaling>
        <c:delete val="0"/>
        <c:axPos val="t"/>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ja-JP"/>
          </a:p>
        </c:txPr>
        <c:crossAx val="1323396911"/>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ja-JP" sz="1800" dirty="0"/>
              <a:t>喫煙状況（二次指導前後の比較）</a:t>
            </a:r>
            <a:endParaRPr lang="en-US" sz="1800" dirty="0"/>
          </a:p>
        </c:rich>
      </c:tx>
      <c:layout>
        <c:manualLayout>
          <c:xMode val="edge"/>
          <c:yMode val="edge"/>
          <c:x val="0.13083446570344376"/>
          <c:y val="2.4276925164944504E-2"/>
        </c:manualLayout>
      </c:layout>
      <c:overlay val="0"/>
      <c:spPr>
        <a:noFill/>
        <a:ln>
          <a:noFill/>
        </a:ln>
        <a:effectLst/>
      </c:spPr>
      <c:txPr>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ja-JP"/>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0515528726207141"/>
          <c:y val="0.21651074636252329"/>
          <c:w val="0.74629248016790339"/>
          <c:h val="0.54688313910200215"/>
        </c:manualLayout>
      </c:layout>
      <c:bar3DChart>
        <c:barDir val="bar"/>
        <c:grouping val="percentStacked"/>
        <c:varyColors val="0"/>
        <c:ser>
          <c:idx val="1"/>
          <c:order val="1"/>
          <c:tx>
            <c:strRef>
              <c:f>二次指導集計!$A$11</c:f>
              <c:strCache>
                <c:ptCount val="1"/>
                <c:pt idx="0">
                  <c:v>①敷地内完全禁煙</c:v>
                </c:pt>
              </c:strCache>
            </c:strRef>
          </c:tx>
          <c:spPr>
            <a:gradFill rotWithShape="1">
              <a:gsLst>
                <a:gs pos="0">
                  <a:schemeClr val="accent4">
                    <a:shade val="42000"/>
                    <a:satMod val="103000"/>
                    <a:lumMod val="102000"/>
                    <a:tint val="94000"/>
                  </a:schemeClr>
                </a:gs>
                <a:gs pos="50000">
                  <a:schemeClr val="accent4">
                    <a:shade val="42000"/>
                    <a:satMod val="110000"/>
                    <a:lumMod val="100000"/>
                    <a:shade val="100000"/>
                  </a:schemeClr>
                </a:gs>
                <a:gs pos="100000">
                  <a:schemeClr val="accent4">
                    <a:shade val="42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2-CD1A-449C-BD12-7335FB0793DA}"/>
                </c:ext>
              </c:extLst>
            </c:dLbl>
            <c:dLbl>
              <c:idx val="6"/>
              <c:tx>
                <c:rich>
                  <a:bodyPr/>
                  <a:lstStyle/>
                  <a:p>
                    <a:r>
                      <a:rPr lang="en-US" altLang="ja-JP"/>
                      <a:t>➀</a:t>
                    </a:r>
                    <a:fld id="{2795D224-1618-4F43-AAA2-1F1BD2E7333C}" type="VALUE">
                      <a:rPr lang="en-US" altLang="ja-JP" smtClean="0"/>
                      <a:pPr/>
                      <a:t>[値]</a:t>
                    </a:fld>
                    <a:endParaRPr lang="en-US" altLang="ja-JP"/>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D1A-449C-BD12-7335FB0793D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二次指導集計!$B$9:$J$9</c:f>
              <c:strCache>
                <c:ptCount val="7"/>
                <c:pt idx="3">
                  <c:v>二次指導前</c:v>
                </c:pt>
                <c:pt idx="6">
                  <c:v>指導後</c:v>
                </c:pt>
              </c:strCache>
            </c:strRef>
          </c:cat>
          <c:val>
            <c:numRef>
              <c:f>二次指導集計!$B$11:$J$11</c:f>
              <c:numCache>
                <c:formatCode>General</c:formatCode>
                <c:ptCount val="9"/>
                <c:pt idx="3">
                  <c:v>0</c:v>
                </c:pt>
                <c:pt idx="6">
                  <c:v>6</c:v>
                </c:pt>
              </c:numCache>
            </c:numRef>
          </c:val>
          <c:extLst>
            <c:ext xmlns:c16="http://schemas.microsoft.com/office/drawing/2014/chart" uri="{C3380CC4-5D6E-409C-BE32-E72D297353CC}">
              <c16:uniqueId val="{00000000-4176-4301-ABE0-2DA9D14134E6}"/>
            </c:ext>
          </c:extLst>
        </c:ser>
        <c:ser>
          <c:idx val="5"/>
          <c:order val="5"/>
          <c:tx>
            <c:strRef>
              <c:f>二次指導集計!$A$15</c:f>
              <c:strCache>
                <c:ptCount val="1"/>
                <c:pt idx="0">
                  <c:v>②屋外でのみ喫煙可能</c:v>
                </c:pt>
              </c:strCache>
            </c:strRef>
          </c:tx>
          <c:spPr>
            <a:gradFill rotWithShape="1">
              <a:gsLst>
                <a:gs pos="0">
                  <a:schemeClr val="accent4">
                    <a:shade val="68000"/>
                    <a:satMod val="103000"/>
                    <a:lumMod val="102000"/>
                    <a:tint val="94000"/>
                  </a:schemeClr>
                </a:gs>
                <a:gs pos="50000">
                  <a:schemeClr val="accent4">
                    <a:shade val="68000"/>
                    <a:satMod val="110000"/>
                    <a:lumMod val="100000"/>
                    <a:shade val="100000"/>
                  </a:schemeClr>
                </a:gs>
                <a:gs pos="100000">
                  <a:schemeClr val="accent4">
                    <a:shade val="68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CD1A-449C-BD12-7335FB0793DA}"/>
                </c:ext>
              </c:extLst>
            </c:dLbl>
            <c:dLbl>
              <c:idx val="6"/>
              <c:tx>
                <c:rich>
                  <a:bodyPr/>
                  <a:lstStyle/>
                  <a:p>
                    <a:r>
                      <a:rPr lang="en-US" altLang="ja-JP"/>
                      <a:t>②</a:t>
                    </a:r>
                    <a:fld id="{A284C853-8B00-4630-836F-7DF5409F9FA5}" type="VALUE">
                      <a:rPr lang="en-US" altLang="ja-JP" smtClean="0"/>
                      <a:pPr/>
                      <a:t>[値]</a:t>
                    </a:fld>
                    <a:endParaRPr lang="en-US" altLang="ja-JP"/>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D1A-449C-BD12-7335FB0793DA}"/>
                </c:ext>
              </c:extLst>
            </c:dLbl>
            <c:spPr>
              <a:noFill/>
              <a:ln>
                <a:noFill/>
              </a:ln>
              <a:effectLst/>
            </c:spPr>
            <c:txPr>
              <a:bodyPr rot="0" spcFirstLastPara="1" vertOverflow="ellipsis" vert="horz" wrap="square" lIns="38100" tIns="19050" rIns="38100" bIns="19050" anchor="ctr" anchorCtr="0">
                <a:spAutoFit/>
              </a:bodyPr>
              <a:lstStyle/>
              <a:p>
                <a:pPr algn="ctr">
                  <a:defRPr sz="1197"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二次指導集計!$B$9:$J$9</c:f>
              <c:strCache>
                <c:ptCount val="7"/>
                <c:pt idx="3">
                  <c:v>二次指導前</c:v>
                </c:pt>
                <c:pt idx="6">
                  <c:v>指導後</c:v>
                </c:pt>
              </c:strCache>
            </c:strRef>
          </c:cat>
          <c:val>
            <c:numRef>
              <c:f>二次指導集計!$B$15:$J$15</c:f>
              <c:numCache>
                <c:formatCode>General</c:formatCode>
                <c:ptCount val="9"/>
                <c:pt idx="3">
                  <c:v>0</c:v>
                </c:pt>
                <c:pt idx="6">
                  <c:v>14</c:v>
                </c:pt>
              </c:numCache>
            </c:numRef>
          </c:val>
          <c:extLst>
            <c:ext xmlns:c16="http://schemas.microsoft.com/office/drawing/2014/chart" uri="{C3380CC4-5D6E-409C-BE32-E72D297353CC}">
              <c16:uniqueId val="{00000001-4176-4301-ABE0-2DA9D14134E6}"/>
            </c:ext>
          </c:extLst>
        </c:ser>
        <c:ser>
          <c:idx val="9"/>
          <c:order val="9"/>
          <c:tx>
            <c:strRef>
              <c:f>二次指導集計!$A$19</c:f>
              <c:strCache>
                <c:ptCount val="1"/>
                <c:pt idx="0">
                  <c:v>③屋内屋外両方で喫煙可能</c:v>
                </c:pt>
              </c:strCache>
            </c:strRef>
          </c:tx>
          <c:spPr>
            <a:gradFill rotWithShape="1">
              <a:gsLst>
                <a:gs pos="0">
                  <a:schemeClr val="accent4">
                    <a:shade val="93000"/>
                    <a:satMod val="103000"/>
                    <a:lumMod val="102000"/>
                    <a:tint val="94000"/>
                  </a:schemeClr>
                </a:gs>
                <a:gs pos="50000">
                  <a:schemeClr val="accent4">
                    <a:shade val="93000"/>
                    <a:satMod val="110000"/>
                    <a:lumMod val="100000"/>
                    <a:shade val="100000"/>
                  </a:schemeClr>
                </a:gs>
                <a:gs pos="100000">
                  <a:schemeClr val="accent4">
                    <a:shade val="93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3"/>
              <c:tx>
                <c:rich>
                  <a:bodyPr/>
                  <a:lstStyle/>
                  <a:p>
                    <a:r>
                      <a:rPr lang="en-US" altLang="ja-JP"/>
                      <a:t>③</a:t>
                    </a:r>
                    <a:fld id="{3AE46A65-E611-4516-98FC-588E1AC59C9A}" type="VALUE">
                      <a:rPr lang="en-US" altLang="ja-JP" smtClean="0"/>
                      <a:pPr/>
                      <a:t>[値]</a:t>
                    </a:fld>
                    <a:endParaRPr lang="en-US" altLang="ja-JP"/>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D1A-449C-BD12-7335FB0793DA}"/>
                </c:ext>
              </c:extLst>
            </c:dLbl>
            <c:dLbl>
              <c:idx val="6"/>
              <c:tx>
                <c:rich>
                  <a:bodyPr/>
                  <a:lstStyle/>
                  <a:p>
                    <a:r>
                      <a:rPr lang="en-US" altLang="ja-JP" dirty="0"/>
                      <a:t>③</a:t>
                    </a:r>
                    <a:fld id="{1F5F97C7-1C06-4ECD-A783-57494061E9BB}" type="VALUE">
                      <a:rPr lang="en-US" altLang="ja-JP" smtClean="0"/>
                      <a:pPr/>
                      <a:t>[値]</a:t>
                    </a:fld>
                    <a:endParaRPr lang="en-US" altLang="ja-JP"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D1A-449C-BD12-7335FB0793D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二次指導集計!$B$9:$J$9</c:f>
              <c:strCache>
                <c:ptCount val="7"/>
                <c:pt idx="3">
                  <c:v>二次指導前</c:v>
                </c:pt>
                <c:pt idx="6">
                  <c:v>指導後</c:v>
                </c:pt>
              </c:strCache>
            </c:strRef>
          </c:cat>
          <c:val>
            <c:numRef>
              <c:f>二次指導集計!$B$19:$J$19</c:f>
              <c:numCache>
                <c:formatCode>General</c:formatCode>
                <c:ptCount val="9"/>
                <c:pt idx="3">
                  <c:v>29</c:v>
                </c:pt>
                <c:pt idx="6">
                  <c:v>10</c:v>
                </c:pt>
              </c:numCache>
            </c:numRef>
          </c:val>
          <c:extLst>
            <c:ext xmlns:c16="http://schemas.microsoft.com/office/drawing/2014/chart" uri="{C3380CC4-5D6E-409C-BE32-E72D297353CC}">
              <c16:uniqueId val="{00000002-4176-4301-ABE0-2DA9D14134E6}"/>
            </c:ext>
          </c:extLst>
        </c:ser>
        <c:ser>
          <c:idx val="13"/>
          <c:order val="13"/>
          <c:tx>
            <c:strRef>
              <c:f>二次指導集計!$A$23</c:f>
              <c:strCache>
                <c:ptCount val="1"/>
                <c:pt idx="0">
                  <c:v>④屋内のみ喫煙可能</c:v>
                </c:pt>
              </c:strCache>
            </c:strRef>
          </c:tx>
          <c:spPr>
            <a:gradFill rotWithShape="1">
              <a:gsLst>
                <a:gs pos="0">
                  <a:schemeClr val="accent4">
                    <a:tint val="81000"/>
                    <a:satMod val="103000"/>
                    <a:lumMod val="102000"/>
                    <a:tint val="94000"/>
                  </a:schemeClr>
                </a:gs>
                <a:gs pos="50000">
                  <a:schemeClr val="accent4">
                    <a:tint val="81000"/>
                    <a:satMod val="110000"/>
                    <a:lumMod val="100000"/>
                    <a:shade val="100000"/>
                  </a:schemeClr>
                </a:gs>
                <a:gs pos="100000">
                  <a:schemeClr val="accent4">
                    <a:tint val="81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3"/>
              <c:tx>
                <c:rich>
                  <a:bodyPr/>
                  <a:lstStyle/>
                  <a:p>
                    <a:r>
                      <a:rPr lang="en-US" altLang="ja-JP"/>
                      <a:t>④</a:t>
                    </a:r>
                    <a:fld id="{999DD7CC-005F-4212-8B89-B558BC239F80}" type="VALUE">
                      <a:rPr lang="en-US" altLang="ja-JP" smtClean="0"/>
                      <a:pPr/>
                      <a:t>[値]</a:t>
                    </a:fld>
                    <a:endParaRPr lang="en-US" altLang="ja-JP"/>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CD1A-449C-BD12-7335FB0793DA}"/>
                </c:ext>
              </c:extLst>
            </c:dLbl>
            <c:dLbl>
              <c:idx val="6"/>
              <c:tx>
                <c:rich>
                  <a:bodyPr/>
                  <a:lstStyle/>
                  <a:p>
                    <a:r>
                      <a:rPr lang="en-US" altLang="ja-JP"/>
                      <a:t>④</a:t>
                    </a:r>
                    <a:fld id="{08D088B9-6CF8-4F87-84CB-AFE4B2D26F29}" type="VALUE">
                      <a:rPr lang="en-US" altLang="ja-JP" smtClean="0"/>
                      <a:pPr/>
                      <a:t>[値]</a:t>
                    </a:fld>
                    <a:endParaRPr lang="en-US" altLang="ja-JP"/>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CD1A-449C-BD12-7335FB0793D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二次指導集計!$B$9:$J$9</c:f>
              <c:strCache>
                <c:ptCount val="7"/>
                <c:pt idx="3">
                  <c:v>二次指導前</c:v>
                </c:pt>
                <c:pt idx="6">
                  <c:v>指導後</c:v>
                </c:pt>
              </c:strCache>
            </c:strRef>
          </c:cat>
          <c:val>
            <c:numRef>
              <c:f>二次指導集計!$B$23:$J$23</c:f>
              <c:numCache>
                <c:formatCode>General</c:formatCode>
                <c:ptCount val="9"/>
                <c:pt idx="3">
                  <c:v>32</c:v>
                </c:pt>
                <c:pt idx="6">
                  <c:v>30</c:v>
                </c:pt>
              </c:numCache>
            </c:numRef>
          </c:val>
          <c:extLst>
            <c:ext xmlns:c16="http://schemas.microsoft.com/office/drawing/2014/chart" uri="{C3380CC4-5D6E-409C-BE32-E72D297353CC}">
              <c16:uniqueId val="{00000003-4176-4301-ABE0-2DA9D14134E6}"/>
            </c:ext>
          </c:extLst>
        </c:ser>
        <c:ser>
          <c:idx val="17"/>
          <c:order val="17"/>
          <c:tx>
            <c:strRef>
              <c:f>二次指導集計!$A$27</c:f>
              <c:strCache>
                <c:ptCount val="1"/>
                <c:pt idx="0">
                  <c:v>⑤回答なし</c:v>
                </c:pt>
              </c:strCache>
            </c:strRef>
          </c:tx>
          <c:spPr>
            <a:gradFill rotWithShape="1">
              <a:gsLst>
                <a:gs pos="0">
                  <a:schemeClr val="accent4">
                    <a:tint val="56000"/>
                    <a:satMod val="103000"/>
                    <a:lumMod val="102000"/>
                    <a:tint val="94000"/>
                  </a:schemeClr>
                </a:gs>
                <a:gs pos="50000">
                  <a:schemeClr val="accent4">
                    <a:tint val="56000"/>
                    <a:satMod val="110000"/>
                    <a:lumMod val="100000"/>
                    <a:shade val="100000"/>
                  </a:schemeClr>
                </a:gs>
                <a:gs pos="100000">
                  <a:schemeClr val="accent4">
                    <a:tint val="56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8-CD1A-449C-BD12-7335FB0793DA}"/>
                </c:ext>
              </c:extLst>
            </c:dLbl>
            <c:dLbl>
              <c:idx val="6"/>
              <c:layout>
                <c:manualLayout>
                  <c:x val="-1.4018931444665775E-2"/>
                  <c:y val="-3.0346156456181185E-3"/>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r>
                      <a:rPr lang="en-US" altLang="ja-JP" b="0"/>
                      <a:t>⑤</a:t>
                    </a:r>
                    <a:fld id="{9E217171-AF19-4FA7-B91C-D569B262D060}" type="VALUE">
                      <a:rPr lang="en-US" altLang="ja-JP" b="0" smtClean="0"/>
                      <a:pPr>
                        <a:defRPr>
                          <a:solidFill>
                            <a:schemeClr val="tx1"/>
                          </a:solidFill>
                        </a:defRPr>
                      </a:pPr>
                      <a:t>[値]</a:t>
                    </a:fld>
                    <a:endParaRPr lang="en-US" altLang="ja-JP" b="0"/>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D1A-449C-BD12-7335FB0793D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二次指導集計!$B$9:$J$9</c:f>
              <c:strCache>
                <c:ptCount val="7"/>
                <c:pt idx="3">
                  <c:v>二次指導前</c:v>
                </c:pt>
                <c:pt idx="6">
                  <c:v>指導後</c:v>
                </c:pt>
              </c:strCache>
            </c:strRef>
          </c:cat>
          <c:val>
            <c:numRef>
              <c:f>二次指導集計!$B$27:$J$27</c:f>
              <c:numCache>
                <c:formatCode>General</c:formatCode>
                <c:ptCount val="9"/>
                <c:pt idx="3">
                  <c:v>0</c:v>
                </c:pt>
                <c:pt idx="6">
                  <c:v>1</c:v>
                </c:pt>
              </c:numCache>
            </c:numRef>
          </c:val>
          <c:extLst>
            <c:ext xmlns:c16="http://schemas.microsoft.com/office/drawing/2014/chart" uri="{C3380CC4-5D6E-409C-BE32-E72D297353CC}">
              <c16:uniqueId val="{00000004-4176-4301-ABE0-2DA9D14134E6}"/>
            </c:ext>
          </c:extLst>
        </c:ser>
        <c:dLbls>
          <c:showLegendKey val="0"/>
          <c:showVal val="1"/>
          <c:showCatName val="0"/>
          <c:showSerName val="0"/>
          <c:showPercent val="0"/>
          <c:showBubbleSize val="0"/>
        </c:dLbls>
        <c:gapWidth val="150"/>
        <c:shape val="box"/>
        <c:axId val="1759685519"/>
        <c:axId val="1759669711"/>
        <c:axId val="0"/>
        <c:extLst>
          <c:ext xmlns:c15="http://schemas.microsoft.com/office/drawing/2012/chart" uri="{02D57815-91ED-43cb-92C2-25804820EDAC}">
            <c15:filteredBarSeries>
              <c15:ser>
                <c:idx val="0"/>
                <c:order val="0"/>
                <c:tx>
                  <c:strRef>
                    <c:extLst>
                      <c:ext uri="{02D57815-91ED-43cb-92C2-25804820EDAC}">
                        <c15:formulaRef>
                          <c15:sqref>二次指導集計!$A$10</c15:sqref>
                        </c15:formulaRef>
                      </c:ext>
                    </c:extLst>
                    <c:strCache>
                      <c:ptCount val="1"/>
                    </c:strCache>
                  </c:strRef>
                </c:tx>
                <c:spPr>
                  <a:gradFill rotWithShape="1">
                    <a:gsLst>
                      <a:gs pos="0">
                        <a:schemeClr val="accent4">
                          <a:shade val="36000"/>
                          <a:satMod val="103000"/>
                          <a:lumMod val="102000"/>
                          <a:tint val="94000"/>
                        </a:schemeClr>
                      </a:gs>
                      <a:gs pos="50000">
                        <a:schemeClr val="accent4">
                          <a:shade val="36000"/>
                          <a:satMod val="110000"/>
                          <a:lumMod val="100000"/>
                          <a:shade val="100000"/>
                        </a:schemeClr>
                      </a:gs>
                      <a:gs pos="100000">
                        <a:schemeClr val="accent4">
                          <a:shade val="36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二次指導集計!$B$9:$J$9</c15:sqref>
                        </c15:formulaRef>
                      </c:ext>
                    </c:extLst>
                    <c:strCache>
                      <c:ptCount val="7"/>
                      <c:pt idx="3">
                        <c:v>二次指導前</c:v>
                      </c:pt>
                      <c:pt idx="6">
                        <c:v>指導後</c:v>
                      </c:pt>
                    </c:strCache>
                  </c:strRef>
                </c:cat>
                <c:val>
                  <c:numRef>
                    <c:extLst>
                      <c:ext uri="{02D57815-91ED-43cb-92C2-25804820EDAC}">
                        <c15:formulaRef>
                          <c15:sqref>二次指導集計!$B$10:$J$10</c15:sqref>
                        </c15:formulaRef>
                      </c:ext>
                    </c:extLst>
                    <c:numCache>
                      <c:formatCode>General</c:formatCode>
                      <c:ptCount val="9"/>
                    </c:numCache>
                  </c:numRef>
                </c:val>
                <c:extLst>
                  <c:ext xmlns:c16="http://schemas.microsoft.com/office/drawing/2014/chart" uri="{C3380CC4-5D6E-409C-BE32-E72D297353CC}">
                    <c16:uniqueId val="{00000005-4176-4301-ABE0-2DA9D14134E6}"/>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二次指導集計!$A$12</c15:sqref>
                        </c15:formulaRef>
                      </c:ext>
                    </c:extLst>
                    <c:strCache>
                      <c:ptCount val="1"/>
                    </c:strCache>
                  </c:strRef>
                </c:tx>
                <c:spPr>
                  <a:gradFill rotWithShape="1">
                    <a:gsLst>
                      <a:gs pos="0">
                        <a:schemeClr val="accent4">
                          <a:shade val="49000"/>
                          <a:satMod val="103000"/>
                          <a:lumMod val="102000"/>
                          <a:tint val="94000"/>
                        </a:schemeClr>
                      </a:gs>
                      <a:gs pos="50000">
                        <a:schemeClr val="accent4">
                          <a:shade val="49000"/>
                          <a:satMod val="110000"/>
                          <a:lumMod val="100000"/>
                          <a:shade val="100000"/>
                        </a:schemeClr>
                      </a:gs>
                      <a:gs pos="100000">
                        <a:schemeClr val="accent4">
                          <a:shade val="49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二次指導集計!$B$9:$J$9</c15:sqref>
                        </c15:formulaRef>
                      </c:ext>
                    </c:extLst>
                    <c:strCache>
                      <c:ptCount val="7"/>
                      <c:pt idx="3">
                        <c:v>二次指導前</c:v>
                      </c:pt>
                      <c:pt idx="6">
                        <c:v>指導後</c:v>
                      </c:pt>
                    </c:strCache>
                  </c:strRef>
                </c:cat>
                <c:val>
                  <c:numRef>
                    <c:extLst xmlns:c15="http://schemas.microsoft.com/office/drawing/2012/chart">
                      <c:ext xmlns:c15="http://schemas.microsoft.com/office/drawing/2012/chart" uri="{02D57815-91ED-43cb-92C2-25804820EDAC}">
                        <c15:formulaRef>
                          <c15:sqref>二次指導集計!$B$12:$J$12</c15:sqref>
                        </c15:formulaRef>
                      </c:ext>
                    </c:extLst>
                    <c:numCache>
                      <c:formatCode>General</c:formatCode>
                      <c:ptCount val="9"/>
                    </c:numCache>
                  </c:numRef>
                </c:val>
                <c:extLst xmlns:c15="http://schemas.microsoft.com/office/drawing/2012/chart">
                  <c:ext xmlns:c16="http://schemas.microsoft.com/office/drawing/2014/chart" uri="{C3380CC4-5D6E-409C-BE32-E72D297353CC}">
                    <c16:uniqueId val="{00000006-4176-4301-ABE0-2DA9D14134E6}"/>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二次指導集計!$A$13</c15:sqref>
                        </c15:formulaRef>
                      </c:ext>
                    </c:extLst>
                    <c:strCache>
                      <c:ptCount val="1"/>
                    </c:strCache>
                  </c:strRef>
                </c:tx>
                <c:spPr>
                  <a:gradFill rotWithShape="1">
                    <a:gsLst>
                      <a:gs pos="0">
                        <a:schemeClr val="accent4">
                          <a:shade val="55000"/>
                          <a:satMod val="103000"/>
                          <a:lumMod val="102000"/>
                          <a:tint val="94000"/>
                        </a:schemeClr>
                      </a:gs>
                      <a:gs pos="50000">
                        <a:schemeClr val="accent4">
                          <a:shade val="55000"/>
                          <a:satMod val="110000"/>
                          <a:lumMod val="100000"/>
                          <a:shade val="100000"/>
                        </a:schemeClr>
                      </a:gs>
                      <a:gs pos="100000">
                        <a:schemeClr val="accent4">
                          <a:shade val="55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二次指導集計!$B$9:$J$9</c15:sqref>
                        </c15:formulaRef>
                      </c:ext>
                    </c:extLst>
                    <c:strCache>
                      <c:ptCount val="7"/>
                      <c:pt idx="3">
                        <c:v>二次指導前</c:v>
                      </c:pt>
                      <c:pt idx="6">
                        <c:v>指導後</c:v>
                      </c:pt>
                    </c:strCache>
                  </c:strRef>
                </c:cat>
                <c:val>
                  <c:numRef>
                    <c:extLst xmlns:c15="http://schemas.microsoft.com/office/drawing/2012/chart">
                      <c:ext xmlns:c15="http://schemas.microsoft.com/office/drawing/2012/chart" uri="{02D57815-91ED-43cb-92C2-25804820EDAC}">
                        <c15:formulaRef>
                          <c15:sqref>二次指導集計!$B$13:$J$13</c15:sqref>
                        </c15:formulaRef>
                      </c:ext>
                    </c:extLst>
                    <c:numCache>
                      <c:formatCode>General</c:formatCode>
                      <c:ptCount val="9"/>
                    </c:numCache>
                  </c:numRef>
                </c:val>
                <c:extLst xmlns:c15="http://schemas.microsoft.com/office/drawing/2012/chart">
                  <c:ext xmlns:c16="http://schemas.microsoft.com/office/drawing/2014/chart" uri="{C3380CC4-5D6E-409C-BE32-E72D297353CC}">
                    <c16:uniqueId val="{00000007-4176-4301-ABE0-2DA9D14134E6}"/>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二次指導集計!$A$14</c15:sqref>
                        </c15:formulaRef>
                      </c:ext>
                    </c:extLst>
                    <c:strCache>
                      <c:ptCount val="1"/>
                    </c:strCache>
                  </c:strRef>
                </c:tx>
                <c:spPr>
                  <a:gradFill rotWithShape="1">
                    <a:gsLst>
                      <a:gs pos="0">
                        <a:schemeClr val="accent4">
                          <a:shade val="61000"/>
                          <a:satMod val="103000"/>
                          <a:lumMod val="102000"/>
                          <a:tint val="94000"/>
                        </a:schemeClr>
                      </a:gs>
                      <a:gs pos="50000">
                        <a:schemeClr val="accent4">
                          <a:shade val="61000"/>
                          <a:satMod val="110000"/>
                          <a:lumMod val="100000"/>
                          <a:shade val="100000"/>
                        </a:schemeClr>
                      </a:gs>
                      <a:gs pos="100000">
                        <a:schemeClr val="accent4">
                          <a:shade val="61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二次指導集計!$B$9:$J$9</c15:sqref>
                        </c15:formulaRef>
                      </c:ext>
                    </c:extLst>
                    <c:strCache>
                      <c:ptCount val="7"/>
                      <c:pt idx="3">
                        <c:v>二次指導前</c:v>
                      </c:pt>
                      <c:pt idx="6">
                        <c:v>指導後</c:v>
                      </c:pt>
                    </c:strCache>
                  </c:strRef>
                </c:cat>
                <c:val>
                  <c:numRef>
                    <c:extLst xmlns:c15="http://schemas.microsoft.com/office/drawing/2012/chart">
                      <c:ext xmlns:c15="http://schemas.microsoft.com/office/drawing/2012/chart" uri="{02D57815-91ED-43cb-92C2-25804820EDAC}">
                        <c15:formulaRef>
                          <c15:sqref>二次指導集計!$B$14:$J$14</c15:sqref>
                        </c15:formulaRef>
                      </c:ext>
                    </c:extLst>
                    <c:numCache>
                      <c:formatCode>General</c:formatCode>
                      <c:ptCount val="9"/>
                    </c:numCache>
                  </c:numRef>
                </c:val>
                <c:extLst xmlns:c15="http://schemas.microsoft.com/office/drawing/2012/chart">
                  <c:ext xmlns:c16="http://schemas.microsoft.com/office/drawing/2014/chart" uri="{C3380CC4-5D6E-409C-BE32-E72D297353CC}">
                    <c16:uniqueId val="{00000008-4176-4301-ABE0-2DA9D14134E6}"/>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二次指導集計!$A$16</c15:sqref>
                        </c15:formulaRef>
                      </c:ext>
                    </c:extLst>
                    <c:strCache>
                      <c:ptCount val="1"/>
                    </c:strCache>
                  </c:strRef>
                </c:tx>
                <c:spPr>
                  <a:gradFill rotWithShape="1">
                    <a:gsLst>
                      <a:gs pos="0">
                        <a:schemeClr val="accent4">
                          <a:shade val="74000"/>
                          <a:satMod val="103000"/>
                          <a:lumMod val="102000"/>
                          <a:tint val="94000"/>
                        </a:schemeClr>
                      </a:gs>
                      <a:gs pos="50000">
                        <a:schemeClr val="accent4">
                          <a:shade val="74000"/>
                          <a:satMod val="110000"/>
                          <a:lumMod val="100000"/>
                          <a:shade val="100000"/>
                        </a:schemeClr>
                      </a:gs>
                      <a:gs pos="100000">
                        <a:schemeClr val="accent4">
                          <a:shade val="74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二次指導集計!$B$9:$J$9</c15:sqref>
                        </c15:formulaRef>
                      </c:ext>
                    </c:extLst>
                    <c:strCache>
                      <c:ptCount val="7"/>
                      <c:pt idx="3">
                        <c:v>二次指導前</c:v>
                      </c:pt>
                      <c:pt idx="6">
                        <c:v>指導後</c:v>
                      </c:pt>
                    </c:strCache>
                  </c:strRef>
                </c:cat>
                <c:val>
                  <c:numRef>
                    <c:extLst xmlns:c15="http://schemas.microsoft.com/office/drawing/2012/chart">
                      <c:ext xmlns:c15="http://schemas.microsoft.com/office/drawing/2012/chart" uri="{02D57815-91ED-43cb-92C2-25804820EDAC}">
                        <c15:formulaRef>
                          <c15:sqref>二次指導集計!$B$16:$J$16</c15:sqref>
                        </c15:formulaRef>
                      </c:ext>
                    </c:extLst>
                    <c:numCache>
                      <c:formatCode>General</c:formatCode>
                      <c:ptCount val="9"/>
                    </c:numCache>
                  </c:numRef>
                </c:val>
                <c:extLst xmlns:c15="http://schemas.microsoft.com/office/drawing/2012/chart">
                  <c:ext xmlns:c16="http://schemas.microsoft.com/office/drawing/2014/chart" uri="{C3380CC4-5D6E-409C-BE32-E72D297353CC}">
                    <c16:uniqueId val="{00000009-4176-4301-ABE0-2DA9D14134E6}"/>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二次指導集計!$A$17</c15:sqref>
                        </c15:formulaRef>
                      </c:ext>
                    </c:extLst>
                    <c:strCache>
                      <c:ptCount val="1"/>
                    </c:strCache>
                  </c:strRef>
                </c:tx>
                <c:spPr>
                  <a:gradFill rotWithShape="1">
                    <a:gsLst>
                      <a:gs pos="0">
                        <a:schemeClr val="accent4">
                          <a:shade val="80000"/>
                          <a:satMod val="103000"/>
                          <a:lumMod val="102000"/>
                          <a:tint val="94000"/>
                        </a:schemeClr>
                      </a:gs>
                      <a:gs pos="50000">
                        <a:schemeClr val="accent4">
                          <a:shade val="80000"/>
                          <a:satMod val="110000"/>
                          <a:lumMod val="100000"/>
                          <a:shade val="100000"/>
                        </a:schemeClr>
                      </a:gs>
                      <a:gs pos="100000">
                        <a:schemeClr val="accent4">
                          <a:shade val="8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二次指導集計!$B$9:$J$9</c15:sqref>
                        </c15:formulaRef>
                      </c:ext>
                    </c:extLst>
                    <c:strCache>
                      <c:ptCount val="7"/>
                      <c:pt idx="3">
                        <c:v>二次指導前</c:v>
                      </c:pt>
                      <c:pt idx="6">
                        <c:v>指導後</c:v>
                      </c:pt>
                    </c:strCache>
                  </c:strRef>
                </c:cat>
                <c:val>
                  <c:numRef>
                    <c:extLst xmlns:c15="http://schemas.microsoft.com/office/drawing/2012/chart">
                      <c:ext xmlns:c15="http://schemas.microsoft.com/office/drawing/2012/chart" uri="{02D57815-91ED-43cb-92C2-25804820EDAC}">
                        <c15:formulaRef>
                          <c15:sqref>二次指導集計!$B$17:$J$17</c15:sqref>
                        </c15:formulaRef>
                      </c:ext>
                    </c:extLst>
                    <c:numCache>
                      <c:formatCode>General</c:formatCode>
                      <c:ptCount val="9"/>
                    </c:numCache>
                  </c:numRef>
                </c:val>
                <c:extLst xmlns:c15="http://schemas.microsoft.com/office/drawing/2012/chart">
                  <c:ext xmlns:c16="http://schemas.microsoft.com/office/drawing/2014/chart" uri="{C3380CC4-5D6E-409C-BE32-E72D297353CC}">
                    <c16:uniqueId val="{0000000A-4176-4301-ABE0-2DA9D14134E6}"/>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二次指導集計!$A$18</c15:sqref>
                        </c15:formulaRef>
                      </c:ext>
                    </c:extLst>
                    <c:strCache>
                      <c:ptCount val="1"/>
                    </c:strCache>
                  </c:strRef>
                </c:tx>
                <c:spPr>
                  <a:gradFill rotWithShape="1">
                    <a:gsLst>
                      <a:gs pos="0">
                        <a:schemeClr val="accent4">
                          <a:shade val="87000"/>
                          <a:satMod val="103000"/>
                          <a:lumMod val="102000"/>
                          <a:tint val="94000"/>
                        </a:schemeClr>
                      </a:gs>
                      <a:gs pos="50000">
                        <a:schemeClr val="accent4">
                          <a:shade val="87000"/>
                          <a:satMod val="110000"/>
                          <a:lumMod val="100000"/>
                          <a:shade val="100000"/>
                        </a:schemeClr>
                      </a:gs>
                      <a:gs pos="100000">
                        <a:schemeClr val="accent4">
                          <a:shade val="87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二次指導集計!$B$9:$J$9</c15:sqref>
                        </c15:formulaRef>
                      </c:ext>
                    </c:extLst>
                    <c:strCache>
                      <c:ptCount val="7"/>
                      <c:pt idx="3">
                        <c:v>二次指導前</c:v>
                      </c:pt>
                      <c:pt idx="6">
                        <c:v>指導後</c:v>
                      </c:pt>
                    </c:strCache>
                  </c:strRef>
                </c:cat>
                <c:val>
                  <c:numRef>
                    <c:extLst xmlns:c15="http://schemas.microsoft.com/office/drawing/2012/chart">
                      <c:ext xmlns:c15="http://schemas.microsoft.com/office/drawing/2012/chart" uri="{02D57815-91ED-43cb-92C2-25804820EDAC}">
                        <c15:formulaRef>
                          <c15:sqref>二次指導集計!$B$18:$J$18</c15:sqref>
                        </c15:formulaRef>
                      </c:ext>
                    </c:extLst>
                    <c:numCache>
                      <c:formatCode>General</c:formatCode>
                      <c:ptCount val="9"/>
                    </c:numCache>
                  </c:numRef>
                </c:val>
                <c:extLst xmlns:c15="http://schemas.microsoft.com/office/drawing/2012/chart">
                  <c:ext xmlns:c16="http://schemas.microsoft.com/office/drawing/2014/chart" uri="{C3380CC4-5D6E-409C-BE32-E72D297353CC}">
                    <c16:uniqueId val="{0000000B-4176-4301-ABE0-2DA9D14134E6}"/>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二次指導集計!$A$20</c15:sqref>
                        </c15:formulaRef>
                      </c:ext>
                    </c:extLst>
                    <c:strCache>
                      <c:ptCount val="1"/>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二次指導集計!$B$9:$J$9</c15:sqref>
                        </c15:formulaRef>
                      </c:ext>
                    </c:extLst>
                    <c:strCache>
                      <c:ptCount val="7"/>
                      <c:pt idx="3">
                        <c:v>二次指導前</c:v>
                      </c:pt>
                      <c:pt idx="6">
                        <c:v>指導後</c:v>
                      </c:pt>
                    </c:strCache>
                  </c:strRef>
                </c:cat>
                <c:val>
                  <c:numRef>
                    <c:extLst xmlns:c15="http://schemas.microsoft.com/office/drawing/2012/chart">
                      <c:ext xmlns:c15="http://schemas.microsoft.com/office/drawing/2012/chart" uri="{02D57815-91ED-43cb-92C2-25804820EDAC}">
                        <c15:formulaRef>
                          <c15:sqref>二次指導集計!$B$20:$J$20</c15:sqref>
                        </c15:formulaRef>
                      </c:ext>
                    </c:extLst>
                    <c:numCache>
                      <c:formatCode>General</c:formatCode>
                      <c:ptCount val="9"/>
                    </c:numCache>
                  </c:numRef>
                </c:val>
                <c:extLst xmlns:c15="http://schemas.microsoft.com/office/drawing/2012/chart">
                  <c:ext xmlns:c16="http://schemas.microsoft.com/office/drawing/2014/chart" uri="{C3380CC4-5D6E-409C-BE32-E72D297353CC}">
                    <c16:uniqueId val="{0000000C-4176-4301-ABE0-2DA9D14134E6}"/>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二次指導集計!$A$21</c15:sqref>
                        </c15:formulaRef>
                      </c:ext>
                    </c:extLst>
                    <c:strCache>
                      <c:ptCount val="1"/>
                    </c:strCache>
                  </c:strRef>
                </c:tx>
                <c:spPr>
                  <a:gradFill rotWithShape="1">
                    <a:gsLst>
                      <a:gs pos="0">
                        <a:schemeClr val="accent4">
                          <a:tint val="94000"/>
                          <a:satMod val="103000"/>
                          <a:lumMod val="102000"/>
                          <a:tint val="94000"/>
                        </a:schemeClr>
                      </a:gs>
                      <a:gs pos="50000">
                        <a:schemeClr val="accent4">
                          <a:tint val="94000"/>
                          <a:satMod val="110000"/>
                          <a:lumMod val="100000"/>
                          <a:shade val="100000"/>
                        </a:schemeClr>
                      </a:gs>
                      <a:gs pos="100000">
                        <a:schemeClr val="accent4">
                          <a:tint val="94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二次指導集計!$B$9:$J$9</c15:sqref>
                        </c15:formulaRef>
                      </c:ext>
                    </c:extLst>
                    <c:strCache>
                      <c:ptCount val="7"/>
                      <c:pt idx="3">
                        <c:v>二次指導前</c:v>
                      </c:pt>
                      <c:pt idx="6">
                        <c:v>指導後</c:v>
                      </c:pt>
                    </c:strCache>
                  </c:strRef>
                </c:cat>
                <c:val>
                  <c:numRef>
                    <c:extLst xmlns:c15="http://schemas.microsoft.com/office/drawing/2012/chart">
                      <c:ext xmlns:c15="http://schemas.microsoft.com/office/drawing/2012/chart" uri="{02D57815-91ED-43cb-92C2-25804820EDAC}">
                        <c15:formulaRef>
                          <c15:sqref>二次指導集計!$B$21:$J$21</c15:sqref>
                        </c15:formulaRef>
                      </c:ext>
                    </c:extLst>
                    <c:numCache>
                      <c:formatCode>General</c:formatCode>
                      <c:ptCount val="9"/>
                    </c:numCache>
                  </c:numRef>
                </c:val>
                <c:extLst xmlns:c15="http://schemas.microsoft.com/office/drawing/2012/chart">
                  <c:ext xmlns:c16="http://schemas.microsoft.com/office/drawing/2014/chart" uri="{C3380CC4-5D6E-409C-BE32-E72D297353CC}">
                    <c16:uniqueId val="{0000000D-4176-4301-ABE0-2DA9D14134E6}"/>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二次指導集計!$A$22</c15:sqref>
                        </c15:formulaRef>
                      </c:ext>
                    </c:extLst>
                    <c:strCache>
                      <c:ptCount val="1"/>
                    </c:strCache>
                  </c:strRef>
                </c:tx>
                <c:spPr>
                  <a:gradFill rotWithShape="1">
                    <a:gsLst>
                      <a:gs pos="0">
                        <a:schemeClr val="accent4">
                          <a:tint val="88000"/>
                          <a:satMod val="103000"/>
                          <a:lumMod val="102000"/>
                          <a:tint val="94000"/>
                        </a:schemeClr>
                      </a:gs>
                      <a:gs pos="50000">
                        <a:schemeClr val="accent4">
                          <a:tint val="88000"/>
                          <a:satMod val="110000"/>
                          <a:lumMod val="100000"/>
                          <a:shade val="100000"/>
                        </a:schemeClr>
                      </a:gs>
                      <a:gs pos="100000">
                        <a:schemeClr val="accent4">
                          <a:tint val="88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二次指導集計!$B$9:$J$9</c15:sqref>
                        </c15:formulaRef>
                      </c:ext>
                    </c:extLst>
                    <c:strCache>
                      <c:ptCount val="7"/>
                      <c:pt idx="3">
                        <c:v>二次指導前</c:v>
                      </c:pt>
                      <c:pt idx="6">
                        <c:v>指導後</c:v>
                      </c:pt>
                    </c:strCache>
                  </c:strRef>
                </c:cat>
                <c:val>
                  <c:numRef>
                    <c:extLst xmlns:c15="http://schemas.microsoft.com/office/drawing/2012/chart">
                      <c:ext xmlns:c15="http://schemas.microsoft.com/office/drawing/2012/chart" uri="{02D57815-91ED-43cb-92C2-25804820EDAC}">
                        <c15:formulaRef>
                          <c15:sqref>二次指導集計!$B$22:$J$22</c15:sqref>
                        </c15:formulaRef>
                      </c:ext>
                    </c:extLst>
                    <c:numCache>
                      <c:formatCode>General</c:formatCode>
                      <c:ptCount val="9"/>
                    </c:numCache>
                  </c:numRef>
                </c:val>
                <c:extLst xmlns:c15="http://schemas.microsoft.com/office/drawing/2012/chart">
                  <c:ext xmlns:c16="http://schemas.microsoft.com/office/drawing/2014/chart" uri="{C3380CC4-5D6E-409C-BE32-E72D297353CC}">
                    <c16:uniqueId val="{0000000E-4176-4301-ABE0-2DA9D14134E6}"/>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二次指導集計!$A$24</c15:sqref>
                        </c15:formulaRef>
                      </c:ext>
                    </c:extLst>
                    <c:strCache>
                      <c:ptCount val="1"/>
                    </c:strCache>
                  </c:strRef>
                </c:tx>
                <c:spPr>
                  <a:gradFill rotWithShape="1">
                    <a:gsLst>
                      <a:gs pos="0">
                        <a:schemeClr val="accent4">
                          <a:tint val="75000"/>
                          <a:satMod val="103000"/>
                          <a:lumMod val="102000"/>
                          <a:tint val="94000"/>
                        </a:schemeClr>
                      </a:gs>
                      <a:gs pos="50000">
                        <a:schemeClr val="accent4">
                          <a:tint val="75000"/>
                          <a:satMod val="110000"/>
                          <a:lumMod val="100000"/>
                          <a:shade val="100000"/>
                        </a:schemeClr>
                      </a:gs>
                      <a:gs pos="100000">
                        <a:schemeClr val="accent4">
                          <a:tint val="75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二次指導集計!$B$9:$J$9</c15:sqref>
                        </c15:formulaRef>
                      </c:ext>
                    </c:extLst>
                    <c:strCache>
                      <c:ptCount val="7"/>
                      <c:pt idx="3">
                        <c:v>二次指導前</c:v>
                      </c:pt>
                      <c:pt idx="6">
                        <c:v>指導後</c:v>
                      </c:pt>
                    </c:strCache>
                  </c:strRef>
                </c:cat>
                <c:val>
                  <c:numRef>
                    <c:extLst xmlns:c15="http://schemas.microsoft.com/office/drawing/2012/chart">
                      <c:ext xmlns:c15="http://schemas.microsoft.com/office/drawing/2012/chart" uri="{02D57815-91ED-43cb-92C2-25804820EDAC}">
                        <c15:formulaRef>
                          <c15:sqref>二次指導集計!$B$24:$J$24</c15:sqref>
                        </c15:formulaRef>
                      </c:ext>
                    </c:extLst>
                    <c:numCache>
                      <c:formatCode>General</c:formatCode>
                      <c:ptCount val="9"/>
                    </c:numCache>
                  </c:numRef>
                </c:val>
                <c:extLst xmlns:c15="http://schemas.microsoft.com/office/drawing/2012/chart">
                  <c:ext xmlns:c16="http://schemas.microsoft.com/office/drawing/2014/chart" uri="{C3380CC4-5D6E-409C-BE32-E72D297353CC}">
                    <c16:uniqueId val="{0000000F-4176-4301-ABE0-2DA9D14134E6}"/>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二次指導集計!$A$25</c15:sqref>
                        </c15:formulaRef>
                      </c:ext>
                    </c:extLst>
                    <c:strCache>
                      <c:ptCount val="1"/>
                    </c:strCache>
                  </c:strRef>
                </c:tx>
                <c:spPr>
                  <a:gradFill rotWithShape="1">
                    <a:gsLst>
                      <a:gs pos="0">
                        <a:schemeClr val="accent4">
                          <a:tint val="69000"/>
                          <a:satMod val="103000"/>
                          <a:lumMod val="102000"/>
                          <a:tint val="94000"/>
                        </a:schemeClr>
                      </a:gs>
                      <a:gs pos="50000">
                        <a:schemeClr val="accent4">
                          <a:tint val="69000"/>
                          <a:satMod val="110000"/>
                          <a:lumMod val="100000"/>
                          <a:shade val="100000"/>
                        </a:schemeClr>
                      </a:gs>
                      <a:gs pos="100000">
                        <a:schemeClr val="accent4">
                          <a:tint val="69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二次指導集計!$B$9:$J$9</c15:sqref>
                        </c15:formulaRef>
                      </c:ext>
                    </c:extLst>
                    <c:strCache>
                      <c:ptCount val="7"/>
                      <c:pt idx="3">
                        <c:v>二次指導前</c:v>
                      </c:pt>
                      <c:pt idx="6">
                        <c:v>指導後</c:v>
                      </c:pt>
                    </c:strCache>
                  </c:strRef>
                </c:cat>
                <c:val>
                  <c:numRef>
                    <c:extLst xmlns:c15="http://schemas.microsoft.com/office/drawing/2012/chart">
                      <c:ext xmlns:c15="http://schemas.microsoft.com/office/drawing/2012/chart" uri="{02D57815-91ED-43cb-92C2-25804820EDAC}">
                        <c15:formulaRef>
                          <c15:sqref>二次指導集計!$B$25:$J$25</c15:sqref>
                        </c15:formulaRef>
                      </c:ext>
                    </c:extLst>
                    <c:numCache>
                      <c:formatCode>General</c:formatCode>
                      <c:ptCount val="9"/>
                    </c:numCache>
                  </c:numRef>
                </c:val>
                <c:extLst xmlns:c15="http://schemas.microsoft.com/office/drawing/2012/chart">
                  <c:ext xmlns:c16="http://schemas.microsoft.com/office/drawing/2014/chart" uri="{C3380CC4-5D6E-409C-BE32-E72D297353CC}">
                    <c16:uniqueId val="{00000010-4176-4301-ABE0-2DA9D14134E6}"/>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二次指導集計!$A$26</c15:sqref>
                        </c15:formulaRef>
                      </c:ext>
                    </c:extLst>
                    <c:strCache>
                      <c:ptCount val="1"/>
                    </c:strCache>
                  </c:strRef>
                </c:tx>
                <c:spPr>
                  <a:gradFill rotWithShape="1">
                    <a:gsLst>
                      <a:gs pos="0">
                        <a:schemeClr val="accent4">
                          <a:tint val="62000"/>
                          <a:satMod val="103000"/>
                          <a:lumMod val="102000"/>
                          <a:tint val="94000"/>
                        </a:schemeClr>
                      </a:gs>
                      <a:gs pos="50000">
                        <a:schemeClr val="accent4">
                          <a:tint val="62000"/>
                          <a:satMod val="110000"/>
                          <a:lumMod val="100000"/>
                          <a:shade val="100000"/>
                        </a:schemeClr>
                      </a:gs>
                      <a:gs pos="100000">
                        <a:schemeClr val="accent4">
                          <a:tint val="62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二次指導集計!$B$9:$J$9</c15:sqref>
                        </c15:formulaRef>
                      </c:ext>
                    </c:extLst>
                    <c:strCache>
                      <c:ptCount val="7"/>
                      <c:pt idx="3">
                        <c:v>二次指導前</c:v>
                      </c:pt>
                      <c:pt idx="6">
                        <c:v>指導後</c:v>
                      </c:pt>
                    </c:strCache>
                  </c:strRef>
                </c:cat>
                <c:val>
                  <c:numRef>
                    <c:extLst xmlns:c15="http://schemas.microsoft.com/office/drawing/2012/chart">
                      <c:ext xmlns:c15="http://schemas.microsoft.com/office/drawing/2012/chart" uri="{02D57815-91ED-43cb-92C2-25804820EDAC}">
                        <c15:formulaRef>
                          <c15:sqref>二次指導集計!$B$26:$J$26</c15:sqref>
                        </c15:formulaRef>
                      </c:ext>
                    </c:extLst>
                    <c:numCache>
                      <c:formatCode>General</c:formatCode>
                      <c:ptCount val="9"/>
                    </c:numCache>
                  </c:numRef>
                </c:val>
                <c:extLst xmlns:c15="http://schemas.microsoft.com/office/drawing/2012/chart">
                  <c:ext xmlns:c16="http://schemas.microsoft.com/office/drawing/2014/chart" uri="{C3380CC4-5D6E-409C-BE32-E72D297353CC}">
                    <c16:uniqueId val="{00000011-4176-4301-ABE0-2DA9D14134E6}"/>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二次指導集計!$A$28</c15:sqref>
                        </c15:formulaRef>
                      </c:ext>
                    </c:extLst>
                    <c:strCache>
                      <c:ptCount val="1"/>
                    </c:strCache>
                  </c:strRef>
                </c:tx>
                <c:spPr>
                  <a:gradFill rotWithShape="1">
                    <a:gsLst>
                      <a:gs pos="0">
                        <a:schemeClr val="accent4">
                          <a:tint val="50000"/>
                          <a:satMod val="103000"/>
                          <a:lumMod val="102000"/>
                          <a:tint val="94000"/>
                        </a:schemeClr>
                      </a:gs>
                      <a:gs pos="50000">
                        <a:schemeClr val="accent4">
                          <a:tint val="50000"/>
                          <a:satMod val="110000"/>
                          <a:lumMod val="100000"/>
                          <a:shade val="100000"/>
                        </a:schemeClr>
                      </a:gs>
                      <a:gs pos="100000">
                        <a:schemeClr val="accent4">
                          <a:tint val="5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二次指導集計!$B$9:$J$9</c15:sqref>
                        </c15:formulaRef>
                      </c:ext>
                    </c:extLst>
                    <c:strCache>
                      <c:ptCount val="7"/>
                      <c:pt idx="3">
                        <c:v>二次指導前</c:v>
                      </c:pt>
                      <c:pt idx="6">
                        <c:v>指導後</c:v>
                      </c:pt>
                    </c:strCache>
                  </c:strRef>
                </c:cat>
                <c:val>
                  <c:numRef>
                    <c:extLst xmlns:c15="http://schemas.microsoft.com/office/drawing/2012/chart">
                      <c:ext xmlns:c15="http://schemas.microsoft.com/office/drawing/2012/chart" uri="{02D57815-91ED-43cb-92C2-25804820EDAC}">
                        <c15:formulaRef>
                          <c15:sqref>二次指導集計!$B$28:$J$28</c15:sqref>
                        </c15:formulaRef>
                      </c:ext>
                    </c:extLst>
                    <c:numCache>
                      <c:formatCode>General</c:formatCode>
                      <c:ptCount val="9"/>
                    </c:numCache>
                  </c:numRef>
                </c:val>
                <c:extLst xmlns:c15="http://schemas.microsoft.com/office/drawing/2012/chart">
                  <c:ext xmlns:c16="http://schemas.microsoft.com/office/drawing/2014/chart" uri="{C3380CC4-5D6E-409C-BE32-E72D297353CC}">
                    <c16:uniqueId val="{00000012-4176-4301-ABE0-2DA9D14134E6}"/>
                  </c:ext>
                </c:extLst>
              </c15:ser>
            </c15:filteredBarSeries>
            <c15:filteredBarSeries>
              <c15:ser>
                <c:idx val="19"/>
                <c:order val="19"/>
                <c:tx>
                  <c:strRef>
                    <c:extLst xmlns:c15="http://schemas.microsoft.com/office/drawing/2012/chart">
                      <c:ext xmlns:c15="http://schemas.microsoft.com/office/drawing/2012/chart" uri="{02D57815-91ED-43cb-92C2-25804820EDAC}">
                        <c15:formulaRef>
                          <c15:sqref>二次指導集計!$A$29</c15:sqref>
                        </c15:formulaRef>
                      </c:ext>
                    </c:extLst>
                    <c:strCache>
                      <c:ptCount val="1"/>
                    </c:strCache>
                  </c:strRef>
                </c:tx>
                <c:spPr>
                  <a:gradFill rotWithShape="1">
                    <a:gsLst>
                      <a:gs pos="0">
                        <a:schemeClr val="accent4">
                          <a:tint val="43000"/>
                          <a:satMod val="103000"/>
                          <a:lumMod val="102000"/>
                          <a:tint val="94000"/>
                        </a:schemeClr>
                      </a:gs>
                      <a:gs pos="50000">
                        <a:schemeClr val="accent4">
                          <a:tint val="43000"/>
                          <a:satMod val="110000"/>
                          <a:lumMod val="100000"/>
                          <a:shade val="100000"/>
                        </a:schemeClr>
                      </a:gs>
                      <a:gs pos="100000">
                        <a:schemeClr val="accent4">
                          <a:tint val="43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二次指導集計!$B$9:$J$9</c15:sqref>
                        </c15:formulaRef>
                      </c:ext>
                    </c:extLst>
                    <c:strCache>
                      <c:ptCount val="7"/>
                      <c:pt idx="3">
                        <c:v>二次指導前</c:v>
                      </c:pt>
                      <c:pt idx="6">
                        <c:v>指導後</c:v>
                      </c:pt>
                    </c:strCache>
                  </c:strRef>
                </c:cat>
                <c:val>
                  <c:numRef>
                    <c:extLst xmlns:c15="http://schemas.microsoft.com/office/drawing/2012/chart">
                      <c:ext xmlns:c15="http://schemas.microsoft.com/office/drawing/2012/chart" uri="{02D57815-91ED-43cb-92C2-25804820EDAC}">
                        <c15:formulaRef>
                          <c15:sqref>二次指導集計!$B$29:$J$29</c15:sqref>
                        </c15:formulaRef>
                      </c:ext>
                    </c:extLst>
                    <c:numCache>
                      <c:formatCode>General</c:formatCode>
                      <c:ptCount val="9"/>
                    </c:numCache>
                  </c:numRef>
                </c:val>
                <c:extLst xmlns:c15="http://schemas.microsoft.com/office/drawing/2012/chart">
                  <c:ext xmlns:c16="http://schemas.microsoft.com/office/drawing/2014/chart" uri="{C3380CC4-5D6E-409C-BE32-E72D297353CC}">
                    <c16:uniqueId val="{00000013-4176-4301-ABE0-2DA9D14134E6}"/>
                  </c:ext>
                </c:extLst>
              </c15:ser>
            </c15:filteredBarSeries>
            <c15:filteredBarSeries>
              <c15:ser>
                <c:idx val="20"/>
                <c:order val="20"/>
                <c:tx>
                  <c:strRef>
                    <c:extLst xmlns:c15="http://schemas.microsoft.com/office/drawing/2012/chart">
                      <c:ext xmlns:c15="http://schemas.microsoft.com/office/drawing/2012/chart" uri="{02D57815-91ED-43cb-92C2-25804820EDAC}">
                        <c15:formulaRef>
                          <c15:sqref>二次指導集計!$A$30</c15:sqref>
                        </c15:formulaRef>
                      </c:ext>
                    </c:extLst>
                    <c:strCache>
                      <c:ptCount val="1"/>
                    </c:strCache>
                  </c:strRef>
                </c:tx>
                <c:spPr>
                  <a:gradFill rotWithShape="1">
                    <a:gsLst>
                      <a:gs pos="0">
                        <a:schemeClr val="accent4">
                          <a:tint val="37000"/>
                          <a:satMod val="103000"/>
                          <a:lumMod val="102000"/>
                          <a:tint val="94000"/>
                        </a:schemeClr>
                      </a:gs>
                      <a:gs pos="50000">
                        <a:schemeClr val="accent4">
                          <a:tint val="37000"/>
                          <a:satMod val="110000"/>
                          <a:lumMod val="100000"/>
                          <a:shade val="100000"/>
                        </a:schemeClr>
                      </a:gs>
                      <a:gs pos="100000">
                        <a:schemeClr val="accent4">
                          <a:tint val="37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二次指導集計!$B$9:$J$9</c15:sqref>
                        </c15:formulaRef>
                      </c:ext>
                    </c:extLst>
                    <c:strCache>
                      <c:ptCount val="7"/>
                      <c:pt idx="3">
                        <c:v>二次指導前</c:v>
                      </c:pt>
                      <c:pt idx="6">
                        <c:v>指導後</c:v>
                      </c:pt>
                    </c:strCache>
                  </c:strRef>
                </c:cat>
                <c:val>
                  <c:numRef>
                    <c:extLst xmlns:c15="http://schemas.microsoft.com/office/drawing/2012/chart">
                      <c:ext xmlns:c15="http://schemas.microsoft.com/office/drawing/2012/chart" uri="{02D57815-91ED-43cb-92C2-25804820EDAC}">
                        <c15:formulaRef>
                          <c15:sqref>二次指導集計!$B$30:$J$30</c15:sqref>
                        </c15:formulaRef>
                      </c:ext>
                    </c:extLst>
                    <c:numCache>
                      <c:formatCode>General</c:formatCode>
                      <c:ptCount val="9"/>
                    </c:numCache>
                  </c:numRef>
                </c:val>
                <c:extLst xmlns:c15="http://schemas.microsoft.com/office/drawing/2012/chart">
                  <c:ext xmlns:c16="http://schemas.microsoft.com/office/drawing/2014/chart" uri="{C3380CC4-5D6E-409C-BE32-E72D297353CC}">
                    <c16:uniqueId val="{00000014-4176-4301-ABE0-2DA9D14134E6}"/>
                  </c:ext>
                </c:extLst>
              </c15:ser>
            </c15:filteredBarSeries>
          </c:ext>
        </c:extLst>
      </c:bar3DChart>
      <c:catAx>
        <c:axId val="175968551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ja-JP"/>
          </a:p>
        </c:txPr>
        <c:crossAx val="1759669711"/>
        <c:crosses val="autoZero"/>
        <c:auto val="1"/>
        <c:lblAlgn val="ctr"/>
        <c:lblOffset val="100"/>
        <c:noMultiLvlLbl val="0"/>
      </c:catAx>
      <c:valAx>
        <c:axId val="1759669711"/>
        <c:scaling>
          <c:orientation val="minMax"/>
        </c:scaling>
        <c:delete val="0"/>
        <c:axPos val="b"/>
        <c:majorGridlines>
          <c:spPr>
            <a:ln w="9525" cap="flat" cmpd="sng" algn="ctr">
              <a:solidFill>
                <a:schemeClr val="dk1">
                  <a:lumMod val="50000"/>
                  <a:lumOff val="50000"/>
                </a:schemeClr>
              </a:solidFill>
              <a:round/>
            </a:ln>
            <a:effectLst/>
          </c:spPr>
        </c:majorGridlines>
        <c:numFmt formatCode="0%" sourceLinked="1"/>
        <c:majorTickMark val="none"/>
        <c:minorTickMark val="none"/>
        <c:tickLblPos val="high"/>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ja-JP"/>
          </a:p>
        </c:txPr>
        <c:crossAx val="1759685519"/>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ja-JP"/>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13"/>
          <c:order val="13"/>
          <c:tx>
            <c:v>改善</c:v>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二次指導集計!$B$43</c:f>
              <c:strCache>
                <c:ptCount val="1"/>
                <c:pt idx="0">
                  <c:v>（1）標識の掲出</c:v>
                </c:pt>
              </c:strCache>
              <c:extLst/>
            </c:strRef>
          </c:cat>
          <c:val>
            <c:numRef>
              <c:f>二次指導集計!$AD$43</c:f>
              <c:numCache>
                <c:formatCode>General</c:formatCode>
                <c:ptCount val="1"/>
                <c:pt idx="0">
                  <c:v>40</c:v>
                </c:pt>
              </c:numCache>
              <c:extLst/>
            </c:numRef>
          </c:val>
          <c:extLst>
            <c:ext xmlns:c16="http://schemas.microsoft.com/office/drawing/2014/chart" uri="{C3380CC4-5D6E-409C-BE32-E72D297353CC}">
              <c16:uniqueId val="{00000000-128F-4B1D-ABC4-B759BEB36EF6}"/>
            </c:ext>
          </c:extLst>
        </c:ser>
        <c:ser>
          <c:idx val="16"/>
          <c:order val="16"/>
          <c:tx>
            <c:v>要改善</c:v>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二次指導集計!$B$43</c:f>
              <c:strCache>
                <c:ptCount val="1"/>
                <c:pt idx="0">
                  <c:v>（1）標識の掲出</c:v>
                </c:pt>
              </c:strCache>
              <c:extLst/>
            </c:strRef>
          </c:cat>
          <c:val>
            <c:numRef>
              <c:f>二次指導集計!$AG$43</c:f>
              <c:numCache>
                <c:formatCode>General</c:formatCode>
                <c:ptCount val="1"/>
                <c:pt idx="0">
                  <c:v>0</c:v>
                </c:pt>
              </c:numCache>
              <c:extLst/>
            </c:numRef>
          </c:val>
          <c:extLst>
            <c:ext xmlns:c16="http://schemas.microsoft.com/office/drawing/2014/chart" uri="{C3380CC4-5D6E-409C-BE32-E72D297353CC}">
              <c16:uniqueId val="{00000001-128F-4B1D-ABC4-B759BEB36EF6}"/>
            </c:ext>
          </c:extLst>
        </c:ser>
        <c:dLbls>
          <c:dLblPos val="ctr"/>
          <c:showLegendKey val="0"/>
          <c:showVal val="1"/>
          <c:showCatName val="0"/>
          <c:showSerName val="0"/>
          <c:showPercent val="0"/>
          <c:showBubbleSize val="0"/>
        </c:dLbls>
        <c:gapWidth val="150"/>
        <c:overlap val="100"/>
        <c:axId val="1619245807"/>
        <c:axId val="1619236239"/>
        <c:extLst>
          <c:ext xmlns:c15="http://schemas.microsoft.com/office/drawing/2012/chart" uri="{02D57815-91ED-43cb-92C2-25804820EDAC}">
            <c15:filteredBarSeries>
              <c15:ser>
                <c:idx val="0"/>
                <c:order val="0"/>
                <c:tx>
                  <c:v>系列1</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二次指導集計!$B$43</c15:sqref>
                        </c15:formulaRef>
                      </c:ext>
                    </c:extLst>
                    <c:strCache>
                      <c:ptCount val="1"/>
                      <c:pt idx="0">
                        <c:v>（1）標識の掲出</c:v>
                      </c:pt>
                    </c:strCache>
                  </c:strRef>
                </c:cat>
                <c:val>
                  <c:numRef>
                    <c:extLst>
                      <c:ext uri="{02D57815-91ED-43cb-92C2-25804820EDAC}">
                        <c15:formulaRef>
                          <c15:sqref>二次指導集計!$Q$43</c15:sqref>
                        </c15:formulaRef>
                      </c:ext>
                    </c:extLst>
                    <c:numCache>
                      <c:formatCode>General</c:formatCode>
                      <c:ptCount val="1"/>
                    </c:numCache>
                  </c:numRef>
                </c:val>
                <c:extLst>
                  <c:ext xmlns:c16="http://schemas.microsoft.com/office/drawing/2014/chart" uri="{C3380CC4-5D6E-409C-BE32-E72D297353CC}">
                    <c16:uniqueId val="{00000002-128F-4B1D-ABC4-B759BEB36EF6}"/>
                  </c:ext>
                </c:extLst>
              </c15:ser>
            </c15:filteredBarSeries>
            <c15:filteredBarSeries>
              <c15:ser>
                <c:idx val="1"/>
                <c:order val="1"/>
                <c:tx>
                  <c:v>系列2</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二次指導集計!$B$43</c15:sqref>
                        </c15:formulaRef>
                      </c:ext>
                    </c:extLst>
                    <c:strCache>
                      <c:ptCount val="1"/>
                      <c:pt idx="0">
                        <c:v>（1）標識の掲出</c:v>
                      </c:pt>
                    </c:strCache>
                  </c:strRef>
                </c:cat>
                <c:val>
                  <c:numRef>
                    <c:extLst xmlns:c15="http://schemas.microsoft.com/office/drawing/2012/chart">
                      <c:ext xmlns:c15="http://schemas.microsoft.com/office/drawing/2012/chart" uri="{02D57815-91ED-43cb-92C2-25804820EDAC}">
                        <c15:formulaRef>
                          <c15:sqref>二次指導集計!$R$43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3-128F-4B1D-ABC4-B759BEB36EF6}"/>
                  </c:ext>
                </c:extLst>
              </c15:ser>
            </c15:filteredBarSeries>
            <c15:filteredBarSeries>
              <c15:ser>
                <c:idx val="2"/>
                <c:order val="2"/>
                <c:tx>
                  <c:v>系列3</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二次指導集計!$B$43</c15:sqref>
                        </c15:formulaRef>
                      </c:ext>
                    </c:extLst>
                    <c:strCache>
                      <c:ptCount val="1"/>
                      <c:pt idx="0">
                        <c:v>（1）標識の掲出</c:v>
                      </c:pt>
                    </c:strCache>
                  </c:strRef>
                </c:cat>
                <c:val>
                  <c:numRef>
                    <c:extLst xmlns:c15="http://schemas.microsoft.com/office/drawing/2012/chart">
                      <c:ext xmlns:c15="http://schemas.microsoft.com/office/drawing/2012/chart" uri="{02D57815-91ED-43cb-92C2-25804820EDAC}">
                        <c15:formulaRef>
                          <c15:sqref>二次指導集計!$S$43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4-128F-4B1D-ABC4-B759BEB36EF6}"/>
                  </c:ext>
                </c:extLst>
              </c15:ser>
            </c15:filteredBarSeries>
            <c15:filteredBarSeries>
              <c15:ser>
                <c:idx val="3"/>
                <c:order val="3"/>
                <c:tx>
                  <c:v>系列4</c:v>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二次指導集計!$B$43</c15:sqref>
                        </c15:formulaRef>
                      </c:ext>
                    </c:extLst>
                    <c:strCache>
                      <c:ptCount val="1"/>
                      <c:pt idx="0">
                        <c:v>（1）標識の掲出</c:v>
                      </c:pt>
                    </c:strCache>
                  </c:strRef>
                </c:cat>
                <c:val>
                  <c:numRef>
                    <c:extLst xmlns:c15="http://schemas.microsoft.com/office/drawing/2012/chart">
                      <c:ext xmlns:c15="http://schemas.microsoft.com/office/drawing/2012/chart" uri="{02D57815-91ED-43cb-92C2-25804820EDAC}">
                        <c15:formulaRef>
                          <c15:sqref>二次指導集計!$T$43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5-128F-4B1D-ABC4-B759BEB36EF6}"/>
                  </c:ext>
                </c:extLst>
              </c15:ser>
            </c15:filteredBarSeries>
            <c15:filteredBarSeries>
              <c15:ser>
                <c:idx val="4"/>
                <c:order val="4"/>
                <c:tx>
                  <c:v>系列5</c:v>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二次指導集計!$B$43</c15:sqref>
                        </c15:formulaRef>
                      </c:ext>
                    </c:extLst>
                    <c:strCache>
                      <c:ptCount val="1"/>
                      <c:pt idx="0">
                        <c:v>（1）標識の掲出</c:v>
                      </c:pt>
                    </c:strCache>
                  </c:strRef>
                </c:cat>
                <c:val>
                  <c:numRef>
                    <c:extLst xmlns:c15="http://schemas.microsoft.com/office/drawing/2012/chart">
                      <c:ext xmlns:c15="http://schemas.microsoft.com/office/drawing/2012/chart" uri="{02D57815-91ED-43cb-92C2-25804820EDAC}">
                        <c15:formulaRef>
                          <c15:sqref>二次指導集計!$U$43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6-128F-4B1D-ABC4-B759BEB36EF6}"/>
                  </c:ext>
                </c:extLst>
              </c15:ser>
            </c15:filteredBarSeries>
            <c15:filteredBarSeries>
              <c15:ser>
                <c:idx val="5"/>
                <c:order val="5"/>
                <c:tx>
                  <c:v>系列6</c:v>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二次指導集計!$B$43</c15:sqref>
                        </c15:formulaRef>
                      </c:ext>
                    </c:extLst>
                    <c:strCache>
                      <c:ptCount val="1"/>
                      <c:pt idx="0">
                        <c:v>（1）標識の掲出</c:v>
                      </c:pt>
                    </c:strCache>
                  </c:strRef>
                </c:cat>
                <c:val>
                  <c:numRef>
                    <c:extLst xmlns:c15="http://schemas.microsoft.com/office/drawing/2012/chart">
                      <c:ext xmlns:c15="http://schemas.microsoft.com/office/drawing/2012/chart" uri="{02D57815-91ED-43cb-92C2-25804820EDAC}">
                        <c15:formulaRef>
                          <c15:sqref>二次指導集計!$V$43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7-128F-4B1D-ABC4-B759BEB36EF6}"/>
                  </c:ext>
                </c:extLst>
              </c15:ser>
            </c15:filteredBarSeries>
            <c15:filteredBarSeries>
              <c15:ser>
                <c:idx val="6"/>
                <c:order val="6"/>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二次指導集計!$B$43</c15:sqref>
                        </c15:formulaRef>
                      </c:ext>
                    </c:extLst>
                    <c:strCache>
                      <c:ptCount val="1"/>
                      <c:pt idx="0">
                        <c:v>（1）標識の掲出</c:v>
                      </c:pt>
                    </c:strCache>
                  </c:strRef>
                </c:cat>
                <c:val>
                  <c:numRef>
                    <c:extLst xmlns:c15="http://schemas.microsoft.com/office/drawing/2012/chart">
                      <c:ext xmlns:c15="http://schemas.microsoft.com/office/drawing/2012/chart" uri="{02D57815-91ED-43cb-92C2-25804820EDAC}">
                        <c15:formulaRef>
                          <c15:sqref>二次指導集計!$W$43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8-128F-4B1D-ABC4-B759BEB36EF6}"/>
                  </c:ext>
                </c:extLst>
              </c15:ser>
            </c15:filteredBarSeries>
            <c15:filteredBarSeries>
              <c15:ser>
                <c:idx val="7"/>
                <c:order val="7"/>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二次指導集計!$B$43</c15:sqref>
                        </c15:formulaRef>
                      </c:ext>
                    </c:extLst>
                    <c:strCache>
                      <c:ptCount val="1"/>
                      <c:pt idx="0">
                        <c:v>（1）標識の掲出</c:v>
                      </c:pt>
                    </c:strCache>
                  </c:strRef>
                </c:cat>
                <c:val>
                  <c:numRef>
                    <c:extLst xmlns:c15="http://schemas.microsoft.com/office/drawing/2012/chart">
                      <c:ext xmlns:c15="http://schemas.microsoft.com/office/drawing/2012/chart" uri="{02D57815-91ED-43cb-92C2-25804820EDAC}">
                        <c15:formulaRef>
                          <c15:sqref>二次指導集計!$X$43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9-128F-4B1D-ABC4-B759BEB36EF6}"/>
                  </c:ext>
                </c:extLst>
              </c15:ser>
            </c15:filteredBarSeries>
            <c15:filteredBarSeries>
              <c15:ser>
                <c:idx val="8"/>
                <c:order val="8"/>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二次指導集計!$B$43</c15:sqref>
                        </c15:formulaRef>
                      </c:ext>
                    </c:extLst>
                    <c:strCache>
                      <c:ptCount val="1"/>
                      <c:pt idx="0">
                        <c:v>（1）標識の掲出</c:v>
                      </c:pt>
                    </c:strCache>
                  </c:strRef>
                </c:cat>
                <c:val>
                  <c:numRef>
                    <c:extLst xmlns:c15="http://schemas.microsoft.com/office/drawing/2012/chart">
                      <c:ext xmlns:c15="http://schemas.microsoft.com/office/drawing/2012/chart" uri="{02D57815-91ED-43cb-92C2-25804820EDAC}">
                        <c15:formulaRef>
                          <c15:sqref>二次指導集計!$Y$43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A-128F-4B1D-ABC4-B759BEB36EF6}"/>
                  </c:ext>
                </c:extLst>
              </c15:ser>
            </c15:filteredBarSeries>
            <c15:filteredBarSeries>
              <c15:ser>
                <c:idx val="9"/>
                <c:order val="9"/>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二次指導集計!$B$43</c15:sqref>
                        </c15:formulaRef>
                      </c:ext>
                    </c:extLst>
                    <c:strCache>
                      <c:ptCount val="1"/>
                      <c:pt idx="0">
                        <c:v>（1）標識の掲出</c:v>
                      </c:pt>
                    </c:strCache>
                  </c:strRef>
                </c:cat>
                <c:val>
                  <c:numRef>
                    <c:extLst xmlns:c15="http://schemas.microsoft.com/office/drawing/2012/chart">
                      <c:ext xmlns:c15="http://schemas.microsoft.com/office/drawing/2012/chart" uri="{02D57815-91ED-43cb-92C2-25804820EDAC}">
                        <c15:formulaRef>
                          <c15:sqref>二次指導集計!$Z$43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B-128F-4B1D-ABC4-B759BEB36EF6}"/>
                  </c:ext>
                </c:extLst>
              </c15:ser>
            </c15:filteredBarSeries>
            <c15:filteredBarSeries>
              <c15:ser>
                <c:idx val="10"/>
                <c:order val="10"/>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二次指導集計!$B$43</c15:sqref>
                        </c15:formulaRef>
                      </c:ext>
                    </c:extLst>
                    <c:strCache>
                      <c:ptCount val="1"/>
                      <c:pt idx="0">
                        <c:v>（1）標識の掲出</c:v>
                      </c:pt>
                    </c:strCache>
                  </c:strRef>
                </c:cat>
                <c:val>
                  <c:numRef>
                    <c:extLst xmlns:c15="http://schemas.microsoft.com/office/drawing/2012/chart">
                      <c:ext xmlns:c15="http://schemas.microsoft.com/office/drawing/2012/chart" uri="{02D57815-91ED-43cb-92C2-25804820EDAC}">
                        <c15:formulaRef>
                          <c15:sqref>二次指導集計!$AA$43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C-128F-4B1D-ABC4-B759BEB36EF6}"/>
                  </c:ext>
                </c:extLst>
              </c15:ser>
            </c15:filteredBarSeries>
            <c15:filteredBarSeries>
              <c15:ser>
                <c:idx val="11"/>
                <c:order val="11"/>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二次指導集計!$B$43</c15:sqref>
                        </c15:formulaRef>
                      </c:ext>
                    </c:extLst>
                    <c:strCache>
                      <c:ptCount val="1"/>
                      <c:pt idx="0">
                        <c:v>（1）標識の掲出</c:v>
                      </c:pt>
                    </c:strCache>
                  </c:strRef>
                </c:cat>
                <c:val>
                  <c:numRef>
                    <c:extLst xmlns:c15="http://schemas.microsoft.com/office/drawing/2012/chart">
                      <c:ext xmlns:c15="http://schemas.microsoft.com/office/drawing/2012/chart" uri="{02D57815-91ED-43cb-92C2-25804820EDAC}">
                        <c15:formulaRef>
                          <c15:sqref>二次指導集計!$AB$43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D-128F-4B1D-ABC4-B759BEB36EF6}"/>
                  </c:ext>
                </c:extLst>
              </c15:ser>
            </c15:filteredBarSeries>
            <c15:filteredBarSeries>
              <c15:ser>
                <c:idx val="12"/>
                <c:order val="12"/>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二次指導集計!$B$43</c15:sqref>
                        </c15:formulaRef>
                      </c:ext>
                    </c:extLst>
                    <c:strCache>
                      <c:ptCount val="1"/>
                      <c:pt idx="0">
                        <c:v>（1）標識の掲出</c:v>
                      </c:pt>
                    </c:strCache>
                  </c:strRef>
                </c:cat>
                <c:val>
                  <c:numRef>
                    <c:extLst xmlns:c15="http://schemas.microsoft.com/office/drawing/2012/chart">
                      <c:ext xmlns:c15="http://schemas.microsoft.com/office/drawing/2012/chart" uri="{02D57815-91ED-43cb-92C2-25804820EDAC}">
                        <c15:formulaRef>
                          <c15:sqref>二次指導集計!$AC$43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E-128F-4B1D-ABC4-B759BEB36EF6}"/>
                  </c:ext>
                </c:extLst>
              </c15:ser>
            </c15:filteredBarSeries>
            <c15:filteredBarSeries>
              <c15:ser>
                <c:idx val="14"/>
                <c:order val="14"/>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二次指導集計!$B$43</c15:sqref>
                        </c15:formulaRef>
                      </c:ext>
                    </c:extLst>
                    <c:strCache>
                      <c:ptCount val="1"/>
                      <c:pt idx="0">
                        <c:v>（1）標識の掲出</c:v>
                      </c:pt>
                    </c:strCache>
                  </c:strRef>
                </c:cat>
                <c:val>
                  <c:numRef>
                    <c:extLst xmlns:c15="http://schemas.microsoft.com/office/drawing/2012/chart">
                      <c:ext xmlns:c15="http://schemas.microsoft.com/office/drawing/2012/chart" uri="{02D57815-91ED-43cb-92C2-25804820EDAC}">
                        <c15:formulaRef>
                          <c15:sqref>二次指導集計!$AE$43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F-128F-4B1D-ABC4-B759BEB36EF6}"/>
                  </c:ext>
                </c:extLst>
              </c15:ser>
            </c15:filteredBarSeries>
            <c15:filteredBarSeries>
              <c15:ser>
                <c:idx val="15"/>
                <c:order val="15"/>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二次指導集計!$B$43</c15:sqref>
                        </c15:formulaRef>
                      </c:ext>
                    </c:extLst>
                    <c:strCache>
                      <c:ptCount val="1"/>
                      <c:pt idx="0">
                        <c:v>（1）標識の掲出</c:v>
                      </c:pt>
                    </c:strCache>
                  </c:strRef>
                </c:cat>
                <c:val>
                  <c:numRef>
                    <c:extLst xmlns:c15="http://schemas.microsoft.com/office/drawing/2012/chart">
                      <c:ext xmlns:c15="http://schemas.microsoft.com/office/drawing/2012/chart" uri="{02D57815-91ED-43cb-92C2-25804820EDAC}">
                        <c15:formulaRef>
                          <c15:sqref>二次指導集計!$AF$43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0-128F-4B1D-ABC4-B759BEB36EF6}"/>
                  </c:ext>
                </c:extLst>
              </c15:ser>
            </c15:filteredBarSeries>
            <c15:filteredBarSeries>
              <c15:ser>
                <c:idx val="17"/>
                <c:order val="17"/>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二次指導集計!$B$43</c15:sqref>
                        </c15:formulaRef>
                      </c:ext>
                    </c:extLst>
                    <c:strCache>
                      <c:ptCount val="1"/>
                      <c:pt idx="0">
                        <c:v>（1）標識の掲出</c:v>
                      </c:pt>
                    </c:strCache>
                  </c:strRef>
                </c:cat>
                <c:val>
                  <c:numRef>
                    <c:extLst xmlns:c15="http://schemas.microsoft.com/office/drawing/2012/chart">
                      <c:ext xmlns:c15="http://schemas.microsoft.com/office/drawing/2012/chart" uri="{02D57815-91ED-43cb-92C2-25804820EDAC}">
                        <c15:formulaRef>
                          <c15:sqref>二次指導集計!$AH$43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1-128F-4B1D-ABC4-B759BEB36EF6}"/>
                  </c:ext>
                </c:extLst>
              </c15:ser>
            </c15:filteredBarSeries>
            <c15:filteredBarSeries>
              <c15:ser>
                <c:idx val="18"/>
                <c:order val="18"/>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二次指導集計!$B$43</c15:sqref>
                        </c15:formulaRef>
                      </c:ext>
                    </c:extLst>
                    <c:strCache>
                      <c:ptCount val="1"/>
                      <c:pt idx="0">
                        <c:v>（1）標識の掲出</c:v>
                      </c:pt>
                    </c:strCache>
                  </c:strRef>
                </c:cat>
                <c:val>
                  <c:numRef>
                    <c:extLst xmlns:c15="http://schemas.microsoft.com/office/drawing/2012/chart">
                      <c:ext xmlns:c15="http://schemas.microsoft.com/office/drawing/2012/chart" uri="{02D57815-91ED-43cb-92C2-25804820EDAC}">
                        <c15:formulaRef>
                          <c15:sqref>二次指導集計!$AI$43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2-128F-4B1D-ABC4-B759BEB36EF6}"/>
                  </c:ext>
                </c:extLst>
              </c15:ser>
            </c15:filteredBarSeries>
            <c15:filteredBarSeries>
              <c15:ser>
                <c:idx val="19"/>
                <c:order val="19"/>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二次指導集計!$B$43</c15:sqref>
                        </c15:formulaRef>
                      </c:ext>
                    </c:extLst>
                    <c:strCache>
                      <c:ptCount val="1"/>
                      <c:pt idx="0">
                        <c:v>（1）標識の掲出</c:v>
                      </c:pt>
                    </c:strCache>
                  </c:strRef>
                </c:cat>
                <c:val>
                  <c:numRef>
                    <c:extLst xmlns:c15="http://schemas.microsoft.com/office/drawing/2012/chart">
                      <c:ext xmlns:c15="http://schemas.microsoft.com/office/drawing/2012/chart" uri="{02D57815-91ED-43cb-92C2-25804820EDAC}">
                        <c15:formulaRef>
                          <c15:sqref>二次指導集計!$AJ$43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3-128F-4B1D-ABC4-B759BEB36EF6}"/>
                  </c:ext>
                </c:extLst>
              </c15:ser>
            </c15:filteredBarSeries>
          </c:ext>
        </c:extLst>
      </c:barChart>
      <c:catAx>
        <c:axId val="1619245807"/>
        <c:scaling>
          <c:orientation val="maxMin"/>
        </c:scaling>
        <c:delete val="0"/>
        <c:axPos val="l"/>
        <c:numFmt formatCode="General" sourceLinked="1"/>
        <c:majorTickMark val="none"/>
        <c:minorTickMark val="none"/>
        <c:tickLblPos val="nextTo"/>
        <c:spPr>
          <a:noFill/>
          <a:ln w="9525" cap="flat" cmpd="sng" algn="ctr">
            <a:solidFill>
              <a:schemeClr val="accent1">
                <a:alpha val="99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619236239"/>
        <c:crosses val="autoZero"/>
        <c:auto val="1"/>
        <c:lblAlgn val="ctr"/>
        <c:lblOffset val="100"/>
        <c:tickLblSkip val="1"/>
        <c:noMultiLvlLbl val="0"/>
      </c:catAx>
      <c:valAx>
        <c:axId val="1619236239"/>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61924580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200"/>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13"/>
          <c:order val="13"/>
          <c:tx>
            <c:v>改善</c:v>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二次指導集計!$B$45</c:f>
              <c:strCache>
                <c:ptCount val="1"/>
                <c:pt idx="0">
                  <c:v>（3）労働者の受動喫煙防止対策</c:v>
                </c:pt>
              </c:strCache>
              <c:extLst/>
            </c:strRef>
          </c:cat>
          <c:val>
            <c:numRef>
              <c:f>二次指導集計!$AD$45</c:f>
              <c:numCache>
                <c:formatCode>General</c:formatCode>
                <c:ptCount val="1"/>
                <c:pt idx="0">
                  <c:v>40</c:v>
                </c:pt>
              </c:numCache>
              <c:extLst/>
            </c:numRef>
          </c:val>
          <c:extLst>
            <c:ext xmlns:c16="http://schemas.microsoft.com/office/drawing/2014/chart" uri="{C3380CC4-5D6E-409C-BE32-E72D297353CC}">
              <c16:uniqueId val="{00000000-66F4-4471-AFD6-CEBC9F8A6635}"/>
            </c:ext>
          </c:extLst>
        </c:ser>
        <c:ser>
          <c:idx val="16"/>
          <c:order val="16"/>
          <c:tx>
            <c:v>要改善</c:v>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二次指導集計!$B$45</c:f>
              <c:strCache>
                <c:ptCount val="1"/>
                <c:pt idx="0">
                  <c:v>（3）労働者の受動喫煙防止対策</c:v>
                </c:pt>
              </c:strCache>
              <c:extLst/>
            </c:strRef>
          </c:cat>
          <c:val>
            <c:numRef>
              <c:f>二次指導集計!$AG$45</c:f>
              <c:numCache>
                <c:formatCode>General</c:formatCode>
                <c:ptCount val="1"/>
                <c:pt idx="0">
                  <c:v>0</c:v>
                </c:pt>
              </c:numCache>
              <c:extLst/>
            </c:numRef>
          </c:val>
          <c:extLst>
            <c:ext xmlns:c16="http://schemas.microsoft.com/office/drawing/2014/chart" uri="{C3380CC4-5D6E-409C-BE32-E72D297353CC}">
              <c16:uniqueId val="{00000001-66F4-4471-AFD6-CEBC9F8A6635}"/>
            </c:ext>
          </c:extLst>
        </c:ser>
        <c:dLbls>
          <c:dLblPos val="ctr"/>
          <c:showLegendKey val="0"/>
          <c:showVal val="1"/>
          <c:showCatName val="0"/>
          <c:showSerName val="0"/>
          <c:showPercent val="0"/>
          <c:showBubbleSize val="0"/>
        </c:dLbls>
        <c:gapWidth val="150"/>
        <c:overlap val="100"/>
        <c:axId val="1619245807"/>
        <c:axId val="1619236239"/>
        <c:extLst>
          <c:ext xmlns:c15="http://schemas.microsoft.com/office/drawing/2012/chart" uri="{02D57815-91ED-43cb-92C2-25804820EDAC}">
            <c15:filteredBarSeries>
              <c15:ser>
                <c:idx val="0"/>
                <c:order val="0"/>
                <c:tx>
                  <c:v>系列1</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二次指導集計!$B$45</c15:sqref>
                        </c15:formulaRef>
                      </c:ext>
                    </c:extLst>
                    <c:strCache>
                      <c:ptCount val="1"/>
                      <c:pt idx="0">
                        <c:v>（3）労働者の受動喫煙防止対策</c:v>
                      </c:pt>
                    </c:strCache>
                  </c:strRef>
                </c:cat>
                <c:val>
                  <c:numRef>
                    <c:extLst>
                      <c:ext uri="{02D57815-91ED-43cb-92C2-25804820EDAC}">
                        <c15:formulaRef>
                          <c15:sqref>二次指導集計!$Q$45</c15:sqref>
                        </c15:formulaRef>
                      </c:ext>
                    </c:extLst>
                    <c:numCache>
                      <c:formatCode>General</c:formatCode>
                      <c:ptCount val="1"/>
                    </c:numCache>
                  </c:numRef>
                </c:val>
                <c:extLst>
                  <c:ext xmlns:c16="http://schemas.microsoft.com/office/drawing/2014/chart" uri="{C3380CC4-5D6E-409C-BE32-E72D297353CC}">
                    <c16:uniqueId val="{00000002-66F4-4471-AFD6-CEBC9F8A6635}"/>
                  </c:ext>
                </c:extLst>
              </c15:ser>
            </c15:filteredBarSeries>
            <c15:filteredBarSeries>
              <c15:ser>
                <c:idx val="1"/>
                <c:order val="1"/>
                <c:tx>
                  <c:v>系列2</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二次指導集計!$B$45</c15:sqref>
                        </c15:formulaRef>
                      </c:ext>
                    </c:extLst>
                    <c:strCache>
                      <c:ptCount val="1"/>
                      <c:pt idx="0">
                        <c:v>（3）労働者の受動喫煙防止対策</c:v>
                      </c:pt>
                    </c:strCache>
                  </c:strRef>
                </c:cat>
                <c:val>
                  <c:numRef>
                    <c:extLst xmlns:c15="http://schemas.microsoft.com/office/drawing/2012/chart">
                      <c:ext xmlns:c15="http://schemas.microsoft.com/office/drawing/2012/chart" uri="{02D57815-91ED-43cb-92C2-25804820EDAC}">
                        <c15:formulaRef>
                          <c15:sqref>二次指導集計!$R$45</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3-66F4-4471-AFD6-CEBC9F8A6635}"/>
                  </c:ext>
                </c:extLst>
              </c15:ser>
            </c15:filteredBarSeries>
            <c15:filteredBarSeries>
              <c15:ser>
                <c:idx val="2"/>
                <c:order val="2"/>
                <c:tx>
                  <c:v>系列3</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二次指導集計!$B$45</c15:sqref>
                        </c15:formulaRef>
                      </c:ext>
                    </c:extLst>
                    <c:strCache>
                      <c:ptCount val="1"/>
                      <c:pt idx="0">
                        <c:v>（3）労働者の受動喫煙防止対策</c:v>
                      </c:pt>
                    </c:strCache>
                  </c:strRef>
                </c:cat>
                <c:val>
                  <c:numRef>
                    <c:extLst xmlns:c15="http://schemas.microsoft.com/office/drawing/2012/chart">
                      <c:ext xmlns:c15="http://schemas.microsoft.com/office/drawing/2012/chart" uri="{02D57815-91ED-43cb-92C2-25804820EDAC}">
                        <c15:formulaRef>
                          <c15:sqref>二次指導集計!$S$45</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4-66F4-4471-AFD6-CEBC9F8A6635}"/>
                  </c:ext>
                </c:extLst>
              </c15:ser>
            </c15:filteredBarSeries>
            <c15:filteredBarSeries>
              <c15:ser>
                <c:idx val="3"/>
                <c:order val="3"/>
                <c:tx>
                  <c:v>系列4</c:v>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二次指導集計!$B$45</c15:sqref>
                        </c15:formulaRef>
                      </c:ext>
                    </c:extLst>
                    <c:strCache>
                      <c:ptCount val="1"/>
                      <c:pt idx="0">
                        <c:v>（3）労働者の受動喫煙防止対策</c:v>
                      </c:pt>
                    </c:strCache>
                  </c:strRef>
                </c:cat>
                <c:val>
                  <c:numRef>
                    <c:extLst xmlns:c15="http://schemas.microsoft.com/office/drawing/2012/chart">
                      <c:ext xmlns:c15="http://schemas.microsoft.com/office/drawing/2012/chart" uri="{02D57815-91ED-43cb-92C2-25804820EDAC}">
                        <c15:formulaRef>
                          <c15:sqref>二次指導集計!$T$45</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5-66F4-4471-AFD6-CEBC9F8A6635}"/>
                  </c:ext>
                </c:extLst>
              </c15:ser>
            </c15:filteredBarSeries>
            <c15:filteredBarSeries>
              <c15:ser>
                <c:idx val="4"/>
                <c:order val="4"/>
                <c:tx>
                  <c:v>系列5</c:v>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二次指導集計!$B$45</c15:sqref>
                        </c15:formulaRef>
                      </c:ext>
                    </c:extLst>
                    <c:strCache>
                      <c:ptCount val="1"/>
                      <c:pt idx="0">
                        <c:v>（3）労働者の受動喫煙防止対策</c:v>
                      </c:pt>
                    </c:strCache>
                  </c:strRef>
                </c:cat>
                <c:val>
                  <c:numRef>
                    <c:extLst xmlns:c15="http://schemas.microsoft.com/office/drawing/2012/chart">
                      <c:ext xmlns:c15="http://schemas.microsoft.com/office/drawing/2012/chart" uri="{02D57815-91ED-43cb-92C2-25804820EDAC}">
                        <c15:formulaRef>
                          <c15:sqref>二次指導集計!$U$45</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6-66F4-4471-AFD6-CEBC9F8A6635}"/>
                  </c:ext>
                </c:extLst>
              </c15:ser>
            </c15:filteredBarSeries>
            <c15:filteredBarSeries>
              <c15:ser>
                <c:idx val="5"/>
                <c:order val="5"/>
                <c:tx>
                  <c:v>系列6</c:v>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二次指導集計!$B$45</c15:sqref>
                        </c15:formulaRef>
                      </c:ext>
                    </c:extLst>
                    <c:strCache>
                      <c:ptCount val="1"/>
                      <c:pt idx="0">
                        <c:v>（3）労働者の受動喫煙防止対策</c:v>
                      </c:pt>
                    </c:strCache>
                  </c:strRef>
                </c:cat>
                <c:val>
                  <c:numRef>
                    <c:extLst xmlns:c15="http://schemas.microsoft.com/office/drawing/2012/chart">
                      <c:ext xmlns:c15="http://schemas.microsoft.com/office/drawing/2012/chart" uri="{02D57815-91ED-43cb-92C2-25804820EDAC}">
                        <c15:formulaRef>
                          <c15:sqref>二次指導集計!$V$45</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7-66F4-4471-AFD6-CEBC9F8A6635}"/>
                  </c:ext>
                </c:extLst>
              </c15:ser>
            </c15:filteredBarSeries>
            <c15:filteredBarSeries>
              <c15:ser>
                <c:idx val="6"/>
                <c:order val="6"/>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二次指導集計!$B$45</c15:sqref>
                        </c15:formulaRef>
                      </c:ext>
                    </c:extLst>
                    <c:strCache>
                      <c:ptCount val="1"/>
                      <c:pt idx="0">
                        <c:v>（3）労働者の受動喫煙防止対策</c:v>
                      </c:pt>
                    </c:strCache>
                  </c:strRef>
                </c:cat>
                <c:val>
                  <c:numRef>
                    <c:extLst xmlns:c15="http://schemas.microsoft.com/office/drawing/2012/chart">
                      <c:ext xmlns:c15="http://schemas.microsoft.com/office/drawing/2012/chart" uri="{02D57815-91ED-43cb-92C2-25804820EDAC}">
                        <c15:formulaRef>
                          <c15:sqref>二次指導集計!$W$45</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8-66F4-4471-AFD6-CEBC9F8A6635}"/>
                  </c:ext>
                </c:extLst>
              </c15:ser>
            </c15:filteredBarSeries>
            <c15:filteredBarSeries>
              <c15:ser>
                <c:idx val="7"/>
                <c:order val="7"/>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二次指導集計!$B$45</c15:sqref>
                        </c15:formulaRef>
                      </c:ext>
                    </c:extLst>
                    <c:strCache>
                      <c:ptCount val="1"/>
                      <c:pt idx="0">
                        <c:v>（3）労働者の受動喫煙防止対策</c:v>
                      </c:pt>
                    </c:strCache>
                  </c:strRef>
                </c:cat>
                <c:val>
                  <c:numRef>
                    <c:extLst xmlns:c15="http://schemas.microsoft.com/office/drawing/2012/chart">
                      <c:ext xmlns:c15="http://schemas.microsoft.com/office/drawing/2012/chart" uri="{02D57815-91ED-43cb-92C2-25804820EDAC}">
                        <c15:formulaRef>
                          <c15:sqref>二次指導集計!$X$45</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9-66F4-4471-AFD6-CEBC9F8A6635}"/>
                  </c:ext>
                </c:extLst>
              </c15:ser>
            </c15:filteredBarSeries>
            <c15:filteredBarSeries>
              <c15:ser>
                <c:idx val="8"/>
                <c:order val="8"/>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二次指導集計!$B$45</c15:sqref>
                        </c15:formulaRef>
                      </c:ext>
                    </c:extLst>
                    <c:strCache>
                      <c:ptCount val="1"/>
                      <c:pt idx="0">
                        <c:v>（3）労働者の受動喫煙防止対策</c:v>
                      </c:pt>
                    </c:strCache>
                  </c:strRef>
                </c:cat>
                <c:val>
                  <c:numRef>
                    <c:extLst xmlns:c15="http://schemas.microsoft.com/office/drawing/2012/chart">
                      <c:ext xmlns:c15="http://schemas.microsoft.com/office/drawing/2012/chart" uri="{02D57815-91ED-43cb-92C2-25804820EDAC}">
                        <c15:formulaRef>
                          <c15:sqref>二次指導集計!$Y$45</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A-66F4-4471-AFD6-CEBC9F8A6635}"/>
                  </c:ext>
                </c:extLst>
              </c15:ser>
            </c15:filteredBarSeries>
            <c15:filteredBarSeries>
              <c15:ser>
                <c:idx val="9"/>
                <c:order val="9"/>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二次指導集計!$B$45</c15:sqref>
                        </c15:formulaRef>
                      </c:ext>
                    </c:extLst>
                    <c:strCache>
                      <c:ptCount val="1"/>
                      <c:pt idx="0">
                        <c:v>（3）労働者の受動喫煙防止対策</c:v>
                      </c:pt>
                    </c:strCache>
                  </c:strRef>
                </c:cat>
                <c:val>
                  <c:numRef>
                    <c:extLst xmlns:c15="http://schemas.microsoft.com/office/drawing/2012/chart">
                      <c:ext xmlns:c15="http://schemas.microsoft.com/office/drawing/2012/chart" uri="{02D57815-91ED-43cb-92C2-25804820EDAC}">
                        <c15:formulaRef>
                          <c15:sqref>二次指導集計!$Z$45</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B-66F4-4471-AFD6-CEBC9F8A6635}"/>
                  </c:ext>
                </c:extLst>
              </c15:ser>
            </c15:filteredBarSeries>
            <c15:filteredBarSeries>
              <c15:ser>
                <c:idx val="10"/>
                <c:order val="10"/>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二次指導集計!$B$45</c15:sqref>
                        </c15:formulaRef>
                      </c:ext>
                    </c:extLst>
                    <c:strCache>
                      <c:ptCount val="1"/>
                      <c:pt idx="0">
                        <c:v>（3）労働者の受動喫煙防止対策</c:v>
                      </c:pt>
                    </c:strCache>
                  </c:strRef>
                </c:cat>
                <c:val>
                  <c:numRef>
                    <c:extLst xmlns:c15="http://schemas.microsoft.com/office/drawing/2012/chart">
                      <c:ext xmlns:c15="http://schemas.microsoft.com/office/drawing/2012/chart" uri="{02D57815-91ED-43cb-92C2-25804820EDAC}">
                        <c15:formulaRef>
                          <c15:sqref>二次指導集計!$AA$45</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C-66F4-4471-AFD6-CEBC9F8A6635}"/>
                  </c:ext>
                </c:extLst>
              </c15:ser>
            </c15:filteredBarSeries>
            <c15:filteredBarSeries>
              <c15:ser>
                <c:idx val="11"/>
                <c:order val="11"/>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二次指導集計!$B$45</c15:sqref>
                        </c15:formulaRef>
                      </c:ext>
                    </c:extLst>
                    <c:strCache>
                      <c:ptCount val="1"/>
                      <c:pt idx="0">
                        <c:v>（3）労働者の受動喫煙防止対策</c:v>
                      </c:pt>
                    </c:strCache>
                  </c:strRef>
                </c:cat>
                <c:val>
                  <c:numRef>
                    <c:extLst xmlns:c15="http://schemas.microsoft.com/office/drawing/2012/chart">
                      <c:ext xmlns:c15="http://schemas.microsoft.com/office/drawing/2012/chart" uri="{02D57815-91ED-43cb-92C2-25804820EDAC}">
                        <c15:formulaRef>
                          <c15:sqref>二次指導集計!$AB$45</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D-66F4-4471-AFD6-CEBC9F8A6635}"/>
                  </c:ext>
                </c:extLst>
              </c15:ser>
            </c15:filteredBarSeries>
            <c15:filteredBarSeries>
              <c15:ser>
                <c:idx val="12"/>
                <c:order val="12"/>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二次指導集計!$B$45</c15:sqref>
                        </c15:formulaRef>
                      </c:ext>
                    </c:extLst>
                    <c:strCache>
                      <c:ptCount val="1"/>
                      <c:pt idx="0">
                        <c:v>（3）労働者の受動喫煙防止対策</c:v>
                      </c:pt>
                    </c:strCache>
                  </c:strRef>
                </c:cat>
                <c:val>
                  <c:numRef>
                    <c:extLst xmlns:c15="http://schemas.microsoft.com/office/drawing/2012/chart">
                      <c:ext xmlns:c15="http://schemas.microsoft.com/office/drawing/2012/chart" uri="{02D57815-91ED-43cb-92C2-25804820EDAC}">
                        <c15:formulaRef>
                          <c15:sqref>二次指導集計!$AC$45</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E-66F4-4471-AFD6-CEBC9F8A6635}"/>
                  </c:ext>
                </c:extLst>
              </c15:ser>
            </c15:filteredBarSeries>
            <c15:filteredBarSeries>
              <c15:ser>
                <c:idx val="14"/>
                <c:order val="14"/>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二次指導集計!$B$45</c15:sqref>
                        </c15:formulaRef>
                      </c:ext>
                    </c:extLst>
                    <c:strCache>
                      <c:ptCount val="1"/>
                      <c:pt idx="0">
                        <c:v>（3）労働者の受動喫煙防止対策</c:v>
                      </c:pt>
                    </c:strCache>
                  </c:strRef>
                </c:cat>
                <c:val>
                  <c:numRef>
                    <c:extLst xmlns:c15="http://schemas.microsoft.com/office/drawing/2012/chart">
                      <c:ext xmlns:c15="http://schemas.microsoft.com/office/drawing/2012/chart" uri="{02D57815-91ED-43cb-92C2-25804820EDAC}">
                        <c15:formulaRef>
                          <c15:sqref>二次指導集計!$AE$45</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F-66F4-4471-AFD6-CEBC9F8A6635}"/>
                  </c:ext>
                </c:extLst>
              </c15:ser>
            </c15:filteredBarSeries>
            <c15:filteredBarSeries>
              <c15:ser>
                <c:idx val="15"/>
                <c:order val="15"/>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二次指導集計!$B$45</c15:sqref>
                        </c15:formulaRef>
                      </c:ext>
                    </c:extLst>
                    <c:strCache>
                      <c:ptCount val="1"/>
                      <c:pt idx="0">
                        <c:v>（3）労働者の受動喫煙防止対策</c:v>
                      </c:pt>
                    </c:strCache>
                  </c:strRef>
                </c:cat>
                <c:val>
                  <c:numRef>
                    <c:extLst xmlns:c15="http://schemas.microsoft.com/office/drawing/2012/chart">
                      <c:ext xmlns:c15="http://schemas.microsoft.com/office/drawing/2012/chart" uri="{02D57815-91ED-43cb-92C2-25804820EDAC}">
                        <c15:formulaRef>
                          <c15:sqref>二次指導集計!$AF$45</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0-66F4-4471-AFD6-CEBC9F8A6635}"/>
                  </c:ext>
                </c:extLst>
              </c15:ser>
            </c15:filteredBarSeries>
            <c15:filteredBarSeries>
              <c15:ser>
                <c:idx val="17"/>
                <c:order val="17"/>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二次指導集計!$B$45</c15:sqref>
                        </c15:formulaRef>
                      </c:ext>
                    </c:extLst>
                    <c:strCache>
                      <c:ptCount val="1"/>
                      <c:pt idx="0">
                        <c:v>（3）労働者の受動喫煙防止対策</c:v>
                      </c:pt>
                    </c:strCache>
                  </c:strRef>
                </c:cat>
                <c:val>
                  <c:numRef>
                    <c:extLst xmlns:c15="http://schemas.microsoft.com/office/drawing/2012/chart">
                      <c:ext xmlns:c15="http://schemas.microsoft.com/office/drawing/2012/chart" uri="{02D57815-91ED-43cb-92C2-25804820EDAC}">
                        <c15:formulaRef>
                          <c15:sqref>二次指導集計!$AH$45</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1-66F4-4471-AFD6-CEBC9F8A6635}"/>
                  </c:ext>
                </c:extLst>
              </c15:ser>
            </c15:filteredBarSeries>
            <c15:filteredBarSeries>
              <c15:ser>
                <c:idx val="18"/>
                <c:order val="18"/>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二次指導集計!$B$45</c15:sqref>
                        </c15:formulaRef>
                      </c:ext>
                    </c:extLst>
                    <c:strCache>
                      <c:ptCount val="1"/>
                      <c:pt idx="0">
                        <c:v>（3）労働者の受動喫煙防止対策</c:v>
                      </c:pt>
                    </c:strCache>
                  </c:strRef>
                </c:cat>
                <c:val>
                  <c:numRef>
                    <c:extLst xmlns:c15="http://schemas.microsoft.com/office/drawing/2012/chart">
                      <c:ext xmlns:c15="http://schemas.microsoft.com/office/drawing/2012/chart" uri="{02D57815-91ED-43cb-92C2-25804820EDAC}">
                        <c15:formulaRef>
                          <c15:sqref>二次指導集計!$AI$45</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2-66F4-4471-AFD6-CEBC9F8A6635}"/>
                  </c:ext>
                </c:extLst>
              </c15:ser>
            </c15:filteredBarSeries>
            <c15:filteredBarSeries>
              <c15:ser>
                <c:idx val="19"/>
                <c:order val="19"/>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二次指導集計!$B$45</c15:sqref>
                        </c15:formulaRef>
                      </c:ext>
                    </c:extLst>
                    <c:strCache>
                      <c:ptCount val="1"/>
                      <c:pt idx="0">
                        <c:v>（3）労働者の受動喫煙防止対策</c:v>
                      </c:pt>
                    </c:strCache>
                  </c:strRef>
                </c:cat>
                <c:val>
                  <c:numRef>
                    <c:extLst xmlns:c15="http://schemas.microsoft.com/office/drawing/2012/chart">
                      <c:ext xmlns:c15="http://schemas.microsoft.com/office/drawing/2012/chart" uri="{02D57815-91ED-43cb-92C2-25804820EDAC}">
                        <c15:formulaRef>
                          <c15:sqref>二次指導集計!$AJ$45</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3-66F4-4471-AFD6-CEBC9F8A6635}"/>
                  </c:ext>
                </c:extLst>
              </c15:ser>
            </c15:filteredBarSeries>
          </c:ext>
        </c:extLst>
      </c:barChart>
      <c:catAx>
        <c:axId val="1619245807"/>
        <c:scaling>
          <c:orientation val="maxMin"/>
        </c:scaling>
        <c:delete val="0"/>
        <c:axPos val="l"/>
        <c:numFmt formatCode="General" sourceLinked="1"/>
        <c:majorTickMark val="none"/>
        <c:minorTickMark val="none"/>
        <c:tickLblPos val="nextTo"/>
        <c:spPr>
          <a:noFill/>
          <a:ln w="9525" cap="flat" cmpd="sng" algn="ctr">
            <a:solidFill>
              <a:schemeClr val="accent1">
                <a:alpha val="99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619236239"/>
        <c:crosses val="autoZero"/>
        <c:auto val="1"/>
        <c:lblAlgn val="ctr"/>
        <c:lblOffset val="100"/>
        <c:tickLblSkip val="1"/>
        <c:noMultiLvlLbl val="0"/>
      </c:catAx>
      <c:valAx>
        <c:axId val="1619236239"/>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619245807"/>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13"/>
          <c:order val="13"/>
          <c:tx>
            <c:v>改善</c:v>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二次指導集計!$B$44</c:f>
              <c:strCache>
                <c:ptCount val="1"/>
                <c:pt idx="0">
                  <c:v>（2）20歳未満の者の立入禁止</c:v>
                </c:pt>
              </c:strCache>
              <c:extLst/>
            </c:strRef>
          </c:cat>
          <c:val>
            <c:numRef>
              <c:f>二次指導集計!$AD$44</c:f>
              <c:numCache>
                <c:formatCode>General</c:formatCode>
                <c:ptCount val="1"/>
                <c:pt idx="0">
                  <c:v>40</c:v>
                </c:pt>
              </c:numCache>
              <c:extLst/>
            </c:numRef>
          </c:val>
          <c:extLst>
            <c:ext xmlns:c16="http://schemas.microsoft.com/office/drawing/2014/chart" uri="{C3380CC4-5D6E-409C-BE32-E72D297353CC}">
              <c16:uniqueId val="{00000000-DB8F-4B6D-B973-A9936E6FA3F1}"/>
            </c:ext>
          </c:extLst>
        </c:ser>
        <c:ser>
          <c:idx val="16"/>
          <c:order val="16"/>
          <c:tx>
            <c:v>要改善</c:v>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二次指導集計!$B$44</c:f>
              <c:strCache>
                <c:ptCount val="1"/>
                <c:pt idx="0">
                  <c:v>（2）20歳未満の者の立入禁止</c:v>
                </c:pt>
              </c:strCache>
              <c:extLst/>
            </c:strRef>
          </c:cat>
          <c:val>
            <c:numRef>
              <c:f>二次指導集計!$AG$44</c:f>
              <c:numCache>
                <c:formatCode>General</c:formatCode>
                <c:ptCount val="1"/>
                <c:pt idx="0">
                  <c:v>0</c:v>
                </c:pt>
              </c:numCache>
              <c:extLst/>
            </c:numRef>
          </c:val>
          <c:extLst>
            <c:ext xmlns:c16="http://schemas.microsoft.com/office/drawing/2014/chart" uri="{C3380CC4-5D6E-409C-BE32-E72D297353CC}">
              <c16:uniqueId val="{00000001-DB8F-4B6D-B973-A9936E6FA3F1}"/>
            </c:ext>
          </c:extLst>
        </c:ser>
        <c:dLbls>
          <c:dLblPos val="ctr"/>
          <c:showLegendKey val="0"/>
          <c:showVal val="1"/>
          <c:showCatName val="0"/>
          <c:showSerName val="0"/>
          <c:showPercent val="0"/>
          <c:showBubbleSize val="0"/>
        </c:dLbls>
        <c:gapWidth val="150"/>
        <c:overlap val="100"/>
        <c:axId val="1619245807"/>
        <c:axId val="1619236239"/>
        <c:extLst>
          <c:ext xmlns:c15="http://schemas.microsoft.com/office/drawing/2012/chart" uri="{02D57815-91ED-43cb-92C2-25804820EDAC}">
            <c15:filteredBarSeries>
              <c15:ser>
                <c:idx val="0"/>
                <c:order val="0"/>
                <c:tx>
                  <c:v>系列1</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二次指導集計!$B$44</c15:sqref>
                        </c15:formulaRef>
                      </c:ext>
                    </c:extLst>
                    <c:strCache>
                      <c:ptCount val="1"/>
                      <c:pt idx="0">
                        <c:v>（2）20歳未満の者の立入禁止</c:v>
                      </c:pt>
                    </c:strCache>
                  </c:strRef>
                </c:cat>
                <c:val>
                  <c:numRef>
                    <c:extLst>
                      <c:ext uri="{02D57815-91ED-43cb-92C2-25804820EDAC}">
                        <c15:formulaRef>
                          <c15:sqref>二次指導集計!$Q$44</c15:sqref>
                        </c15:formulaRef>
                      </c:ext>
                    </c:extLst>
                    <c:numCache>
                      <c:formatCode>General</c:formatCode>
                      <c:ptCount val="1"/>
                    </c:numCache>
                  </c:numRef>
                </c:val>
                <c:extLst>
                  <c:ext xmlns:c16="http://schemas.microsoft.com/office/drawing/2014/chart" uri="{C3380CC4-5D6E-409C-BE32-E72D297353CC}">
                    <c16:uniqueId val="{00000002-DB8F-4B6D-B973-A9936E6FA3F1}"/>
                  </c:ext>
                </c:extLst>
              </c15:ser>
            </c15:filteredBarSeries>
            <c15:filteredBarSeries>
              <c15:ser>
                <c:idx val="1"/>
                <c:order val="1"/>
                <c:tx>
                  <c:v>系列2</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二次指導集計!$B$44</c15:sqref>
                        </c15:formulaRef>
                      </c:ext>
                    </c:extLst>
                    <c:strCache>
                      <c:ptCount val="1"/>
                      <c:pt idx="0">
                        <c:v>（2）20歳未満の者の立入禁止</c:v>
                      </c:pt>
                    </c:strCache>
                  </c:strRef>
                </c:cat>
                <c:val>
                  <c:numRef>
                    <c:extLst xmlns:c15="http://schemas.microsoft.com/office/drawing/2012/chart">
                      <c:ext xmlns:c15="http://schemas.microsoft.com/office/drawing/2012/chart" uri="{02D57815-91ED-43cb-92C2-25804820EDAC}">
                        <c15:formulaRef>
                          <c15:sqref>二次指導集計!$R$44</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3-DB8F-4B6D-B973-A9936E6FA3F1}"/>
                  </c:ext>
                </c:extLst>
              </c15:ser>
            </c15:filteredBarSeries>
            <c15:filteredBarSeries>
              <c15:ser>
                <c:idx val="2"/>
                <c:order val="2"/>
                <c:tx>
                  <c:v>系列3</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二次指導集計!$B$44</c15:sqref>
                        </c15:formulaRef>
                      </c:ext>
                    </c:extLst>
                    <c:strCache>
                      <c:ptCount val="1"/>
                      <c:pt idx="0">
                        <c:v>（2）20歳未満の者の立入禁止</c:v>
                      </c:pt>
                    </c:strCache>
                  </c:strRef>
                </c:cat>
                <c:val>
                  <c:numRef>
                    <c:extLst xmlns:c15="http://schemas.microsoft.com/office/drawing/2012/chart">
                      <c:ext xmlns:c15="http://schemas.microsoft.com/office/drawing/2012/chart" uri="{02D57815-91ED-43cb-92C2-25804820EDAC}">
                        <c15:formulaRef>
                          <c15:sqref>二次指導集計!$S$44</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4-DB8F-4B6D-B973-A9936E6FA3F1}"/>
                  </c:ext>
                </c:extLst>
              </c15:ser>
            </c15:filteredBarSeries>
            <c15:filteredBarSeries>
              <c15:ser>
                <c:idx val="3"/>
                <c:order val="3"/>
                <c:tx>
                  <c:v>系列4</c:v>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二次指導集計!$B$44</c15:sqref>
                        </c15:formulaRef>
                      </c:ext>
                    </c:extLst>
                    <c:strCache>
                      <c:ptCount val="1"/>
                      <c:pt idx="0">
                        <c:v>（2）20歳未満の者の立入禁止</c:v>
                      </c:pt>
                    </c:strCache>
                  </c:strRef>
                </c:cat>
                <c:val>
                  <c:numRef>
                    <c:extLst xmlns:c15="http://schemas.microsoft.com/office/drawing/2012/chart">
                      <c:ext xmlns:c15="http://schemas.microsoft.com/office/drawing/2012/chart" uri="{02D57815-91ED-43cb-92C2-25804820EDAC}">
                        <c15:formulaRef>
                          <c15:sqref>二次指導集計!$T$44</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5-DB8F-4B6D-B973-A9936E6FA3F1}"/>
                  </c:ext>
                </c:extLst>
              </c15:ser>
            </c15:filteredBarSeries>
            <c15:filteredBarSeries>
              <c15:ser>
                <c:idx val="4"/>
                <c:order val="4"/>
                <c:tx>
                  <c:v>系列5</c:v>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二次指導集計!$B$44</c15:sqref>
                        </c15:formulaRef>
                      </c:ext>
                    </c:extLst>
                    <c:strCache>
                      <c:ptCount val="1"/>
                      <c:pt idx="0">
                        <c:v>（2）20歳未満の者の立入禁止</c:v>
                      </c:pt>
                    </c:strCache>
                  </c:strRef>
                </c:cat>
                <c:val>
                  <c:numRef>
                    <c:extLst xmlns:c15="http://schemas.microsoft.com/office/drawing/2012/chart">
                      <c:ext xmlns:c15="http://schemas.microsoft.com/office/drawing/2012/chart" uri="{02D57815-91ED-43cb-92C2-25804820EDAC}">
                        <c15:formulaRef>
                          <c15:sqref>二次指導集計!$U$44</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6-DB8F-4B6D-B973-A9936E6FA3F1}"/>
                  </c:ext>
                </c:extLst>
              </c15:ser>
            </c15:filteredBarSeries>
            <c15:filteredBarSeries>
              <c15:ser>
                <c:idx val="5"/>
                <c:order val="5"/>
                <c:tx>
                  <c:v>系列6</c:v>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二次指導集計!$B$44</c15:sqref>
                        </c15:formulaRef>
                      </c:ext>
                    </c:extLst>
                    <c:strCache>
                      <c:ptCount val="1"/>
                      <c:pt idx="0">
                        <c:v>（2）20歳未満の者の立入禁止</c:v>
                      </c:pt>
                    </c:strCache>
                  </c:strRef>
                </c:cat>
                <c:val>
                  <c:numRef>
                    <c:extLst xmlns:c15="http://schemas.microsoft.com/office/drawing/2012/chart">
                      <c:ext xmlns:c15="http://schemas.microsoft.com/office/drawing/2012/chart" uri="{02D57815-91ED-43cb-92C2-25804820EDAC}">
                        <c15:formulaRef>
                          <c15:sqref>二次指導集計!$V$44</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7-DB8F-4B6D-B973-A9936E6FA3F1}"/>
                  </c:ext>
                </c:extLst>
              </c15:ser>
            </c15:filteredBarSeries>
            <c15:filteredBarSeries>
              <c15:ser>
                <c:idx val="6"/>
                <c:order val="6"/>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二次指導集計!$B$44</c15:sqref>
                        </c15:formulaRef>
                      </c:ext>
                    </c:extLst>
                    <c:strCache>
                      <c:ptCount val="1"/>
                      <c:pt idx="0">
                        <c:v>（2）20歳未満の者の立入禁止</c:v>
                      </c:pt>
                    </c:strCache>
                  </c:strRef>
                </c:cat>
                <c:val>
                  <c:numRef>
                    <c:extLst xmlns:c15="http://schemas.microsoft.com/office/drawing/2012/chart">
                      <c:ext xmlns:c15="http://schemas.microsoft.com/office/drawing/2012/chart" uri="{02D57815-91ED-43cb-92C2-25804820EDAC}">
                        <c15:formulaRef>
                          <c15:sqref>二次指導集計!$W$44</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8-DB8F-4B6D-B973-A9936E6FA3F1}"/>
                  </c:ext>
                </c:extLst>
              </c15:ser>
            </c15:filteredBarSeries>
            <c15:filteredBarSeries>
              <c15:ser>
                <c:idx val="7"/>
                <c:order val="7"/>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二次指導集計!$B$44</c15:sqref>
                        </c15:formulaRef>
                      </c:ext>
                    </c:extLst>
                    <c:strCache>
                      <c:ptCount val="1"/>
                      <c:pt idx="0">
                        <c:v>（2）20歳未満の者の立入禁止</c:v>
                      </c:pt>
                    </c:strCache>
                  </c:strRef>
                </c:cat>
                <c:val>
                  <c:numRef>
                    <c:extLst xmlns:c15="http://schemas.microsoft.com/office/drawing/2012/chart">
                      <c:ext xmlns:c15="http://schemas.microsoft.com/office/drawing/2012/chart" uri="{02D57815-91ED-43cb-92C2-25804820EDAC}">
                        <c15:formulaRef>
                          <c15:sqref>二次指導集計!$X$44</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9-DB8F-4B6D-B973-A9936E6FA3F1}"/>
                  </c:ext>
                </c:extLst>
              </c15:ser>
            </c15:filteredBarSeries>
            <c15:filteredBarSeries>
              <c15:ser>
                <c:idx val="8"/>
                <c:order val="8"/>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二次指導集計!$B$44</c15:sqref>
                        </c15:formulaRef>
                      </c:ext>
                    </c:extLst>
                    <c:strCache>
                      <c:ptCount val="1"/>
                      <c:pt idx="0">
                        <c:v>（2）20歳未満の者の立入禁止</c:v>
                      </c:pt>
                    </c:strCache>
                  </c:strRef>
                </c:cat>
                <c:val>
                  <c:numRef>
                    <c:extLst xmlns:c15="http://schemas.microsoft.com/office/drawing/2012/chart">
                      <c:ext xmlns:c15="http://schemas.microsoft.com/office/drawing/2012/chart" uri="{02D57815-91ED-43cb-92C2-25804820EDAC}">
                        <c15:formulaRef>
                          <c15:sqref>二次指導集計!$Y$44</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A-DB8F-4B6D-B973-A9936E6FA3F1}"/>
                  </c:ext>
                </c:extLst>
              </c15:ser>
            </c15:filteredBarSeries>
            <c15:filteredBarSeries>
              <c15:ser>
                <c:idx val="9"/>
                <c:order val="9"/>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二次指導集計!$B$44</c15:sqref>
                        </c15:formulaRef>
                      </c:ext>
                    </c:extLst>
                    <c:strCache>
                      <c:ptCount val="1"/>
                      <c:pt idx="0">
                        <c:v>（2）20歳未満の者の立入禁止</c:v>
                      </c:pt>
                    </c:strCache>
                  </c:strRef>
                </c:cat>
                <c:val>
                  <c:numRef>
                    <c:extLst xmlns:c15="http://schemas.microsoft.com/office/drawing/2012/chart">
                      <c:ext xmlns:c15="http://schemas.microsoft.com/office/drawing/2012/chart" uri="{02D57815-91ED-43cb-92C2-25804820EDAC}">
                        <c15:formulaRef>
                          <c15:sqref>二次指導集計!$Z$44</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B-DB8F-4B6D-B973-A9936E6FA3F1}"/>
                  </c:ext>
                </c:extLst>
              </c15:ser>
            </c15:filteredBarSeries>
            <c15:filteredBarSeries>
              <c15:ser>
                <c:idx val="10"/>
                <c:order val="10"/>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二次指導集計!$B$44</c15:sqref>
                        </c15:formulaRef>
                      </c:ext>
                    </c:extLst>
                    <c:strCache>
                      <c:ptCount val="1"/>
                      <c:pt idx="0">
                        <c:v>（2）20歳未満の者の立入禁止</c:v>
                      </c:pt>
                    </c:strCache>
                  </c:strRef>
                </c:cat>
                <c:val>
                  <c:numRef>
                    <c:extLst xmlns:c15="http://schemas.microsoft.com/office/drawing/2012/chart">
                      <c:ext xmlns:c15="http://schemas.microsoft.com/office/drawing/2012/chart" uri="{02D57815-91ED-43cb-92C2-25804820EDAC}">
                        <c15:formulaRef>
                          <c15:sqref>二次指導集計!$AA$44</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C-DB8F-4B6D-B973-A9936E6FA3F1}"/>
                  </c:ext>
                </c:extLst>
              </c15:ser>
            </c15:filteredBarSeries>
            <c15:filteredBarSeries>
              <c15:ser>
                <c:idx val="11"/>
                <c:order val="11"/>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二次指導集計!$B$44</c15:sqref>
                        </c15:formulaRef>
                      </c:ext>
                    </c:extLst>
                    <c:strCache>
                      <c:ptCount val="1"/>
                      <c:pt idx="0">
                        <c:v>（2）20歳未満の者の立入禁止</c:v>
                      </c:pt>
                    </c:strCache>
                  </c:strRef>
                </c:cat>
                <c:val>
                  <c:numRef>
                    <c:extLst xmlns:c15="http://schemas.microsoft.com/office/drawing/2012/chart">
                      <c:ext xmlns:c15="http://schemas.microsoft.com/office/drawing/2012/chart" uri="{02D57815-91ED-43cb-92C2-25804820EDAC}">
                        <c15:formulaRef>
                          <c15:sqref>二次指導集計!$AB$44</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D-DB8F-4B6D-B973-A9936E6FA3F1}"/>
                  </c:ext>
                </c:extLst>
              </c15:ser>
            </c15:filteredBarSeries>
            <c15:filteredBarSeries>
              <c15:ser>
                <c:idx val="12"/>
                <c:order val="12"/>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二次指導集計!$B$44</c15:sqref>
                        </c15:formulaRef>
                      </c:ext>
                    </c:extLst>
                    <c:strCache>
                      <c:ptCount val="1"/>
                      <c:pt idx="0">
                        <c:v>（2）20歳未満の者の立入禁止</c:v>
                      </c:pt>
                    </c:strCache>
                  </c:strRef>
                </c:cat>
                <c:val>
                  <c:numRef>
                    <c:extLst xmlns:c15="http://schemas.microsoft.com/office/drawing/2012/chart">
                      <c:ext xmlns:c15="http://schemas.microsoft.com/office/drawing/2012/chart" uri="{02D57815-91ED-43cb-92C2-25804820EDAC}">
                        <c15:formulaRef>
                          <c15:sqref>二次指導集計!$AC$44</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E-DB8F-4B6D-B973-A9936E6FA3F1}"/>
                  </c:ext>
                </c:extLst>
              </c15:ser>
            </c15:filteredBarSeries>
            <c15:filteredBarSeries>
              <c15:ser>
                <c:idx val="14"/>
                <c:order val="14"/>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二次指導集計!$B$44</c15:sqref>
                        </c15:formulaRef>
                      </c:ext>
                    </c:extLst>
                    <c:strCache>
                      <c:ptCount val="1"/>
                      <c:pt idx="0">
                        <c:v>（2）20歳未満の者の立入禁止</c:v>
                      </c:pt>
                    </c:strCache>
                  </c:strRef>
                </c:cat>
                <c:val>
                  <c:numRef>
                    <c:extLst xmlns:c15="http://schemas.microsoft.com/office/drawing/2012/chart">
                      <c:ext xmlns:c15="http://schemas.microsoft.com/office/drawing/2012/chart" uri="{02D57815-91ED-43cb-92C2-25804820EDAC}">
                        <c15:formulaRef>
                          <c15:sqref>二次指導集計!$AE$44</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F-DB8F-4B6D-B973-A9936E6FA3F1}"/>
                  </c:ext>
                </c:extLst>
              </c15:ser>
            </c15:filteredBarSeries>
            <c15:filteredBarSeries>
              <c15:ser>
                <c:idx val="15"/>
                <c:order val="15"/>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二次指導集計!$B$44</c15:sqref>
                        </c15:formulaRef>
                      </c:ext>
                    </c:extLst>
                    <c:strCache>
                      <c:ptCount val="1"/>
                      <c:pt idx="0">
                        <c:v>（2）20歳未満の者の立入禁止</c:v>
                      </c:pt>
                    </c:strCache>
                  </c:strRef>
                </c:cat>
                <c:val>
                  <c:numRef>
                    <c:extLst xmlns:c15="http://schemas.microsoft.com/office/drawing/2012/chart">
                      <c:ext xmlns:c15="http://schemas.microsoft.com/office/drawing/2012/chart" uri="{02D57815-91ED-43cb-92C2-25804820EDAC}">
                        <c15:formulaRef>
                          <c15:sqref>二次指導集計!$AF$44</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0-DB8F-4B6D-B973-A9936E6FA3F1}"/>
                  </c:ext>
                </c:extLst>
              </c15:ser>
            </c15:filteredBarSeries>
            <c15:filteredBarSeries>
              <c15:ser>
                <c:idx val="17"/>
                <c:order val="17"/>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二次指導集計!$B$44</c15:sqref>
                        </c15:formulaRef>
                      </c:ext>
                    </c:extLst>
                    <c:strCache>
                      <c:ptCount val="1"/>
                      <c:pt idx="0">
                        <c:v>（2）20歳未満の者の立入禁止</c:v>
                      </c:pt>
                    </c:strCache>
                  </c:strRef>
                </c:cat>
                <c:val>
                  <c:numRef>
                    <c:extLst xmlns:c15="http://schemas.microsoft.com/office/drawing/2012/chart">
                      <c:ext xmlns:c15="http://schemas.microsoft.com/office/drawing/2012/chart" uri="{02D57815-91ED-43cb-92C2-25804820EDAC}">
                        <c15:formulaRef>
                          <c15:sqref>二次指導集計!$AH$44</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1-DB8F-4B6D-B973-A9936E6FA3F1}"/>
                  </c:ext>
                </c:extLst>
              </c15:ser>
            </c15:filteredBarSeries>
            <c15:filteredBarSeries>
              <c15:ser>
                <c:idx val="18"/>
                <c:order val="18"/>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二次指導集計!$B$44</c15:sqref>
                        </c15:formulaRef>
                      </c:ext>
                    </c:extLst>
                    <c:strCache>
                      <c:ptCount val="1"/>
                      <c:pt idx="0">
                        <c:v>（2）20歳未満の者の立入禁止</c:v>
                      </c:pt>
                    </c:strCache>
                  </c:strRef>
                </c:cat>
                <c:val>
                  <c:numRef>
                    <c:extLst xmlns:c15="http://schemas.microsoft.com/office/drawing/2012/chart">
                      <c:ext xmlns:c15="http://schemas.microsoft.com/office/drawing/2012/chart" uri="{02D57815-91ED-43cb-92C2-25804820EDAC}">
                        <c15:formulaRef>
                          <c15:sqref>二次指導集計!$AI$44</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2-DB8F-4B6D-B973-A9936E6FA3F1}"/>
                  </c:ext>
                </c:extLst>
              </c15:ser>
            </c15:filteredBarSeries>
            <c15:filteredBarSeries>
              <c15:ser>
                <c:idx val="19"/>
                <c:order val="19"/>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二次指導集計!$B$44</c15:sqref>
                        </c15:formulaRef>
                      </c:ext>
                    </c:extLst>
                    <c:strCache>
                      <c:ptCount val="1"/>
                      <c:pt idx="0">
                        <c:v>（2）20歳未満の者の立入禁止</c:v>
                      </c:pt>
                    </c:strCache>
                  </c:strRef>
                </c:cat>
                <c:val>
                  <c:numRef>
                    <c:extLst xmlns:c15="http://schemas.microsoft.com/office/drawing/2012/chart">
                      <c:ext xmlns:c15="http://schemas.microsoft.com/office/drawing/2012/chart" uri="{02D57815-91ED-43cb-92C2-25804820EDAC}">
                        <c15:formulaRef>
                          <c15:sqref>二次指導集計!$AJ$44</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3-DB8F-4B6D-B973-A9936E6FA3F1}"/>
                  </c:ext>
                </c:extLst>
              </c15:ser>
            </c15:filteredBarSeries>
          </c:ext>
        </c:extLst>
      </c:barChart>
      <c:catAx>
        <c:axId val="1619245807"/>
        <c:scaling>
          <c:orientation val="maxMin"/>
        </c:scaling>
        <c:delete val="0"/>
        <c:axPos val="l"/>
        <c:numFmt formatCode="General" sourceLinked="1"/>
        <c:majorTickMark val="none"/>
        <c:minorTickMark val="none"/>
        <c:tickLblPos val="nextTo"/>
        <c:spPr>
          <a:noFill/>
          <a:ln w="9525" cap="flat" cmpd="sng" algn="ctr">
            <a:solidFill>
              <a:schemeClr val="accent1">
                <a:alpha val="99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619236239"/>
        <c:crosses val="autoZero"/>
        <c:auto val="1"/>
        <c:lblAlgn val="ctr"/>
        <c:lblOffset val="100"/>
        <c:tickLblSkip val="1"/>
        <c:noMultiLvlLbl val="0"/>
      </c:catAx>
      <c:valAx>
        <c:axId val="1619236239"/>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619245807"/>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ja-JP" dirty="0"/>
              <a:t>（</a:t>
            </a:r>
            <a:r>
              <a:rPr lang="en-US" dirty="0"/>
              <a:t>4</a:t>
            </a:r>
            <a:r>
              <a:rPr lang="ja-JP" dirty="0"/>
              <a:t>）</a:t>
            </a:r>
            <a:r>
              <a:rPr lang="ja-JP" altLang="en-US" dirty="0"/>
              <a:t>技術的基準</a:t>
            </a:r>
            <a:endParaRPr lang="ja-JP" dirty="0"/>
          </a:p>
        </c:rich>
      </c:tx>
      <c:layout>
        <c:manualLayout>
          <c:xMode val="edge"/>
          <c:yMode val="edge"/>
          <c:x val="4.498555243154484E-3"/>
          <c:y val="0.18037781273171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percentStacked"/>
        <c:varyColors val="0"/>
        <c:ser>
          <c:idx val="13"/>
          <c:order val="13"/>
          <c:tx>
            <c:v>改善</c:v>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二次指導集計!$P$46:$P$48</c:f>
              <c:strCache>
                <c:ptCount val="3"/>
                <c:pt idx="0">
                  <c:v>　　➀　壁・天井等によって区画　　　</c:v>
                </c:pt>
                <c:pt idx="1">
                  <c:v>　　②　0.2ｍ毎秒以上の気流</c:v>
                </c:pt>
                <c:pt idx="2">
                  <c:v>　　③　屋外排気</c:v>
                </c:pt>
              </c:strCache>
              <c:extLst/>
            </c:strRef>
          </c:cat>
          <c:val>
            <c:numRef>
              <c:f>二次指導集計!$AD$46:$AD$48</c:f>
              <c:numCache>
                <c:formatCode>General</c:formatCode>
                <c:ptCount val="3"/>
                <c:pt idx="0">
                  <c:v>40</c:v>
                </c:pt>
                <c:pt idx="1">
                  <c:v>36</c:v>
                </c:pt>
                <c:pt idx="2">
                  <c:v>40</c:v>
                </c:pt>
              </c:numCache>
              <c:extLst/>
            </c:numRef>
          </c:val>
          <c:extLst>
            <c:ext xmlns:c16="http://schemas.microsoft.com/office/drawing/2014/chart" uri="{C3380CC4-5D6E-409C-BE32-E72D297353CC}">
              <c16:uniqueId val="{00000000-F7F0-472C-9FB5-DF212D525FCA}"/>
            </c:ext>
          </c:extLst>
        </c:ser>
        <c:ser>
          <c:idx val="16"/>
          <c:order val="16"/>
          <c:tx>
            <c:v>要改善</c:v>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二次指導集計!$P$46:$P$48</c:f>
              <c:strCache>
                <c:ptCount val="3"/>
                <c:pt idx="0">
                  <c:v>　　➀　壁・天井等によって区画　　　</c:v>
                </c:pt>
                <c:pt idx="1">
                  <c:v>　　②　0.2ｍ毎秒以上の気流</c:v>
                </c:pt>
                <c:pt idx="2">
                  <c:v>　　③　屋外排気</c:v>
                </c:pt>
              </c:strCache>
              <c:extLst/>
            </c:strRef>
          </c:cat>
          <c:val>
            <c:numRef>
              <c:f>二次指導集計!$AG$46:$AG$48</c:f>
              <c:numCache>
                <c:formatCode>General</c:formatCode>
                <c:ptCount val="3"/>
                <c:pt idx="0">
                  <c:v>0</c:v>
                </c:pt>
                <c:pt idx="1">
                  <c:v>4</c:v>
                </c:pt>
                <c:pt idx="2">
                  <c:v>0</c:v>
                </c:pt>
              </c:numCache>
              <c:extLst/>
            </c:numRef>
          </c:val>
          <c:extLst>
            <c:ext xmlns:c16="http://schemas.microsoft.com/office/drawing/2014/chart" uri="{C3380CC4-5D6E-409C-BE32-E72D297353CC}">
              <c16:uniqueId val="{00000001-F7F0-472C-9FB5-DF212D525FCA}"/>
            </c:ext>
          </c:extLst>
        </c:ser>
        <c:dLbls>
          <c:showLegendKey val="0"/>
          <c:showVal val="0"/>
          <c:showCatName val="0"/>
          <c:showSerName val="0"/>
          <c:showPercent val="0"/>
          <c:showBubbleSize val="0"/>
        </c:dLbls>
        <c:gapWidth val="150"/>
        <c:overlap val="100"/>
        <c:axId val="1584400511"/>
        <c:axId val="1584423807"/>
        <c:extLst>
          <c:ext xmlns:c15="http://schemas.microsoft.com/office/drawing/2012/chart" uri="{02D57815-91ED-43cb-92C2-25804820EDAC}">
            <c15:filteredBarSeries>
              <c15: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二次指導集計!$P$46:$P$48</c15:sqref>
                        </c15:formulaRef>
                      </c:ext>
                    </c:extLst>
                    <c:strCache>
                      <c:ptCount val="3"/>
                      <c:pt idx="0">
                        <c:v>　　➀　壁・天井等によって区画　　　</c:v>
                      </c:pt>
                      <c:pt idx="1">
                        <c:v>　　②　0.2ｍ毎秒以上の気流</c:v>
                      </c:pt>
                      <c:pt idx="2">
                        <c:v>　　③　屋外排気</c:v>
                      </c:pt>
                    </c:strCache>
                  </c:strRef>
                </c:cat>
                <c:val>
                  <c:numRef>
                    <c:extLst>
                      <c:ext uri="{02D57815-91ED-43cb-92C2-25804820EDAC}">
                        <c15:formulaRef>
                          <c15:sqref>二次指導集計!$Q$46:$Q$48</c15:sqref>
                        </c15:formulaRef>
                      </c:ext>
                    </c:extLst>
                    <c:numCache>
                      <c:formatCode>General</c:formatCode>
                      <c:ptCount val="3"/>
                    </c:numCache>
                  </c:numRef>
                </c:val>
                <c:extLst>
                  <c:ext xmlns:c16="http://schemas.microsoft.com/office/drawing/2014/chart" uri="{C3380CC4-5D6E-409C-BE32-E72D297353CC}">
                    <c16:uniqueId val="{00000002-F7F0-472C-9FB5-DF212D525FCA}"/>
                  </c:ext>
                </c:extLst>
              </c15:ser>
            </c15:filteredBarSeries>
            <c15:filteredBarSeries>
              <c15: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二次指導集計!$P$46:$P$48</c15:sqref>
                        </c15:formulaRef>
                      </c:ext>
                    </c:extLst>
                    <c:strCache>
                      <c:ptCount val="3"/>
                      <c:pt idx="0">
                        <c:v>　　➀　壁・天井等によって区画　　　</c:v>
                      </c:pt>
                      <c:pt idx="1">
                        <c:v>　　②　0.2ｍ毎秒以上の気流</c:v>
                      </c:pt>
                      <c:pt idx="2">
                        <c:v>　　③　屋外排気</c:v>
                      </c:pt>
                    </c:strCache>
                  </c:strRef>
                </c:cat>
                <c:val>
                  <c:numRef>
                    <c:extLst xmlns:c15="http://schemas.microsoft.com/office/drawing/2012/chart">
                      <c:ext xmlns:c15="http://schemas.microsoft.com/office/drawing/2012/chart" uri="{02D57815-91ED-43cb-92C2-25804820EDAC}">
                        <c15:formulaRef>
                          <c15:sqref>二次指導集計!$R$46:$R$48</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3-F7F0-472C-9FB5-DF212D525FCA}"/>
                  </c:ext>
                </c:extLst>
              </c15:ser>
            </c15:filteredBarSeries>
            <c15:filteredBarSeries>
              <c15:ser>
                <c:idx val="2"/>
                <c:order val="2"/>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二次指導集計!$P$46:$P$48</c15:sqref>
                        </c15:formulaRef>
                      </c:ext>
                    </c:extLst>
                    <c:strCache>
                      <c:ptCount val="3"/>
                      <c:pt idx="0">
                        <c:v>　　➀　壁・天井等によって区画　　　</c:v>
                      </c:pt>
                      <c:pt idx="1">
                        <c:v>　　②　0.2ｍ毎秒以上の気流</c:v>
                      </c:pt>
                      <c:pt idx="2">
                        <c:v>　　③　屋外排気</c:v>
                      </c:pt>
                    </c:strCache>
                  </c:strRef>
                </c:cat>
                <c:val>
                  <c:numRef>
                    <c:extLst xmlns:c15="http://schemas.microsoft.com/office/drawing/2012/chart">
                      <c:ext xmlns:c15="http://schemas.microsoft.com/office/drawing/2012/chart" uri="{02D57815-91ED-43cb-92C2-25804820EDAC}">
                        <c15:formulaRef>
                          <c15:sqref>二次指導集計!$S$46:$S$48</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4-F7F0-472C-9FB5-DF212D525FCA}"/>
                  </c:ext>
                </c:extLst>
              </c15:ser>
            </c15:filteredBarSeries>
            <c15:filteredBarSeries>
              <c15:ser>
                <c:idx val="3"/>
                <c:order val="3"/>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二次指導集計!$P$46:$P$48</c15:sqref>
                        </c15:formulaRef>
                      </c:ext>
                    </c:extLst>
                    <c:strCache>
                      <c:ptCount val="3"/>
                      <c:pt idx="0">
                        <c:v>　　➀　壁・天井等によって区画　　　</c:v>
                      </c:pt>
                      <c:pt idx="1">
                        <c:v>　　②　0.2ｍ毎秒以上の気流</c:v>
                      </c:pt>
                      <c:pt idx="2">
                        <c:v>　　③　屋外排気</c:v>
                      </c:pt>
                    </c:strCache>
                  </c:strRef>
                </c:cat>
                <c:val>
                  <c:numRef>
                    <c:extLst xmlns:c15="http://schemas.microsoft.com/office/drawing/2012/chart">
                      <c:ext xmlns:c15="http://schemas.microsoft.com/office/drawing/2012/chart" uri="{02D57815-91ED-43cb-92C2-25804820EDAC}">
                        <c15:formulaRef>
                          <c15:sqref>二次指導集計!$T$46:$T$48</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5-F7F0-472C-9FB5-DF212D525FCA}"/>
                  </c:ext>
                </c:extLst>
              </c15:ser>
            </c15:filteredBarSeries>
            <c15:filteredBarSeries>
              <c15:ser>
                <c:idx val="4"/>
                <c:order val="4"/>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二次指導集計!$P$46:$P$48</c15:sqref>
                        </c15:formulaRef>
                      </c:ext>
                    </c:extLst>
                    <c:strCache>
                      <c:ptCount val="3"/>
                      <c:pt idx="0">
                        <c:v>　　➀　壁・天井等によって区画　　　</c:v>
                      </c:pt>
                      <c:pt idx="1">
                        <c:v>　　②　0.2ｍ毎秒以上の気流</c:v>
                      </c:pt>
                      <c:pt idx="2">
                        <c:v>　　③　屋外排気</c:v>
                      </c:pt>
                    </c:strCache>
                  </c:strRef>
                </c:cat>
                <c:val>
                  <c:numRef>
                    <c:extLst xmlns:c15="http://schemas.microsoft.com/office/drawing/2012/chart">
                      <c:ext xmlns:c15="http://schemas.microsoft.com/office/drawing/2012/chart" uri="{02D57815-91ED-43cb-92C2-25804820EDAC}">
                        <c15:formulaRef>
                          <c15:sqref>二次指導集計!$U$46:$U$48</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6-F7F0-472C-9FB5-DF212D525FCA}"/>
                  </c:ext>
                </c:extLst>
              </c15:ser>
            </c15:filteredBarSeries>
            <c15:filteredBarSeries>
              <c15:ser>
                <c:idx val="5"/>
                <c:order val="5"/>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二次指導集計!$P$46:$P$48</c15:sqref>
                        </c15:formulaRef>
                      </c:ext>
                    </c:extLst>
                    <c:strCache>
                      <c:ptCount val="3"/>
                      <c:pt idx="0">
                        <c:v>　　➀　壁・天井等によって区画　　　</c:v>
                      </c:pt>
                      <c:pt idx="1">
                        <c:v>　　②　0.2ｍ毎秒以上の気流</c:v>
                      </c:pt>
                      <c:pt idx="2">
                        <c:v>　　③　屋外排気</c:v>
                      </c:pt>
                    </c:strCache>
                  </c:strRef>
                </c:cat>
                <c:val>
                  <c:numRef>
                    <c:extLst xmlns:c15="http://schemas.microsoft.com/office/drawing/2012/chart">
                      <c:ext xmlns:c15="http://schemas.microsoft.com/office/drawing/2012/chart" uri="{02D57815-91ED-43cb-92C2-25804820EDAC}">
                        <c15:formulaRef>
                          <c15:sqref>二次指導集計!$V$46:$V$48</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7-F7F0-472C-9FB5-DF212D525FCA}"/>
                  </c:ext>
                </c:extLst>
              </c15:ser>
            </c15:filteredBarSeries>
            <c15:filteredBarSeries>
              <c15:ser>
                <c:idx val="6"/>
                <c:order val="6"/>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二次指導集計!$P$46:$P$48</c15:sqref>
                        </c15:formulaRef>
                      </c:ext>
                    </c:extLst>
                    <c:strCache>
                      <c:ptCount val="3"/>
                      <c:pt idx="0">
                        <c:v>　　➀　壁・天井等によって区画　　　</c:v>
                      </c:pt>
                      <c:pt idx="1">
                        <c:v>　　②　0.2ｍ毎秒以上の気流</c:v>
                      </c:pt>
                      <c:pt idx="2">
                        <c:v>　　③　屋外排気</c:v>
                      </c:pt>
                    </c:strCache>
                  </c:strRef>
                </c:cat>
                <c:val>
                  <c:numRef>
                    <c:extLst xmlns:c15="http://schemas.microsoft.com/office/drawing/2012/chart">
                      <c:ext xmlns:c15="http://schemas.microsoft.com/office/drawing/2012/chart" uri="{02D57815-91ED-43cb-92C2-25804820EDAC}">
                        <c15:formulaRef>
                          <c15:sqref>二次指導集計!$W$46:$W$48</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8-F7F0-472C-9FB5-DF212D525FCA}"/>
                  </c:ext>
                </c:extLst>
              </c15:ser>
            </c15:filteredBarSeries>
            <c15:filteredBarSeries>
              <c15:ser>
                <c:idx val="7"/>
                <c:order val="7"/>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二次指導集計!$P$46:$P$48</c15:sqref>
                        </c15:formulaRef>
                      </c:ext>
                    </c:extLst>
                    <c:strCache>
                      <c:ptCount val="3"/>
                      <c:pt idx="0">
                        <c:v>　　➀　壁・天井等によって区画　　　</c:v>
                      </c:pt>
                      <c:pt idx="1">
                        <c:v>　　②　0.2ｍ毎秒以上の気流</c:v>
                      </c:pt>
                      <c:pt idx="2">
                        <c:v>　　③　屋外排気</c:v>
                      </c:pt>
                    </c:strCache>
                  </c:strRef>
                </c:cat>
                <c:val>
                  <c:numRef>
                    <c:extLst xmlns:c15="http://schemas.microsoft.com/office/drawing/2012/chart">
                      <c:ext xmlns:c15="http://schemas.microsoft.com/office/drawing/2012/chart" uri="{02D57815-91ED-43cb-92C2-25804820EDAC}">
                        <c15:formulaRef>
                          <c15:sqref>二次指導集計!$X$46:$X$48</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9-F7F0-472C-9FB5-DF212D525FCA}"/>
                  </c:ext>
                </c:extLst>
              </c15:ser>
            </c15:filteredBarSeries>
            <c15:filteredBarSeries>
              <c15:ser>
                <c:idx val="8"/>
                <c:order val="8"/>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二次指導集計!$P$46:$P$48</c15:sqref>
                        </c15:formulaRef>
                      </c:ext>
                    </c:extLst>
                    <c:strCache>
                      <c:ptCount val="3"/>
                      <c:pt idx="0">
                        <c:v>　　➀　壁・天井等によって区画　　　</c:v>
                      </c:pt>
                      <c:pt idx="1">
                        <c:v>　　②　0.2ｍ毎秒以上の気流</c:v>
                      </c:pt>
                      <c:pt idx="2">
                        <c:v>　　③　屋外排気</c:v>
                      </c:pt>
                    </c:strCache>
                  </c:strRef>
                </c:cat>
                <c:val>
                  <c:numRef>
                    <c:extLst xmlns:c15="http://schemas.microsoft.com/office/drawing/2012/chart">
                      <c:ext xmlns:c15="http://schemas.microsoft.com/office/drawing/2012/chart" uri="{02D57815-91ED-43cb-92C2-25804820EDAC}">
                        <c15:formulaRef>
                          <c15:sqref>二次指導集計!$Y$46:$Y$48</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A-F7F0-472C-9FB5-DF212D525FCA}"/>
                  </c:ext>
                </c:extLst>
              </c15:ser>
            </c15:filteredBarSeries>
            <c15:filteredBarSeries>
              <c15:ser>
                <c:idx val="9"/>
                <c:order val="9"/>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二次指導集計!$P$46:$P$48</c15:sqref>
                        </c15:formulaRef>
                      </c:ext>
                    </c:extLst>
                    <c:strCache>
                      <c:ptCount val="3"/>
                      <c:pt idx="0">
                        <c:v>　　➀　壁・天井等によって区画　　　</c:v>
                      </c:pt>
                      <c:pt idx="1">
                        <c:v>　　②　0.2ｍ毎秒以上の気流</c:v>
                      </c:pt>
                      <c:pt idx="2">
                        <c:v>　　③　屋外排気</c:v>
                      </c:pt>
                    </c:strCache>
                  </c:strRef>
                </c:cat>
                <c:val>
                  <c:numRef>
                    <c:extLst xmlns:c15="http://schemas.microsoft.com/office/drawing/2012/chart">
                      <c:ext xmlns:c15="http://schemas.microsoft.com/office/drawing/2012/chart" uri="{02D57815-91ED-43cb-92C2-25804820EDAC}">
                        <c15:formulaRef>
                          <c15:sqref>二次指導集計!$Z$46:$Z$48</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B-F7F0-472C-9FB5-DF212D525FCA}"/>
                  </c:ext>
                </c:extLst>
              </c15:ser>
            </c15:filteredBarSeries>
            <c15:filteredBarSeries>
              <c15:ser>
                <c:idx val="10"/>
                <c:order val="10"/>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二次指導集計!$P$46:$P$48</c15:sqref>
                        </c15:formulaRef>
                      </c:ext>
                    </c:extLst>
                    <c:strCache>
                      <c:ptCount val="3"/>
                      <c:pt idx="0">
                        <c:v>　　➀　壁・天井等によって区画　　　</c:v>
                      </c:pt>
                      <c:pt idx="1">
                        <c:v>　　②　0.2ｍ毎秒以上の気流</c:v>
                      </c:pt>
                      <c:pt idx="2">
                        <c:v>　　③　屋外排気</c:v>
                      </c:pt>
                    </c:strCache>
                  </c:strRef>
                </c:cat>
                <c:val>
                  <c:numRef>
                    <c:extLst xmlns:c15="http://schemas.microsoft.com/office/drawing/2012/chart">
                      <c:ext xmlns:c15="http://schemas.microsoft.com/office/drawing/2012/chart" uri="{02D57815-91ED-43cb-92C2-25804820EDAC}">
                        <c15:formulaRef>
                          <c15:sqref>二次指導集計!$AA$46:$AA$48</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C-F7F0-472C-9FB5-DF212D525FCA}"/>
                  </c:ext>
                </c:extLst>
              </c15:ser>
            </c15:filteredBarSeries>
            <c15:filteredBarSeries>
              <c15:ser>
                <c:idx val="11"/>
                <c:order val="11"/>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二次指導集計!$P$46:$P$48</c15:sqref>
                        </c15:formulaRef>
                      </c:ext>
                    </c:extLst>
                    <c:strCache>
                      <c:ptCount val="3"/>
                      <c:pt idx="0">
                        <c:v>　　➀　壁・天井等によって区画　　　</c:v>
                      </c:pt>
                      <c:pt idx="1">
                        <c:v>　　②　0.2ｍ毎秒以上の気流</c:v>
                      </c:pt>
                      <c:pt idx="2">
                        <c:v>　　③　屋外排気</c:v>
                      </c:pt>
                    </c:strCache>
                  </c:strRef>
                </c:cat>
                <c:val>
                  <c:numRef>
                    <c:extLst xmlns:c15="http://schemas.microsoft.com/office/drawing/2012/chart">
                      <c:ext xmlns:c15="http://schemas.microsoft.com/office/drawing/2012/chart" uri="{02D57815-91ED-43cb-92C2-25804820EDAC}">
                        <c15:formulaRef>
                          <c15:sqref>二次指導集計!$AB$46:$AB$48</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D-F7F0-472C-9FB5-DF212D525FCA}"/>
                  </c:ext>
                </c:extLst>
              </c15:ser>
            </c15:filteredBarSeries>
            <c15:filteredBarSeries>
              <c15:ser>
                <c:idx val="12"/>
                <c:order val="12"/>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二次指導集計!$P$46:$P$48</c15:sqref>
                        </c15:formulaRef>
                      </c:ext>
                    </c:extLst>
                    <c:strCache>
                      <c:ptCount val="3"/>
                      <c:pt idx="0">
                        <c:v>　　➀　壁・天井等によって区画　　　</c:v>
                      </c:pt>
                      <c:pt idx="1">
                        <c:v>　　②　0.2ｍ毎秒以上の気流</c:v>
                      </c:pt>
                      <c:pt idx="2">
                        <c:v>　　③　屋外排気</c:v>
                      </c:pt>
                    </c:strCache>
                  </c:strRef>
                </c:cat>
                <c:val>
                  <c:numRef>
                    <c:extLst xmlns:c15="http://schemas.microsoft.com/office/drawing/2012/chart">
                      <c:ext xmlns:c15="http://schemas.microsoft.com/office/drawing/2012/chart" uri="{02D57815-91ED-43cb-92C2-25804820EDAC}">
                        <c15:formulaRef>
                          <c15:sqref>二次指導集計!$AC$46:$AC$48</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E-F7F0-472C-9FB5-DF212D525FCA}"/>
                  </c:ext>
                </c:extLst>
              </c15:ser>
            </c15:filteredBarSeries>
            <c15:filteredBarSeries>
              <c15:ser>
                <c:idx val="14"/>
                <c:order val="14"/>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二次指導集計!$P$46:$P$48</c15:sqref>
                        </c15:formulaRef>
                      </c:ext>
                    </c:extLst>
                    <c:strCache>
                      <c:ptCount val="3"/>
                      <c:pt idx="0">
                        <c:v>　　➀　壁・天井等によって区画　　　</c:v>
                      </c:pt>
                      <c:pt idx="1">
                        <c:v>　　②　0.2ｍ毎秒以上の気流</c:v>
                      </c:pt>
                      <c:pt idx="2">
                        <c:v>　　③　屋外排気</c:v>
                      </c:pt>
                    </c:strCache>
                  </c:strRef>
                </c:cat>
                <c:val>
                  <c:numRef>
                    <c:extLst xmlns:c15="http://schemas.microsoft.com/office/drawing/2012/chart">
                      <c:ext xmlns:c15="http://schemas.microsoft.com/office/drawing/2012/chart" uri="{02D57815-91ED-43cb-92C2-25804820EDAC}">
                        <c15:formulaRef>
                          <c15:sqref>二次指導集計!$AE$46:$AE$48</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F-F7F0-472C-9FB5-DF212D525FCA}"/>
                  </c:ext>
                </c:extLst>
              </c15:ser>
            </c15:filteredBarSeries>
            <c15:filteredBarSeries>
              <c15:ser>
                <c:idx val="15"/>
                <c:order val="15"/>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二次指導集計!$P$46:$P$48</c15:sqref>
                        </c15:formulaRef>
                      </c:ext>
                    </c:extLst>
                    <c:strCache>
                      <c:ptCount val="3"/>
                      <c:pt idx="0">
                        <c:v>　　➀　壁・天井等によって区画　　　</c:v>
                      </c:pt>
                      <c:pt idx="1">
                        <c:v>　　②　0.2ｍ毎秒以上の気流</c:v>
                      </c:pt>
                      <c:pt idx="2">
                        <c:v>　　③　屋外排気</c:v>
                      </c:pt>
                    </c:strCache>
                  </c:strRef>
                </c:cat>
                <c:val>
                  <c:numRef>
                    <c:extLst xmlns:c15="http://schemas.microsoft.com/office/drawing/2012/chart">
                      <c:ext xmlns:c15="http://schemas.microsoft.com/office/drawing/2012/chart" uri="{02D57815-91ED-43cb-92C2-25804820EDAC}">
                        <c15:formulaRef>
                          <c15:sqref>二次指導集計!$AF$46:$AF$48</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10-F7F0-472C-9FB5-DF212D525FCA}"/>
                  </c:ext>
                </c:extLst>
              </c15:ser>
            </c15:filteredBarSeries>
            <c15:filteredBarSeries>
              <c15:ser>
                <c:idx val="17"/>
                <c:order val="17"/>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二次指導集計!$P$46:$P$48</c15:sqref>
                        </c15:formulaRef>
                      </c:ext>
                    </c:extLst>
                    <c:strCache>
                      <c:ptCount val="3"/>
                      <c:pt idx="0">
                        <c:v>　　➀　壁・天井等によって区画　　　</c:v>
                      </c:pt>
                      <c:pt idx="1">
                        <c:v>　　②　0.2ｍ毎秒以上の気流</c:v>
                      </c:pt>
                      <c:pt idx="2">
                        <c:v>　　③　屋外排気</c:v>
                      </c:pt>
                    </c:strCache>
                  </c:strRef>
                </c:cat>
                <c:val>
                  <c:numRef>
                    <c:extLst xmlns:c15="http://schemas.microsoft.com/office/drawing/2012/chart">
                      <c:ext xmlns:c15="http://schemas.microsoft.com/office/drawing/2012/chart" uri="{02D57815-91ED-43cb-92C2-25804820EDAC}">
                        <c15:formulaRef>
                          <c15:sqref>二次指導集計!$AH$46:$AH$48</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11-F7F0-472C-9FB5-DF212D525FCA}"/>
                  </c:ext>
                </c:extLst>
              </c15:ser>
            </c15:filteredBarSeries>
            <c15:filteredBarSeries>
              <c15:ser>
                <c:idx val="18"/>
                <c:order val="18"/>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二次指導集計!$P$46:$P$48</c15:sqref>
                        </c15:formulaRef>
                      </c:ext>
                    </c:extLst>
                    <c:strCache>
                      <c:ptCount val="3"/>
                      <c:pt idx="0">
                        <c:v>　　➀　壁・天井等によって区画　　　</c:v>
                      </c:pt>
                      <c:pt idx="1">
                        <c:v>　　②　0.2ｍ毎秒以上の気流</c:v>
                      </c:pt>
                      <c:pt idx="2">
                        <c:v>　　③　屋外排気</c:v>
                      </c:pt>
                    </c:strCache>
                  </c:strRef>
                </c:cat>
                <c:val>
                  <c:numRef>
                    <c:extLst xmlns:c15="http://schemas.microsoft.com/office/drawing/2012/chart">
                      <c:ext xmlns:c15="http://schemas.microsoft.com/office/drawing/2012/chart" uri="{02D57815-91ED-43cb-92C2-25804820EDAC}">
                        <c15:formulaRef>
                          <c15:sqref>二次指導集計!$AI$46:$AI$48</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12-F7F0-472C-9FB5-DF212D525FCA}"/>
                  </c:ext>
                </c:extLst>
              </c15:ser>
            </c15:filteredBarSeries>
            <c15:filteredBarSeries>
              <c15:ser>
                <c:idx val="19"/>
                <c:order val="19"/>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二次指導集計!$P$46:$P$48</c15:sqref>
                        </c15:formulaRef>
                      </c:ext>
                    </c:extLst>
                    <c:strCache>
                      <c:ptCount val="3"/>
                      <c:pt idx="0">
                        <c:v>　　➀　壁・天井等によって区画　　　</c:v>
                      </c:pt>
                      <c:pt idx="1">
                        <c:v>　　②　0.2ｍ毎秒以上の気流</c:v>
                      </c:pt>
                      <c:pt idx="2">
                        <c:v>　　③　屋外排気</c:v>
                      </c:pt>
                    </c:strCache>
                  </c:strRef>
                </c:cat>
                <c:val>
                  <c:numRef>
                    <c:extLst xmlns:c15="http://schemas.microsoft.com/office/drawing/2012/chart">
                      <c:ext xmlns:c15="http://schemas.microsoft.com/office/drawing/2012/chart" uri="{02D57815-91ED-43cb-92C2-25804820EDAC}">
                        <c15:formulaRef>
                          <c15:sqref>二次指導集計!$AJ$46:$AJ$48</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13-F7F0-472C-9FB5-DF212D525FCA}"/>
                  </c:ext>
                </c:extLst>
              </c15:ser>
            </c15:filteredBarSeries>
          </c:ext>
        </c:extLst>
      </c:barChart>
      <c:catAx>
        <c:axId val="1584400511"/>
        <c:scaling>
          <c:orientation val="maxMin"/>
        </c:scaling>
        <c:delete val="0"/>
        <c:axPos val="l"/>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584423807"/>
        <c:crosses val="autoZero"/>
        <c:auto val="1"/>
        <c:lblAlgn val="ctr"/>
        <c:lblOffset val="100"/>
        <c:noMultiLvlLbl val="0"/>
      </c:catAx>
      <c:valAx>
        <c:axId val="1584423807"/>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584400511"/>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ja-JP"/>
              <a:t>（</a:t>
            </a:r>
            <a:r>
              <a:rPr lang="en-US"/>
              <a:t>5</a:t>
            </a:r>
            <a:r>
              <a:rPr lang="ja-JP"/>
              <a:t>）その他喫煙室設置の守るべきルール</a:t>
            </a:r>
            <a:endParaRPr lang="en-US"/>
          </a:p>
        </c:rich>
      </c:tx>
      <c:layout>
        <c:manualLayout>
          <c:xMode val="edge"/>
          <c:yMode val="edge"/>
          <c:x val="9.8426584215740593E-3"/>
          <c:y val="4.0160642570281121E-3"/>
        </c:manualLayout>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ja-JP"/>
        </a:p>
      </c:txPr>
    </c:title>
    <c:autoTitleDeleted val="0"/>
    <c:plotArea>
      <c:layout>
        <c:manualLayout>
          <c:layoutTarget val="inner"/>
          <c:xMode val="edge"/>
          <c:yMode val="edge"/>
          <c:x val="0.40320552149948646"/>
          <c:y val="0.16367000771010023"/>
          <c:w val="0.56204941617082549"/>
          <c:h val="0.80240555127216651"/>
        </c:manualLayout>
      </c:layout>
      <c:barChart>
        <c:barDir val="bar"/>
        <c:grouping val="percentStack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multiLvlStrRef>
              <c:f>二次指導集計!$K$49:$P$57</c:f>
              <c:multiLvlStrCache>
                <c:ptCount val="9"/>
                <c:lvl>
                  <c:pt idx="0">
                    <c:v>屋内の一部に設置</c:v>
                  </c:pt>
                  <c:pt idx="1">
                    <c:v>喫煙のみに使用</c:v>
                  </c:pt>
                  <c:pt idx="2">
                    <c:v>屋内の一部に設置</c:v>
                  </c:pt>
                  <c:pt idx="3">
                    <c:v>加熱式たばこに限定</c:v>
                  </c:pt>
                  <c:pt idx="4">
                    <c:v>既存特定飲食提供施設の条件</c:v>
                  </c:pt>
                  <c:pt idx="5">
                    <c:v>既存特定飲食提供施設の書類保存</c:v>
                  </c:pt>
                  <c:pt idx="6">
                    <c:v>保健所への届出</c:v>
                  </c:pt>
                  <c:pt idx="7">
                    <c:v>喫煙目的室内で可能な喫煙以外の行為</c:v>
                  </c:pt>
                  <c:pt idx="8">
                    <c:v>たばこ販売許可</c:v>
                  </c:pt>
                </c:lvl>
                <c:lvl>
                  <c:pt idx="0">
                    <c:v> ➀喫煙専用室</c:v>
                  </c:pt>
                  <c:pt idx="2">
                    <c:v>②加熱式たばこ専用喫煙室</c:v>
                  </c:pt>
                  <c:pt idx="4">
                    <c:v>③喫煙可能室（または喫煙可能店）</c:v>
                  </c:pt>
                  <c:pt idx="7">
                    <c:v>④喫煙目的室（喫煙目的店）</c:v>
                  </c:pt>
                </c:lvl>
              </c:multiLvlStrCache>
            </c:multiLvlStrRef>
          </c:cat>
          <c:val>
            <c:numRef>
              <c:f>二次指導集計!$Q$49:$Q$57</c:f>
              <c:numCache>
                <c:formatCode>General</c:formatCode>
                <c:ptCount val="9"/>
              </c:numCache>
            </c:numRef>
          </c:val>
          <c:extLst xmlns:c15="http://schemas.microsoft.com/office/drawing/2012/chart">
            <c:ext xmlns:c16="http://schemas.microsoft.com/office/drawing/2014/chart" uri="{C3380CC4-5D6E-409C-BE32-E72D297353CC}">
              <c16:uniqueId val="{00000000-06D5-4622-BD79-4805A19E14E4}"/>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multiLvlStrRef>
              <c:f>二次指導集計!$K$49:$P$57</c:f>
              <c:multiLvlStrCache>
                <c:ptCount val="9"/>
                <c:lvl>
                  <c:pt idx="0">
                    <c:v>屋内の一部に設置</c:v>
                  </c:pt>
                  <c:pt idx="1">
                    <c:v>喫煙のみに使用</c:v>
                  </c:pt>
                  <c:pt idx="2">
                    <c:v>屋内の一部に設置</c:v>
                  </c:pt>
                  <c:pt idx="3">
                    <c:v>加熱式たばこに限定</c:v>
                  </c:pt>
                  <c:pt idx="4">
                    <c:v>既存特定飲食提供施設の条件</c:v>
                  </c:pt>
                  <c:pt idx="5">
                    <c:v>既存特定飲食提供施設の書類保存</c:v>
                  </c:pt>
                  <c:pt idx="6">
                    <c:v>保健所への届出</c:v>
                  </c:pt>
                  <c:pt idx="7">
                    <c:v>喫煙目的室内で可能な喫煙以外の行為</c:v>
                  </c:pt>
                  <c:pt idx="8">
                    <c:v>たばこ販売許可</c:v>
                  </c:pt>
                </c:lvl>
                <c:lvl>
                  <c:pt idx="0">
                    <c:v> ➀喫煙専用室</c:v>
                  </c:pt>
                  <c:pt idx="2">
                    <c:v>②加熱式たばこ専用喫煙室</c:v>
                  </c:pt>
                  <c:pt idx="4">
                    <c:v>③喫煙可能室（または喫煙可能店）</c:v>
                  </c:pt>
                  <c:pt idx="7">
                    <c:v>④喫煙目的室（喫煙目的店）</c:v>
                  </c:pt>
                </c:lvl>
              </c:multiLvlStrCache>
            </c:multiLvlStrRef>
          </c:cat>
          <c:val>
            <c:numRef>
              <c:f>二次指導集計!$R$49:$R$57</c:f>
              <c:numCache>
                <c:formatCode>General</c:formatCode>
                <c:ptCount val="9"/>
              </c:numCache>
            </c:numRef>
          </c:val>
          <c:extLst xmlns:c15="http://schemas.microsoft.com/office/drawing/2012/chart">
            <c:ext xmlns:c16="http://schemas.microsoft.com/office/drawing/2014/chart" uri="{C3380CC4-5D6E-409C-BE32-E72D297353CC}">
              <c16:uniqueId val="{00000001-06D5-4622-BD79-4805A19E14E4}"/>
            </c:ext>
          </c:extLst>
        </c:ser>
        <c:ser>
          <c:idx val="2"/>
          <c:order val="2"/>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multiLvlStrRef>
              <c:f>二次指導集計!$K$49:$P$57</c:f>
              <c:multiLvlStrCache>
                <c:ptCount val="9"/>
                <c:lvl>
                  <c:pt idx="0">
                    <c:v>屋内の一部に設置</c:v>
                  </c:pt>
                  <c:pt idx="1">
                    <c:v>喫煙のみに使用</c:v>
                  </c:pt>
                  <c:pt idx="2">
                    <c:v>屋内の一部に設置</c:v>
                  </c:pt>
                  <c:pt idx="3">
                    <c:v>加熱式たばこに限定</c:v>
                  </c:pt>
                  <c:pt idx="4">
                    <c:v>既存特定飲食提供施設の条件</c:v>
                  </c:pt>
                  <c:pt idx="5">
                    <c:v>既存特定飲食提供施設の書類保存</c:v>
                  </c:pt>
                  <c:pt idx="6">
                    <c:v>保健所への届出</c:v>
                  </c:pt>
                  <c:pt idx="7">
                    <c:v>喫煙目的室内で可能な喫煙以外の行為</c:v>
                  </c:pt>
                  <c:pt idx="8">
                    <c:v>たばこ販売許可</c:v>
                  </c:pt>
                </c:lvl>
                <c:lvl>
                  <c:pt idx="0">
                    <c:v> ➀喫煙専用室</c:v>
                  </c:pt>
                  <c:pt idx="2">
                    <c:v>②加熱式たばこ専用喫煙室</c:v>
                  </c:pt>
                  <c:pt idx="4">
                    <c:v>③喫煙可能室（または喫煙可能店）</c:v>
                  </c:pt>
                  <c:pt idx="7">
                    <c:v>④喫煙目的室（喫煙目的店）</c:v>
                  </c:pt>
                </c:lvl>
              </c:multiLvlStrCache>
            </c:multiLvlStrRef>
          </c:cat>
          <c:val>
            <c:numRef>
              <c:f>二次指導集計!$S$49:$S$57</c:f>
              <c:numCache>
                <c:formatCode>General</c:formatCode>
                <c:ptCount val="9"/>
              </c:numCache>
            </c:numRef>
          </c:val>
          <c:extLst xmlns:c15="http://schemas.microsoft.com/office/drawing/2012/chart">
            <c:ext xmlns:c16="http://schemas.microsoft.com/office/drawing/2014/chart" uri="{C3380CC4-5D6E-409C-BE32-E72D297353CC}">
              <c16:uniqueId val="{00000002-06D5-4622-BD79-4805A19E14E4}"/>
            </c:ext>
          </c:extLst>
        </c:ser>
        <c:ser>
          <c:idx val="3"/>
          <c:order val="3"/>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multiLvlStrRef>
              <c:f>二次指導集計!$K$49:$P$57</c:f>
              <c:multiLvlStrCache>
                <c:ptCount val="9"/>
                <c:lvl>
                  <c:pt idx="0">
                    <c:v>屋内の一部に設置</c:v>
                  </c:pt>
                  <c:pt idx="1">
                    <c:v>喫煙のみに使用</c:v>
                  </c:pt>
                  <c:pt idx="2">
                    <c:v>屋内の一部に設置</c:v>
                  </c:pt>
                  <c:pt idx="3">
                    <c:v>加熱式たばこに限定</c:v>
                  </c:pt>
                  <c:pt idx="4">
                    <c:v>既存特定飲食提供施設の条件</c:v>
                  </c:pt>
                  <c:pt idx="5">
                    <c:v>既存特定飲食提供施設の書類保存</c:v>
                  </c:pt>
                  <c:pt idx="6">
                    <c:v>保健所への届出</c:v>
                  </c:pt>
                  <c:pt idx="7">
                    <c:v>喫煙目的室内で可能な喫煙以外の行為</c:v>
                  </c:pt>
                  <c:pt idx="8">
                    <c:v>たばこ販売許可</c:v>
                  </c:pt>
                </c:lvl>
                <c:lvl>
                  <c:pt idx="0">
                    <c:v> ➀喫煙専用室</c:v>
                  </c:pt>
                  <c:pt idx="2">
                    <c:v>②加熱式たばこ専用喫煙室</c:v>
                  </c:pt>
                  <c:pt idx="4">
                    <c:v>③喫煙可能室（または喫煙可能店）</c:v>
                  </c:pt>
                  <c:pt idx="7">
                    <c:v>④喫煙目的室（喫煙目的店）</c:v>
                  </c:pt>
                </c:lvl>
              </c:multiLvlStrCache>
            </c:multiLvlStrRef>
          </c:cat>
          <c:val>
            <c:numRef>
              <c:f>二次指導集計!$T$49:$T$57</c:f>
              <c:numCache>
                <c:formatCode>General</c:formatCode>
                <c:ptCount val="9"/>
              </c:numCache>
            </c:numRef>
          </c:val>
          <c:extLst xmlns:c15="http://schemas.microsoft.com/office/drawing/2012/chart">
            <c:ext xmlns:c16="http://schemas.microsoft.com/office/drawing/2014/chart" uri="{C3380CC4-5D6E-409C-BE32-E72D297353CC}">
              <c16:uniqueId val="{00000003-06D5-4622-BD79-4805A19E14E4}"/>
            </c:ext>
          </c:extLst>
        </c:ser>
        <c:ser>
          <c:idx val="4"/>
          <c:order val="4"/>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multiLvlStrRef>
              <c:f>二次指導集計!$K$49:$P$57</c:f>
              <c:multiLvlStrCache>
                <c:ptCount val="9"/>
                <c:lvl>
                  <c:pt idx="0">
                    <c:v>屋内の一部に設置</c:v>
                  </c:pt>
                  <c:pt idx="1">
                    <c:v>喫煙のみに使用</c:v>
                  </c:pt>
                  <c:pt idx="2">
                    <c:v>屋内の一部に設置</c:v>
                  </c:pt>
                  <c:pt idx="3">
                    <c:v>加熱式たばこに限定</c:v>
                  </c:pt>
                  <c:pt idx="4">
                    <c:v>既存特定飲食提供施設の条件</c:v>
                  </c:pt>
                  <c:pt idx="5">
                    <c:v>既存特定飲食提供施設の書類保存</c:v>
                  </c:pt>
                  <c:pt idx="6">
                    <c:v>保健所への届出</c:v>
                  </c:pt>
                  <c:pt idx="7">
                    <c:v>喫煙目的室内で可能な喫煙以外の行為</c:v>
                  </c:pt>
                  <c:pt idx="8">
                    <c:v>たばこ販売許可</c:v>
                  </c:pt>
                </c:lvl>
                <c:lvl>
                  <c:pt idx="0">
                    <c:v> ➀喫煙専用室</c:v>
                  </c:pt>
                  <c:pt idx="2">
                    <c:v>②加熱式たばこ専用喫煙室</c:v>
                  </c:pt>
                  <c:pt idx="4">
                    <c:v>③喫煙可能室（または喫煙可能店）</c:v>
                  </c:pt>
                  <c:pt idx="7">
                    <c:v>④喫煙目的室（喫煙目的店）</c:v>
                  </c:pt>
                </c:lvl>
              </c:multiLvlStrCache>
            </c:multiLvlStrRef>
          </c:cat>
          <c:val>
            <c:numRef>
              <c:f>二次指導集計!$U$49:$U$57</c:f>
              <c:numCache>
                <c:formatCode>General</c:formatCode>
                <c:ptCount val="9"/>
              </c:numCache>
            </c:numRef>
          </c:val>
          <c:extLst xmlns:c15="http://schemas.microsoft.com/office/drawing/2012/chart">
            <c:ext xmlns:c16="http://schemas.microsoft.com/office/drawing/2014/chart" uri="{C3380CC4-5D6E-409C-BE32-E72D297353CC}">
              <c16:uniqueId val="{00000004-06D5-4622-BD79-4805A19E14E4}"/>
            </c:ext>
          </c:extLst>
        </c:ser>
        <c:ser>
          <c:idx val="5"/>
          <c:order val="5"/>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multiLvlStrRef>
              <c:f>二次指導集計!$K$49:$P$57</c:f>
              <c:multiLvlStrCache>
                <c:ptCount val="9"/>
                <c:lvl>
                  <c:pt idx="0">
                    <c:v>屋内の一部に設置</c:v>
                  </c:pt>
                  <c:pt idx="1">
                    <c:v>喫煙のみに使用</c:v>
                  </c:pt>
                  <c:pt idx="2">
                    <c:v>屋内の一部に設置</c:v>
                  </c:pt>
                  <c:pt idx="3">
                    <c:v>加熱式たばこに限定</c:v>
                  </c:pt>
                  <c:pt idx="4">
                    <c:v>既存特定飲食提供施設の条件</c:v>
                  </c:pt>
                  <c:pt idx="5">
                    <c:v>既存特定飲食提供施設の書類保存</c:v>
                  </c:pt>
                  <c:pt idx="6">
                    <c:v>保健所への届出</c:v>
                  </c:pt>
                  <c:pt idx="7">
                    <c:v>喫煙目的室内で可能な喫煙以外の行為</c:v>
                  </c:pt>
                  <c:pt idx="8">
                    <c:v>たばこ販売許可</c:v>
                  </c:pt>
                </c:lvl>
                <c:lvl>
                  <c:pt idx="0">
                    <c:v> ➀喫煙専用室</c:v>
                  </c:pt>
                  <c:pt idx="2">
                    <c:v>②加熱式たばこ専用喫煙室</c:v>
                  </c:pt>
                  <c:pt idx="4">
                    <c:v>③喫煙可能室（または喫煙可能店）</c:v>
                  </c:pt>
                  <c:pt idx="7">
                    <c:v>④喫煙目的室（喫煙目的店）</c:v>
                  </c:pt>
                </c:lvl>
              </c:multiLvlStrCache>
            </c:multiLvlStrRef>
          </c:cat>
          <c:val>
            <c:numRef>
              <c:f>二次指導集計!$V$49:$V$57</c:f>
              <c:numCache>
                <c:formatCode>General</c:formatCode>
                <c:ptCount val="9"/>
              </c:numCache>
            </c:numRef>
          </c:val>
          <c:extLst xmlns:c15="http://schemas.microsoft.com/office/drawing/2012/chart">
            <c:ext xmlns:c16="http://schemas.microsoft.com/office/drawing/2014/chart" uri="{C3380CC4-5D6E-409C-BE32-E72D297353CC}">
              <c16:uniqueId val="{00000005-06D5-4622-BD79-4805A19E14E4}"/>
            </c:ext>
          </c:extLst>
        </c:ser>
        <c:ser>
          <c:idx val="6"/>
          <c:order val="6"/>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multiLvlStrRef>
              <c:f>二次指導集計!$K$49:$P$57</c:f>
              <c:multiLvlStrCache>
                <c:ptCount val="9"/>
                <c:lvl>
                  <c:pt idx="0">
                    <c:v>屋内の一部に設置</c:v>
                  </c:pt>
                  <c:pt idx="1">
                    <c:v>喫煙のみに使用</c:v>
                  </c:pt>
                  <c:pt idx="2">
                    <c:v>屋内の一部に設置</c:v>
                  </c:pt>
                  <c:pt idx="3">
                    <c:v>加熱式たばこに限定</c:v>
                  </c:pt>
                  <c:pt idx="4">
                    <c:v>既存特定飲食提供施設の条件</c:v>
                  </c:pt>
                  <c:pt idx="5">
                    <c:v>既存特定飲食提供施設の書類保存</c:v>
                  </c:pt>
                  <c:pt idx="6">
                    <c:v>保健所への届出</c:v>
                  </c:pt>
                  <c:pt idx="7">
                    <c:v>喫煙目的室内で可能な喫煙以外の行為</c:v>
                  </c:pt>
                  <c:pt idx="8">
                    <c:v>たばこ販売許可</c:v>
                  </c:pt>
                </c:lvl>
                <c:lvl>
                  <c:pt idx="0">
                    <c:v> ➀喫煙専用室</c:v>
                  </c:pt>
                  <c:pt idx="2">
                    <c:v>②加熱式たばこ専用喫煙室</c:v>
                  </c:pt>
                  <c:pt idx="4">
                    <c:v>③喫煙可能室（または喫煙可能店）</c:v>
                  </c:pt>
                  <c:pt idx="7">
                    <c:v>④喫煙目的室（喫煙目的店）</c:v>
                  </c:pt>
                </c:lvl>
              </c:multiLvlStrCache>
            </c:multiLvlStrRef>
          </c:cat>
          <c:val>
            <c:numRef>
              <c:f>二次指導集計!$W$49:$W$57</c:f>
              <c:numCache>
                <c:formatCode>General</c:formatCode>
                <c:ptCount val="9"/>
              </c:numCache>
            </c:numRef>
          </c:val>
          <c:extLst xmlns:c15="http://schemas.microsoft.com/office/drawing/2012/chart">
            <c:ext xmlns:c16="http://schemas.microsoft.com/office/drawing/2014/chart" uri="{C3380CC4-5D6E-409C-BE32-E72D297353CC}">
              <c16:uniqueId val="{00000006-06D5-4622-BD79-4805A19E14E4}"/>
            </c:ext>
          </c:extLst>
        </c:ser>
        <c:ser>
          <c:idx val="7"/>
          <c:order val="7"/>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multiLvlStrRef>
              <c:f>二次指導集計!$K$49:$P$57</c:f>
              <c:multiLvlStrCache>
                <c:ptCount val="9"/>
                <c:lvl>
                  <c:pt idx="0">
                    <c:v>屋内の一部に設置</c:v>
                  </c:pt>
                  <c:pt idx="1">
                    <c:v>喫煙のみに使用</c:v>
                  </c:pt>
                  <c:pt idx="2">
                    <c:v>屋内の一部に設置</c:v>
                  </c:pt>
                  <c:pt idx="3">
                    <c:v>加熱式たばこに限定</c:v>
                  </c:pt>
                  <c:pt idx="4">
                    <c:v>既存特定飲食提供施設の条件</c:v>
                  </c:pt>
                  <c:pt idx="5">
                    <c:v>既存特定飲食提供施設の書類保存</c:v>
                  </c:pt>
                  <c:pt idx="6">
                    <c:v>保健所への届出</c:v>
                  </c:pt>
                  <c:pt idx="7">
                    <c:v>喫煙目的室内で可能な喫煙以外の行為</c:v>
                  </c:pt>
                  <c:pt idx="8">
                    <c:v>たばこ販売許可</c:v>
                  </c:pt>
                </c:lvl>
                <c:lvl>
                  <c:pt idx="0">
                    <c:v> ➀喫煙専用室</c:v>
                  </c:pt>
                  <c:pt idx="2">
                    <c:v>②加熱式たばこ専用喫煙室</c:v>
                  </c:pt>
                  <c:pt idx="4">
                    <c:v>③喫煙可能室（または喫煙可能店）</c:v>
                  </c:pt>
                  <c:pt idx="7">
                    <c:v>④喫煙目的室（喫煙目的店）</c:v>
                  </c:pt>
                </c:lvl>
              </c:multiLvlStrCache>
            </c:multiLvlStrRef>
          </c:cat>
          <c:val>
            <c:numRef>
              <c:f>二次指導集計!$X$49:$X$57</c:f>
              <c:numCache>
                <c:formatCode>General</c:formatCode>
                <c:ptCount val="9"/>
              </c:numCache>
            </c:numRef>
          </c:val>
          <c:extLst xmlns:c15="http://schemas.microsoft.com/office/drawing/2012/chart">
            <c:ext xmlns:c16="http://schemas.microsoft.com/office/drawing/2014/chart" uri="{C3380CC4-5D6E-409C-BE32-E72D297353CC}">
              <c16:uniqueId val="{00000007-06D5-4622-BD79-4805A19E14E4}"/>
            </c:ext>
          </c:extLst>
        </c:ser>
        <c:ser>
          <c:idx val="8"/>
          <c:order val="8"/>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multiLvlStrRef>
              <c:f>二次指導集計!$K$49:$P$57</c:f>
              <c:multiLvlStrCache>
                <c:ptCount val="9"/>
                <c:lvl>
                  <c:pt idx="0">
                    <c:v>屋内の一部に設置</c:v>
                  </c:pt>
                  <c:pt idx="1">
                    <c:v>喫煙のみに使用</c:v>
                  </c:pt>
                  <c:pt idx="2">
                    <c:v>屋内の一部に設置</c:v>
                  </c:pt>
                  <c:pt idx="3">
                    <c:v>加熱式たばこに限定</c:v>
                  </c:pt>
                  <c:pt idx="4">
                    <c:v>既存特定飲食提供施設の条件</c:v>
                  </c:pt>
                  <c:pt idx="5">
                    <c:v>既存特定飲食提供施設の書類保存</c:v>
                  </c:pt>
                  <c:pt idx="6">
                    <c:v>保健所への届出</c:v>
                  </c:pt>
                  <c:pt idx="7">
                    <c:v>喫煙目的室内で可能な喫煙以外の行為</c:v>
                  </c:pt>
                  <c:pt idx="8">
                    <c:v>たばこ販売許可</c:v>
                  </c:pt>
                </c:lvl>
                <c:lvl>
                  <c:pt idx="0">
                    <c:v> ➀喫煙専用室</c:v>
                  </c:pt>
                  <c:pt idx="2">
                    <c:v>②加熱式たばこ専用喫煙室</c:v>
                  </c:pt>
                  <c:pt idx="4">
                    <c:v>③喫煙可能室（または喫煙可能店）</c:v>
                  </c:pt>
                  <c:pt idx="7">
                    <c:v>④喫煙目的室（喫煙目的店）</c:v>
                  </c:pt>
                </c:lvl>
              </c:multiLvlStrCache>
            </c:multiLvlStrRef>
          </c:cat>
          <c:val>
            <c:numRef>
              <c:f>二次指導集計!$Y$49:$Y$57</c:f>
              <c:numCache>
                <c:formatCode>General</c:formatCode>
                <c:ptCount val="9"/>
              </c:numCache>
            </c:numRef>
          </c:val>
          <c:extLst xmlns:c15="http://schemas.microsoft.com/office/drawing/2012/chart">
            <c:ext xmlns:c16="http://schemas.microsoft.com/office/drawing/2014/chart" uri="{C3380CC4-5D6E-409C-BE32-E72D297353CC}">
              <c16:uniqueId val="{00000008-06D5-4622-BD79-4805A19E14E4}"/>
            </c:ext>
          </c:extLst>
        </c:ser>
        <c:ser>
          <c:idx val="9"/>
          <c:order val="9"/>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multiLvlStrRef>
              <c:f>二次指導集計!$K$49:$P$57</c:f>
              <c:multiLvlStrCache>
                <c:ptCount val="9"/>
                <c:lvl>
                  <c:pt idx="0">
                    <c:v>屋内の一部に設置</c:v>
                  </c:pt>
                  <c:pt idx="1">
                    <c:v>喫煙のみに使用</c:v>
                  </c:pt>
                  <c:pt idx="2">
                    <c:v>屋内の一部に設置</c:v>
                  </c:pt>
                  <c:pt idx="3">
                    <c:v>加熱式たばこに限定</c:v>
                  </c:pt>
                  <c:pt idx="4">
                    <c:v>既存特定飲食提供施設の条件</c:v>
                  </c:pt>
                  <c:pt idx="5">
                    <c:v>既存特定飲食提供施設の書類保存</c:v>
                  </c:pt>
                  <c:pt idx="6">
                    <c:v>保健所への届出</c:v>
                  </c:pt>
                  <c:pt idx="7">
                    <c:v>喫煙目的室内で可能な喫煙以外の行為</c:v>
                  </c:pt>
                  <c:pt idx="8">
                    <c:v>たばこ販売許可</c:v>
                  </c:pt>
                </c:lvl>
                <c:lvl>
                  <c:pt idx="0">
                    <c:v> ➀喫煙専用室</c:v>
                  </c:pt>
                  <c:pt idx="2">
                    <c:v>②加熱式たばこ専用喫煙室</c:v>
                  </c:pt>
                  <c:pt idx="4">
                    <c:v>③喫煙可能室（または喫煙可能店）</c:v>
                  </c:pt>
                  <c:pt idx="7">
                    <c:v>④喫煙目的室（喫煙目的店）</c:v>
                  </c:pt>
                </c:lvl>
              </c:multiLvlStrCache>
            </c:multiLvlStrRef>
          </c:cat>
          <c:val>
            <c:numRef>
              <c:f>二次指導集計!$Z$49:$Z$57</c:f>
              <c:numCache>
                <c:formatCode>General</c:formatCode>
                <c:ptCount val="9"/>
              </c:numCache>
            </c:numRef>
          </c:val>
          <c:extLst xmlns:c15="http://schemas.microsoft.com/office/drawing/2012/chart">
            <c:ext xmlns:c16="http://schemas.microsoft.com/office/drawing/2014/chart" uri="{C3380CC4-5D6E-409C-BE32-E72D297353CC}">
              <c16:uniqueId val="{00000009-06D5-4622-BD79-4805A19E14E4}"/>
            </c:ext>
          </c:extLst>
        </c:ser>
        <c:ser>
          <c:idx val="10"/>
          <c:order val="10"/>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multiLvlStrRef>
              <c:f>二次指導集計!$K$49:$P$57</c:f>
              <c:multiLvlStrCache>
                <c:ptCount val="9"/>
                <c:lvl>
                  <c:pt idx="0">
                    <c:v>屋内の一部に設置</c:v>
                  </c:pt>
                  <c:pt idx="1">
                    <c:v>喫煙のみに使用</c:v>
                  </c:pt>
                  <c:pt idx="2">
                    <c:v>屋内の一部に設置</c:v>
                  </c:pt>
                  <c:pt idx="3">
                    <c:v>加熱式たばこに限定</c:v>
                  </c:pt>
                  <c:pt idx="4">
                    <c:v>既存特定飲食提供施設の条件</c:v>
                  </c:pt>
                  <c:pt idx="5">
                    <c:v>既存特定飲食提供施設の書類保存</c:v>
                  </c:pt>
                  <c:pt idx="6">
                    <c:v>保健所への届出</c:v>
                  </c:pt>
                  <c:pt idx="7">
                    <c:v>喫煙目的室内で可能な喫煙以外の行為</c:v>
                  </c:pt>
                  <c:pt idx="8">
                    <c:v>たばこ販売許可</c:v>
                  </c:pt>
                </c:lvl>
                <c:lvl>
                  <c:pt idx="0">
                    <c:v> ➀喫煙専用室</c:v>
                  </c:pt>
                  <c:pt idx="2">
                    <c:v>②加熱式たばこ専用喫煙室</c:v>
                  </c:pt>
                  <c:pt idx="4">
                    <c:v>③喫煙可能室（または喫煙可能店）</c:v>
                  </c:pt>
                  <c:pt idx="7">
                    <c:v>④喫煙目的室（喫煙目的店）</c:v>
                  </c:pt>
                </c:lvl>
              </c:multiLvlStrCache>
            </c:multiLvlStrRef>
          </c:cat>
          <c:val>
            <c:numRef>
              <c:f>二次指導集計!$AA$49:$AA$57</c:f>
              <c:numCache>
                <c:formatCode>General</c:formatCode>
                <c:ptCount val="9"/>
              </c:numCache>
            </c:numRef>
          </c:val>
          <c:extLst xmlns:c15="http://schemas.microsoft.com/office/drawing/2012/chart">
            <c:ext xmlns:c16="http://schemas.microsoft.com/office/drawing/2014/chart" uri="{C3380CC4-5D6E-409C-BE32-E72D297353CC}">
              <c16:uniqueId val="{0000000A-06D5-4622-BD79-4805A19E14E4}"/>
            </c:ext>
          </c:extLst>
        </c:ser>
        <c:ser>
          <c:idx val="11"/>
          <c:order val="11"/>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multiLvlStrRef>
              <c:f>二次指導集計!$K$49:$P$57</c:f>
              <c:multiLvlStrCache>
                <c:ptCount val="9"/>
                <c:lvl>
                  <c:pt idx="0">
                    <c:v>屋内の一部に設置</c:v>
                  </c:pt>
                  <c:pt idx="1">
                    <c:v>喫煙のみに使用</c:v>
                  </c:pt>
                  <c:pt idx="2">
                    <c:v>屋内の一部に設置</c:v>
                  </c:pt>
                  <c:pt idx="3">
                    <c:v>加熱式たばこに限定</c:v>
                  </c:pt>
                  <c:pt idx="4">
                    <c:v>既存特定飲食提供施設の条件</c:v>
                  </c:pt>
                  <c:pt idx="5">
                    <c:v>既存特定飲食提供施設の書類保存</c:v>
                  </c:pt>
                  <c:pt idx="6">
                    <c:v>保健所への届出</c:v>
                  </c:pt>
                  <c:pt idx="7">
                    <c:v>喫煙目的室内で可能な喫煙以外の行為</c:v>
                  </c:pt>
                  <c:pt idx="8">
                    <c:v>たばこ販売許可</c:v>
                  </c:pt>
                </c:lvl>
                <c:lvl>
                  <c:pt idx="0">
                    <c:v> ➀喫煙専用室</c:v>
                  </c:pt>
                  <c:pt idx="2">
                    <c:v>②加熱式たばこ専用喫煙室</c:v>
                  </c:pt>
                  <c:pt idx="4">
                    <c:v>③喫煙可能室（または喫煙可能店）</c:v>
                  </c:pt>
                  <c:pt idx="7">
                    <c:v>④喫煙目的室（喫煙目的店）</c:v>
                  </c:pt>
                </c:lvl>
              </c:multiLvlStrCache>
            </c:multiLvlStrRef>
          </c:cat>
          <c:val>
            <c:numRef>
              <c:f>二次指導集計!$AB$49:$AB$57</c:f>
              <c:numCache>
                <c:formatCode>General</c:formatCode>
                <c:ptCount val="9"/>
              </c:numCache>
            </c:numRef>
          </c:val>
          <c:extLst xmlns:c15="http://schemas.microsoft.com/office/drawing/2012/chart">
            <c:ext xmlns:c16="http://schemas.microsoft.com/office/drawing/2014/chart" uri="{C3380CC4-5D6E-409C-BE32-E72D297353CC}">
              <c16:uniqueId val="{0000000B-06D5-4622-BD79-4805A19E14E4}"/>
            </c:ext>
          </c:extLst>
        </c:ser>
        <c:ser>
          <c:idx val="12"/>
          <c:order val="12"/>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multiLvlStrRef>
              <c:f>二次指導集計!$K$49:$P$57</c:f>
              <c:multiLvlStrCache>
                <c:ptCount val="9"/>
                <c:lvl>
                  <c:pt idx="0">
                    <c:v>屋内の一部に設置</c:v>
                  </c:pt>
                  <c:pt idx="1">
                    <c:v>喫煙のみに使用</c:v>
                  </c:pt>
                  <c:pt idx="2">
                    <c:v>屋内の一部に設置</c:v>
                  </c:pt>
                  <c:pt idx="3">
                    <c:v>加熱式たばこに限定</c:v>
                  </c:pt>
                  <c:pt idx="4">
                    <c:v>既存特定飲食提供施設の条件</c:v>
                  </c:pt>
                  <c:pt idx="5">
                    <c:v>既存特定飲食提供施設の書類保存</c:v>
                  </c:pt>
                  <c:pt idx="6">
                    <c:v>保健所への届出</c:v>
                  </c:pt>
                  <c:pt idx="7">
                    <c:v>喫煙目的室内で可能な喫煙以外の行為</c:v>
                  </c:pt>
                  <c:pt idx="8">
                    <c:v>たばこ販売許可</c:v>
                  </c:pt>
                </c:lvl>
                <c:lvl>
                  <c:pt idx="0">
                    <c:v> ➀喫煙専用室</c:v>
                  </c:pt>
                  <c:pt idx="2">
                    <c:v>②加熱式たばこ専用喫煙室</c:v>
                  </c:pt>
                  <c:pt idx="4">
                    <c:v>③喫煙可能室（または喫煙可能店）</c:v>
                  </c:pt>
                  <c:pt idx="7">
                    <c:v>④喫煙目的室（喫煙目的店）</c:v>
                  </c:pt>
                </c:lvl>
              </c:multiLvlStrCache>
            </c:multiLvlStrRef>
          </c:cat>
          <c:val>
            <c:numRef>
              <c:f>二次指導集計!$AC$49:$AC$57</c:f>
              <c:numCache>
                <c:formatCode>General</c:formatCode>
                <c:ptCount val="9"/>
              </c:numCache>
            </c:numRef>
          </c:val>
          <c:extLst xmlns:c15="http://schemas.microsoft.com/office/drawing/2012/chart">
            <c:ext xmlns:c16="http://schemas.microsoft.com/office/drawing/2014/chart" uri="{C3380CC4-5D6E-409C-BE32-E72D297353CC}">
              <c16:uniqueId val="{0000000C-06D5-4622-BD79-4805A19E14E4}"/>
            </c:ext>
          </c:extLst>
        </c:ser>
        <c:ser>
          <c:idx val="13"/>
          <c:order val="13"/>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multiLvlStrRef>
              <c:f>二次指導集計!$K$49:$P$57</c:f>
              <c:multiLvlStrCache>
                <c:ptCount val="9"/>
                <c:lvl>
                  <c:pt idx="0">
                    <c:v>屋内の一部に設置</c:v>
                  </c:pt>
                  <c:pt idx="1">
                    <c:v>喫煙のみに使用</c:v>
                  </c:pt>
                  <c:pt idx="2">
                    <c:v>屋内の一部に設置</c:v>
                  </c:pt>
                  <c:pt idx="3">
                    <c:v>加熱式たばこに限定</c:v>
                  </c:pt>
                  <c:pt idx="4">
                    <c:v>既存特定飲食提供施設の条件</c:v>
                  </c:pt>
                  <c:pt idx="5">
                    <c:v>既存特定飲食提供施設の書類保存</c:v>
                  </c:pt>
                  <c:pt idx="6">
                    <c:v>保健所への届出</c:v>
                  </c:pt>
                  <c:pt idx="7">
                    <c:v>喫煙目的室内で可能な喫煙以外の行為</c:v>
                  </c:pt>
                  <c:pt idx="8">
                    <c:v>たばこ販売許可</c:v>
                  </c:pt>
                </c:lvl>
                <c:lvl>
                  <c:pt idx="0">
                    <c:v> ➀喫煙専用室</c:v>
                  </c:pt>
                  <c:pt idx="2">
                    <c:v>②加熱式たばこ専用喫煙室</c:v>
                  </c:pt>
                  <c:pt idx="4">
                    <c:v>③喫煙可能室（または喫煙可能店）</c:v>
                  </c:pt>
                  <c:pt idx="7">
                    <c:v>④喫煙目的室（喫煙目的店）</c:v>
                  </c:pt>
                </c:lvl>
              </c:multiLvlStrCache>
            </c:multiLvlStrRef>
          </c:cat>
          <c:val>
            <c:numRef>
              <c:f>二次指導集計!$AD$49:$AD$57</c:f>
              <c:numCache>
                <c:formatCode>General</c:formatCode>
                <c:ptCount val="9"/>
                <c:pt idx="0">
                  <c:v>34</c:v>
                </c:pt>
                <c:pt idx="1">
                  <c:v>34</c:v>
                </c:pt>
                <c:pt idx="2">
                  <c:v>1</c:v>
                </c:pt>
                <c:pt idx="3">
                  <c:v>1</c:v>
                </c:pt>
                <c:pt idx="4">
                  <c:v>5</c:v>
                </c:pt>
                <c:pt idx="5">
                  <c:v>5</c:v>
                </c:pt>
                <c:pt idx="6">
                  <c:v>4</c:v>
                </c:pt>
                <c:pt idx="7">
                  <c:v>0</c:v>
                </c:pt>
                <c:pt idx="8">
                  <c:v>0</c:v>
                </c:pt>
              </c:numCache>
            </c:numRef>
          </c:val>
          <c:extLst>
            <c:ext xmlns:c16="http://schemas.microsoft.com/office/drawing/2014/chart" uri="{C3380CC4-5D6E-409C-BE32-E72D297353CC}">
              <c16:uniqueId val="{0000000D-06D5-4622-BD79-4805A19E14E4}"/>
            </c:ext>
          </c:extLst>
        </c:ser>
        <c:ser>
          <c:idx val="14"/>
          <c:order val="14"/>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multiLvlStrRef>
              <c:f>二次指導集計!$K$49:$P$57</c:f>
              <c:multiLvlStrCache>
                <c:ptCount val="9"/>
                <c:lvl>
                  <c:pt idx="0">
                    <c:v>屋内の一部に設置</c:v>
                  </c:pt>
                  <c:pt idx="1">
                    <c:v>喫煙のみに使用</c:v>
                  </c:pt>
                  <c:pt idx="2">
                    <c:v>屋内の一部に設置</c:v>
                  </c:pt>
                  <c:pt idx="3">
                    <c:v>加熱式たばこに限定</c:v>
                  </c:pt>
                  <c:pt idx="4">
                    <c:v>既存特定飲食提供施設の条件</c:v>
                  </c:pt>
                  <c:pt idx="5">
                    <c:v>既存特定飲食提供施設の書類保存</c:v>
                  </c:pt>
                  <c:pt idx="6">
                    <c:v>保健所への届出</c:v>
                  </c:pt>
                  <c:pt idx="7">
                    <c:v>喫煙目的室内で可能な喫煙以外の行為</c:v>
                  </c:pt>
                  <c:pt idx="8">
                    <c:v>たばこ販売許可</c:v>
                  </c:pt>
                </c:lvl>
                <c:lvl>
                  <c:pt idx="0">
                    <c:v> ➀喫煙専用室</c:v>
                  </c:pt>
                  <c:pt idx="2">
                    <c:v>②加熱式たばこ専用喫煙室</c:v>
                  </c:pt>
                  <c:pt idx="4">
                    <c:v>③喫煙可能室（または喫煙可能店）</c:v>
                  </c:pt>
                  <c:pt idx="7">
                    <c:v>④喫煙目的室（喫煙目的店）</c:v>
                  </c:pt>
                </c:lvl>
              </c:multiLvlStrCache>
            </c:multiLvlStrRef>
          </c:cat>
          <c:val>
            <c:numRef>
              <c:f>二次指導集計!$AE$49:$AE$57</c:f>
              <c:numCache>
                <c:formatCode>General</c:formatCode>
                <c:ptCount val="9"/>
              </c:numCache>
            </c:numRef>
          </c:val>
          <c:extLst>
            <c:ext xmlns:c16="http://schemas.microsoft.com/office/drawing/2014/chart" uri="{C3380CC4-5D6E-409C-BE32-E72D297353CC}">
              <c16:uniqueId val="{0000000E-06D5-4622-BD79-4805A19E14E4}"/>
            </c:ext>
          </c:extLst>
        </c:ser>
        <c:ser>
          <c:idx val="15"/>
          <c:order val="15"/>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multiLvlStrRef>
              <c:f>二次指導集計!$K$49:$P$57</c:f>
              <c:multiLvlStrCache>
                <c:ptCount val="9"/>
                <c:lvl>
                  <c:pt idx="0">
                    <c:v>屋内の一部に設置</c:v>
                  </c:pt>
                  <c:pt idx="1">
                    <c:v>喫煙のみに使用</c:v>
                  </c:pt>
                  <c:pt idx="2">
                    <c:v>屋内の一部に設置</c:v>
                  </c:pt>
                  <c:pt idx="3">
                    <c:v>加熱式たばこに限定</c:v>
                  </c:pt>
                  <c:pt idx="4">
                    <c:v>既存特定飲食提供施設の条件</c:v>
                  </c:pt>
                  <c:pt idx="5">
                    <c:v>既存特定飲食提供施設の書類保存</c:v>
                  </c:pt>
                  <c:pt idx="6">
                    <c:v>保健所への届出</c:v>
                  </c:pt>
                  <c:pt idx="7">
                    <c:v>喫煙目的室内で可能な喫煙以外の行為</c:v>
                  </c:pt>
                  <c:pt idx="8">
                    <c:v>たばこ販売許可</c:v>
                  </c:pt>
                </c:lvl>
                <c:lvl>
                  <c:pt idx="0">
                    <c:v> ➀喫煙専用室</c:v>
                  </c:pt>
                  <c:pt idx="2">
                    <c:v>②加熱式たばこ専用喫煙室</c:v>
                  </c:pt>
                  <c:pt idx="4">
                    <c:v>③喫煙可能室（または喫煙可能店）</c:v>
                  </c:pt>
                  <c:pt idx="7">
                    <c:v>④喫煙目的室（喫煙目的店）</c:v>
                  </c:pt>
                </c:lvl>
              </c:multiLvlStrCache>
            </c:multiLvlStrRef>
          </c:cat>
          <c:val>
            <c:numRef>
              <c:f>二次指導集計!$AF$49:$AF$57</c:f>
              <c:numCache>
                <c:formatCode>General</c:formatCode>
                <c:ptCount val="9"/>
              </c:numCache>
            </c:numRef>
          </c:val>
          <c:extLst>
            <c:ext xmlns:c16="http://schemas.microsoft.com/office/drawing/2014/chart" uri="{C3380CC4-5D6E-409C-BE32-E72D297353CC}">
              <c16:uniqueId val="{0000000F-06D5-4622-BD79-4805A19E14E4}"/>
            </c:ext>
          </c:extLst>
        </c:ser>
        <c:ser>
          <c:idx val="16"/>
          <c:order val="16"/>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multiLvlStrRef>
              <c:f>二次指導集計!$K$49:$P$57</c:f>
              <c:multiLvlStrCache>
                <c:ptCount val="9"/>
                <c:lvl>
                  <c:pt idx="0">
                    <c:v>屋内の一部に設置</c:v>
                  </c:pt>
                  <c:pt idx="1">
                    <c:v>喫煙のみに使用</c:v>
                  </c:pt>
                  <c:pt idx="2">
                    <c:v>屋内の一部に設置</c:v>
                  </c:pt>
                  <c:pt idx="3">
                    <c:v>加熱式たばこに限定</c:v>
                  </c:pt>
                  <c:pt idx="4">
                    <c:v>既存特定飲食提供施設の条件</c:v>
                  </c:pt>
                  <c:pt idx="5">
                    <c:v>既存特定飲食提供施設の書類保存</c:v>
                  </c:pt>
                  <c:pt idx="6">
                    <c:v>保健所への届出</c:v>
                  </c:pt>
                  <c:pt idx="7">
                    <c:v>喫煙目的室内で可能な喫煙以外の行為</c:v>
                  </c:pt>
                  <c:pt idx="8">
                    <c:v>たばこ販売許可</c:v>
                  </c:pt>
                </c:lvl>
                <c:lvl>
                  <c:pt idx="0">
                    <c:v> ➀喫煙専用室</c:v>
                  </c:pt>
                  <c:pt idx="2">
                    <c:v>②加熱式たばこ専用喫煙室</c:v>
                  </c:pt>
                  <c:pt idx="4">
                    <c:v>③喫煙可能室（または喫煙可能店）</c:v>
                  </c:pt>
                  <c:pt idx="7">
                    <c:v>④喫煙目的室（喫煙目的店）</c:v>
                  </c:pt>
                </c:lvl>
              </c:multiLvlStrCache>
            </c:multiLvlStrRef>
          </c:cat>
          <c:val>
            <c:numRef>
              <c:f>二次指導集計!$AG$49:$AG$57</c:f>
              <c:numCache>
                <c:formatCode>General</c:formatCode>
                <c:ptCount val="9"/>
                <c:pt idx="0">
                  <c:v>0</c:v>
                </c:pt>
                <c:pt idx="1">
                  <c:v>0</c:v>
                </c:pt>
                <c:pt idx="2">
                  <c:v>0</c:v>
                </c:pt>
                <c:pt idx="3">
                  <c:v>0</c:v>
                </c:pt>
                <c:pt idx="4">
                  <c:v>0</c:v>
                </c:pt>
                <c:pt idx="5">
                  <c:v>0</c:v>
                </c:pt>
                <c:pt idx="6">
                  <c:v>1</c:v>
                </c:pt>
                <c:pt idx="7">
                  <c:v>0</c:v>
                </c:pt>
                <c:pt idx="8">
                  <c:v>0</c:v>
                </c:pt>
              </c:numCache>
            </c:numRef>
          </c:val>
          <c:extLst>
            <c:ext xmlns:c16="http://schemas.microsoft.com/office/drawing/2014/chart" uri="{C3380CC4-5D6E-409C-BE32-E72D297353CC}">
              <c16:uniqueId val="{00000010-06D5-4622-BD79-4805A19E14E4}"/>
            </c:ext>
          </c:extLst>
        </c:ser>
        <c:ser>
          <c:idx val="17"/>
          <c:order val="17"/>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multiLvlStrRef>
              <c:f>二次指導集計!$K$49:$P$57</c:f>
              <c:multiLvlStrCache>
                <c:ptCount val="9"/>
                <c:lvl>
                  <c:pt idx="0">
                    <c:v>屋内の一部に設置</c:v>
                  </c:pt>
                  <c:pt idx="1">
                    <c:v>喫煙のみに使用</c:v>
                  </c:pt>
                  <c:pt idx="2">
                    <c:v>屋内の一部に設置</c:v>
                  </c:pt>
                  <c:pt idx="3">
                    <c:v>加熱式たばこに限定</c:v>
                  </c:pt>
                  <c:pt idx="4">
                    <c:v>既存特定飲食提供施設の条件</c:v>
                  </c:pt>
                  <c:pt idx="5">
                    <c:v>既存特定飲食提供施設の書類保存</c:v>
                  </c:pt>
                  <c:pt idx="6">
                    <c:v>保健所への届出</c:v>
                  </c:pt>
                  <c:pt idx="7">
                    <c:v>喫煙目的室内で可能な喫煙以外の行為</c:v>
                  </c:pt>
                  <c:pt idx="8">
                    <c:v>たばこ販売許可</c:v>
                  </c:pt>
                </c:lvl>
                <c:lvl>
                  <c:pt idx="0">
                    <c:v> ➀喫煙専用室</c:v>
                  </c:pt>
                  <c:pt idx="2">
                    <c:v>②加熱式たばこ専用喫煙室</c:v>
                  </c:pt>
                  <c:pt idx="4">
                    <c:v>③喫煙可能室（または喫煙可能店）</c:v>
                  </c:pt>
                  <c:pt idx="7">
                    <c:v>④喫煙目的室（喫煙目的店）</c:v>
                  </c:pt>
                </c:lvl>
              </c:multiLvlStrCache>
            </c:multiLvlStrRef>
          </c:cat>
          <c:val>
            <c:numRef>
              <c:f>二次指導集計!$AH$49:$AH$57</c:f>
              <c:numCache>
                <c:formatCode>General</c:formatCode>
                <c:ptCount val="9"/>
              </c:numCache>
            </c:numRef>
          </c:val>
          <c:extLst>
            <c:ext xmlns:c16="http://schemas.microsoft.com/office/drawing/2014/chart" uri="{C3380CC4-5D6E-409C-BE32-E72D297353CC}">
              <c16:uniqueId val="{00000011-06D5-4622-BD79-4805A19E14E4}"/>
            </c:ext>
          </c:extLst>
        </c:ser>
        <c:ser>
          <c:idx val="18"/>
          <c:order val="18"/>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multiLvlStrRef>
              <c:f>二次指導集計!$K$49:$P$57</c:f>
              <c:multiLvlStrCache>
                <c:ptCount val="9"/>
                <c:lvl>
                  <c:pt idx="0">
                    <c:v>屋内の一部に設置</c:v>
                  </c:pt>
                  <c:pt idx="1">
                    <c:v>喫煙のみに使用</c:v>
                  </c:pt>
                  <c:pt idx="2">
                    <c:v>屋内の一部に設置</c:v>
                  </c:pt>
                  <c:pt idx="3">
                    <c:v>加熱式たばこに限定</c:v>
                  </c:pt>
                  <c:pt idx="4">
                    <c:v>既存特定飲食提供施設の条件</c:v>
                  </c:pt>
                  <c:pt idx="5">
                    <c:v>既存特定飲食提供施設の書類保存</c:v>
                  </c:pt>
                  <c:pt idx="6">
                    <c:v>保健所への届出</c:v>
                  </c:pt>
                  <c:pt idx="7">
                    <c:v>喫煙目的室内で可能な喫煙以外の行為</c:v>
                  </c:pt>
                  <c:pt idx="8">
                    <c:v>たばこ販売許可</c:v>
                  </c:pt>
                </c:lvl>
                <c:lvl>
                  <c:pt idx="0">
                    <c:v> ➀喫煙専用室</c:v>
                  </c:pt>
                  <c:pt idx="2">
                    <c:v>②加熱式たばこ専用喫煙室</c:v>
                  </c:pt>
                  <c:pt idx="4">
                    <c:v>③喫煙可能室（または喫煙可能店）</c:v>
                  </c:pt>
                  <c:pt idx="7">
                    <c:v>④喫煙目的室（喫煙目的店）</c:v>
                  </c:pt>
                </c:lvl>
              </c:multiLvlStrCache>
            </c:multiLvlStrRef>
          </c:cat>
          <c:val>
            <c:numRef>
              <c:f>二次指導集計!$AI$49:$AI$57</c:f>
              <c:numCache>
                <c:formatCode>General</c:formatCode>
                <c:ptCount val="9"/>
              </c:numCache>
            </c:numRef>
          </c:val>
          <c:extLst>
            <c:ext xmlns:c16="http://schemas.microsoft.com/office/drawing/2014/chart" uri="{C3380CC4-5D6E-409C-BE32-E72D297353CC}">
              <c16:uniqueId val="{00000012-06D5-4622-BD79-4805A19E14E4}"/>
            </c:ext>
          </c:extLst>
        </c:ser>
        <c:ser>
          <c:idx val="19"/>
          <c:order val="19"/>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multiLvlStrRef>
              <c:f>二次指導集計!$K$49:$P$57</c:f>
              <c:multiLvlStrCache>
                <c:ptCount val="9"/>
                <c:lvl>
                  <c:pt idx="0">
                    <c:v>屋内の一部に設置</c:v>
                  </c:pt>
                  <c:pt idx="1">
                    <c:v>喫煙のみに使用</c:v>
                  </c:pt>
                  <c:pt idx="2">
                    <c:v>屋内の一部に設置</c:v>
                  </c:pt>
                  <c:pt idx="3">
                    <c:v>加熱式たばこに限定</c:v>
                  </c:pt>
                  <c:pt idx="4">
                    <c:v>既存特定飲食提供施設の条件</c:v>
                  </c:pt>
                  <c:pt idx="5">
                    <c:v>既存特定飲食提供施設の書類保存</c:v>
                  </c:pt>
                  <c:pt idx="6">
                    <c:v>保健所への届出</c:v>
                  </c:pt>
                  <c:pt idx="7">
                    <c:v>喫煙目的室内で可能な喫煙以外の行為</c:v>
                  </c:pt>
                  <c:pt idx="8">
                    <c:v>たばこ販売許可</c:v>
                  </c:pt>
                </c:lvl>
                <c:lvl>
                  <c:pt idx="0">
                    <c:v> ➀喫煙専用室</c:v>
                  </c:pt>
                  <c:pt idx="2">
                    <c:v>②加熱式たばこ専用喫煙室</c:v>
                  </c:pt>
                  <c:pt idx="4">
                    <c:v>③喫煙可能室（または喫煙可能店）</c:v>
                  </c:pt>
                  <c:pt idx="7">
                    <c:v>④喫煙目的室（喫煙目的店）</c:v>
                  </c:pt>
                </c:lvl>
              </c:multiLvlStrCache>
            </c:multiLvlStrRef>
          </c:cat>
          <c:val>
            <c:numRef>
              <c:f>二次指導集計!$AJ$49:$AJ$57</c:f>
              <c:numCache>
                <c:formatCode>General</c:formatCode>
                <c:ptCount val="9"/>
              </c:numCache>
            </c:numRef>
          </c:val>
          <c:extLst>
            <c:ext xmlns:c16="http://schemas.microsoft.com/office/drawing/2014/chart" uri="{C3380CC4-5D6E-409C-BE32-E72D297353CC}">
              <c16:uniqueId val="{00000013-06D5-4622-BD79-4805A19E14E4}"/>
            </c:ext>
          </c:extLst>
        </c:ser>
        <c:dLbls>
          <c:dLblPos val="ctr"/>
          <c:showLegendKey val="0"/>
          <c:showVal val="1"/>
          <c:showCatName val="0"/>
          <c:showSerName val="0"/>
          <c:showPercent val="0"/>
          <c:showBubbleSize val="0"/>
        </c:dLbls>
        <c:gapWidth val="150"/>
        <c:overlap val="100"/>
        <c:axId val="1525124783"/>
        <c:axId val="1525123535"/>
        <c:extLst/>
      </c:barChart>
      <c:catAx>
        <c:axId val="1525124783"/>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400" b="0" i="0" u="none" strike="noStrike" kern="1200" cap="none" spc="0" normalizeH="0" baseline="0">
                <a:solidFill>
                  <a:schemeClr val="dk1">
                    <a:lumMod val="65000"/>
                    <a:lumOff val="35000"/>
                  </a:schemeClr>
                </a:solidFill>
                <a:latin typeface="+mn-lt"/>
                <a:ea typeface="+mn-ea"/>
                <a:cs typeface="+mn-cs"/>
              </a:defRPr>
            </a:pPr>
            <a:endParaRPr lang="ja-JP"/>
          </a:p>
        </c:txPr>
        <c:crossAx val="1525123535"/>
        <c:crosses val="autoZero"/>
        <c:auto val="1"/>
        <c:lblAlgn val="ctr"/>
        <c:lblOffset val="100"/>
        <c:noMultiLvlLbl val="0"/>
      </c:catAx>
      <c:valAx>
        <c:axId val="1525123535"/>
        <c:scaling>
          <c:orientation val="minMax"/>
        </c:scaling>
        <c:delete val="0"/>
        <c:axPos val="t"/>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ja-JP"/>
          </a:p>
        </c:txPr>
        <c:crossAx val="1525124783"/>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7">
  <a:schemeClr val="accent4"/>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3C72B8-88FA-475C-9355-00B1F29EEB4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3FD63AA-9A89-478A-A066-7A1F1AE16C0F}">
      <dgm:prSet custT="1"/>
      <dgm:spPr/>
      <dgm:t>
        <a:bodyPr/>
        <a:lstStyle/>
        <a:p>
          <a:r>
            <a:rPr lang="ja-JP" sz="1800" dirty="0"/>
            <a:t>市内事業所の環境の実態を把握し、必要に応じた対策を講ずることで受動喫煙の防止をより一層推進する。</a:t>
          </a:r>
          <a:endParaRPr lang="en-US" sz="1800" dirty="0"/>
        </a:p>
      </dgm:t>
    </dgm:pt>
    <dgm:pt modelId="{22FFED8E-CD5E-4641-B393-D9181A18E9A7}" type="parTrans" cxnId="{272CD17B-C559-43CD-8753-0EC7A715F94D}">
      <dgm:prSet/>
      <dgm:spPr/>
      <dgm:t>
        <a:bodyPr/>
        <a:lstStyle/>
        <a:p>
          <a:endParaRPr lang="en-US" sz="1800"/>
        </a:p>
      </dgm:t>
    </dgm:pt>
    <dgm:pt modelId="{FDB71105-02A8-45F5-A469-22AC4354F252}" type="sibTrans" cxnId="{272CD17B-C559-43CD-8753-0EC7A715F94D}">
      <dgm:prSet/>
      <dgm:spPr/>
      <dgm:t>
        <a:bodyPr/>
        <a:lstStyle/>
        <a:p>
          <a:endParaRPr lang="en-US" sz="1800"/>
        </a:p>
      </dgm:t>
    </dgm:pt>
    <dgm:pt modelId="{C2746ECC-2DC9-44D0-AEA6-B9CFEFE5ADB7}">
      <dgm:prSet custT="1"/>
      <dgm:spPr/>
      <dgm:t>
        <a:bodyPr/>
        <a:lstStyle/>
        <a:p>
          <a:r>
            <a:rPr lang="ja-JP" sz="1800" dirty="0"/>
            <a:t>令和</a:t>
          </a:r>
          <a:r>
            <a:rPr lang="en-US" sz="1800" dirty="0"/>
            <a:t>4</a:t>
          </a:r>
          <a:r>
            <a:rPr lang="ja-JP" sz="1800" dirty="0"/>
            <a:t>年</a:t>
          </a:r>
          <a:r>
            <a:rPr lang="en-US" sz="1800" dirty="0"/>
            <a:t>7</a:t>
          </a:r>
          <a:r>
            <a:rPr lang="ja-JP" sz="1800" dirty="0"/>
            <a:t>月実施の「事業所等における受動喫煙防止対策の現状調査」の結果に基づき、受動喫煙防止対策の改善が必要と判断した</a:t>
          </a:r>
          <a:r>
            <a:rPr lang="en-US" sz="1800" dirty="0"/>
            <a:t>61</a:t>
          </a:r>
          <a:r>
            <a:rPr lang="ja-JP" sz="1800" dirty="0"/>
            <a:t>事業所</a:t>
          </a:r>
          <a:endParaRPr lang="en-US" sz="1800" dirty="0"/>
        </a:p>
      </dgm:t>
    </dgm:pt>
    <dgm:pt modelId="{B6093791-29FB-4E9A-943D-B629D72A01DD}" type="parTrans" cxnId="{C7923A00-F149-4A07-8C93-CE58DEE936C7}">
      <dgm:prSet/>
      <dgm:spPr/>
      <dgm:t>
        <a:bodyPr/>
        <a:lstStyle/>
        <a:p>
          <a:endParaRPr lang="en-US" sz="1800"/>
        </a:p>
      </dgm:t>
    </dgm:pt>
    <dgm:pt modelId="{B0B78156-49C2-4298-AB80-3892E0F5FC1A}" type="sibTrans" cxnId="{C7923A00-F149-4A07-8C93-CE58DEE936C7}">
      <dgm:prSet/>
      <dgm:spPr/>
      <dgm:t>
        <a:bodyPr/>
        <a:lstStyle/>
        <a:p>
          <a:endParaRPr lang="en-US" sz="1800"/>
        </a:p>
      </dgm:t>
    </dgm:pt>
    <dgm:pt modelId="{3D3197BA-CFC9-4710-9DA0-CC321020603B}">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ja-JP" sz="1800" dirty="0"/>
            <a:t>当課より送付の「受動喫煙防止対策に係る改善状況報告書」</a:t>
          </a:r>
          <a:r>
            <a:rPr lang="ja-JP" altLang="en-US" sz="1800" dirty="0"/>
            <a:t>での対策状況の確認後、</a:t>
          </a:r>
          <a:r>
            <a:rPr lang="ja-JP" altLang="ja-JP" sz="1800" dirty="0"/>
            <a:t>電話</a:t>
          </a:r>
          <a:r>
            <a:rPr lang="ja-JP" altLang="en-US" sz="1800" dirty="0"/>
            <a:t>による</a:t>
          </a:r>
          <a:r>
            <a:rPr lang="ja-JP" altLang="ja-JP" sz="1800" dirty="0"/>
            <a:t>助言指導により、各事業所の喫煙状況別に受動喫煙防止に必要な対策</a:t>
          </a:r>
          <a:r>
            <a:rPr lang="ja-JP" altLang="en-US" sz="1800" dirty="0"/>
            <a:t>を講じるよう依頼</a:t>
          </a:r>
          <a:endParaRPr lang="en-US" altLang="ja-JP" sz="1800" dirty="0"/>
        </a:p>
        <a:p>
          <a:pPr marL="0" lvl="0" defTabSz="800100">
            <a:lnSpc>
              <a:spcPct val="90000"/>
            </a:lnSpc>
            <a:spcBef>
              <a:spcPct val="0"/>
            </a:spcBef>
            <a:spcAft>
              <a:spcPct val="35000"/>
            </a:spcAft>
            <a:buNone/>
          </a:pPr>
          <a:endParaRPr lang="en-US" sz="1800" dirty="0"/>
        </a:p>
      </dgm:t>
    </dgm:pt>
    <dgm:pt modelId="{494E0B53-63CD-4BCA-9BB2-3D3EDB40226B}" type="parTrans" cxnId="{7BF2B37D-A063-46B2-8072-FBF9E34481C5}">
      <dgm:prSet/>
      <dgm:spPr/>
      <dgm:t>
        <a:bodyPr/>
        <a:lstStyle/>
        <a:p>
          <a:endParaRPr lang="en-US" sz="1800"/>
        </a:p>
      </dgm:t>
    </dgm:pt>
    <dgm:pt modelId="{A9CD0D2E-7F62-4BCB-9E6D-53FE29122BAA}" type="sibTrans" cxnId="{7BF2B37D-A063-46B2-8072-FBF9E34481C5}">
      <dgm:prSet/>
      <dgm:spPr/>
      <dgm:t>
        <a:bodyPr/>
        <a:lstStyle/>
        <a:p>
          <a:endParaRPr lang="en-US" sz="1800"/>
        </a:p>
      </dgm:t>
    </dgm:pt>
    <dgm:pt modelId="{3F3E337A-0B85-4128-879E-A99A5E36791C}">
      <dgm:prSet custT="1"/>
      <dgm:spPr/>
      <dgm:t>
        <a:bodyPr/>
        <a:lstStyle/>
        <a:p>
          <a:r>
            <a:rPr lang="ja-JP" altLang="en-US" sz="1800" dirty="0"/>
            <a:t>返信用封筒による提出</a:t>
          </a:r>
          <a:endParaRPr kumimoji="1" lang="ja-JP" altLang="en-US" sz="1800" dirty="0"/>
        </a:p>
      </dgm:t>
    </dgm:pt>
    <dgm:pt modelId="{68617CCB-66FB-4078-9F04-A80FAEB5E16A}" type="parTrans" cxnId="{6A31DE7B-1044-468B-AB52-30C986EA336F}">
      <dgm:prSet/>
      <dgm:spPr/>
      <dgm:t>
        <a:bodyPr/>
        <a:lstStyle/>
        <a:p>
          <a:endParaRPr kumimoji="1" lang="ja-JP" altLang="en-US" sz="1800"/>
        </a:p>
      </dgm:t>
    </dgm:pt>
    <dgm:pt modelId="{0DD5C92C-12B1-4A85-8909-5F9C47227251}" type="sibTrans" cxnId="{6A31DE7B-1044-468B-AB52-30C986EA336F}">
      <dgm:prSet/>
      <dgm:spPr/>
      <dgm:t>
        <a:bodyPr/>
        <a:lstStyle/>
        <a:p>
          <a:endParaRPr kumimoji="1" lang="ja-JP" altLang="en-US" sz="1800"/>
        </a:p>
      </dgm:t>
    </dgm:pt>
    <dgm:pt modelId="{7CF7E5D1-7EAB-447B-BD69-8A3BFBA931AF}" type="pres">
      <dgm:prSet presAssocID="{B63C72B8-88FA-475C-9355-00B1F29EEB4F}" presName="linear" presStyleCnt="0">
        <dgm:presLayoutVars>
          <dgm:animLvl val="lvl"/>
          <dgm:resizeHandles val="exact"/>
        </dgm:presLayoutVars>
      </dgm:prSet>
      <dgm:spPr/>
    </dgm:pt>
    <dgm:pt modelId="{59AD70A3-DB94-45DA-BF62-FAE54D03EC0E}" type="pres">
      <dgm:prSet presAssocID="{83FD63AA-9A89-478A-A066-7A1F1AE16C0F}" presName="parentText" presStyleLbl="node1" presStyleIdx="0" presStyleCnt="4">
        <dgm:presLayoutVars>
          <dgm:chMax val="0"/>
          <dgm:bulletEnabled val="1"/>
        </dgm:presLayoutVars>
      </dgm:prSet>
      <dgm:spPr/>
    </dgm:pt>
    <dgm:pt modelId="{3DCB5CE3-B800-4A99-AB14-1F24E8671114}" type="pres">
      <dgm:prSet presAssocID="{FDB71105-02A8-45F5-A469-22AC4354F252}" presName="spacer" presStyleCnt="0"/>
      <dgm:spPr/>
    </dgm:pt>
    <dgm:pt modelId="{D8D2DF32-FAE6-450E-A2D3-09DAA4ACF720}" type="pres">
      <dgm:prSet presAssocID="{C2746ECC-2DC9-44D0-AEA6-B9CFEFE5ADB7}" presName="parentText" presStyleLbl="node1" presStyleIdx="1" presStyleCnt="4" custLinFactNeighborY="-26458">
        <dgm:presLayoutVars>
          <dgm:chMax val="0"/>
          <dgm:bulletEnabled val="1"/>
        </dgm:presLayoutVars>
      </dgm:prSet>
      <dgm:spPr/>
    </dgm:pt>
    <dgm:pt modelId="{CBCCAABC-2942-43A3-A4F9-2FF3F09BAF59}" type="pres">
      <dgm:prSet presAssocID="{B0B78156-49C2-4298-AB80-3892E0F5FC1A}" presName="spacer" presStyleCnt="0"/>
      <dgm:spPr/>
    </dgm:pt>
    <dgm:pt modelId="{E484F690-EFFE-4FDD-9732-41E9D20BF49A}" type="pres">
      <dgm:prSet presAssocID="{3D3197BA-CFC9-4710-9DA0-CC321020603B}" presName="parentText" presStyleLbl="node1" presStyleIdx="2" presStyleCnt="4" custScaleY="134685" custLinFactY="96878" custLinFactNeighborX="-99" custLinFactNeighborY="100000">
        <dgm:presLayoutVars>
          <dgm:chMax val="0"/>
          <dgm:bulletEnabled val="1"/>
        </dgm:presLayoutVars>
      </dgm:prSet>
      <dgm:spPr/>
    </dgm:pt>
    <dgm:pt modelId="{2305E2D6-74A8-42FE-A45B-E468CA1FF124}" type="pres">
      <dgm:prSet presAssocID="{A9CD0D2E-7F62-4BCB-9E6D-53FE29122BAA}" presName="spacer" presStyleCnt="0"/>
      <dgm:spPr/>
    </dgm:pt>
    <dgm:pt modelId="{A4D20D07-06C2-4889-BF53-6FBEB1888A34}" type="pres">
      <dgm:prSet presAssocID="{3F3E337A-0B85-4128-879E-A99A5E36791C}" presName="parentText" presStyleLbl="node1" presStyleIdx="3" presStyleCnt="4" custScaleY="52873" custLinFactY="-134185" custLinFactNeighborY="-200000">
        <dgm:presLayoutVars>
          <dgm:chMax val="0"/>
          <dgm:bulletEnabled val="1"/>
        </dgm:presLayoutVars>
      </dgm:prSet>
      <dgm:spPr/>
    </dgm:pt>
  </dgm:ptLst>
  <dgm:cxnLst>
    <dgm:cxn modelId="{C7923A00-F149-4A07-8C93-CE58DEE936C7}" srcId="{B63C72B8-88FA-475C-9355-00B1F29EEB4F}" destId="{C2746ECC-2DC9-44D0-AEA6-B9CFEFE5ADB7}" srcOrd="1" destOrd="0" parTransId="{B6093791-29FB-4E9A-943D-B629D72A01DD}" sibTransId="{B0B78156-49C2-4298-AB80-3892E0F5FC1A}"/>
    <dgm:cxn modelId="{4951012E-613C-45BD-B029-2CB39A172B52}" type="presOf" srcId="{3F3E337A-0B85-4128-879E-A99A5E36791C}" destId="{A4D20D07-06C2-4889-BF53-6FBEB1888A34}" srcOrd="0" destOrd="0" presId="urn:microsoft.com/office/officeart/2005/8/layout/vList2"/>
    <dgm:cxn modelId="{F8F76F2E-A6B0-4063-83D1-272B6F90A569}" type="presOf" srcId="{3D3197BA-CFC9-4710-9DA0-CC321020603B}" destId="{E484F690-EFFE-4FDD-9732-41E9D20BF49A}" srcOrd="0" destOrd="0" presId="urn:microsoft.com/office/officeart/2005/8/layout/vList2"/>
    <dgm:cxn modelId="{66715635-FACC-478A-B111-A333E2F07B01}" type="presOf" srcId="{83FD63AA-9A89-478A-A066-7A1F1AE16C0F}" destId="{59AD70A3-DB94-45DA-BF62-FAE54D03EC0E}" srcOrd="0" destOrd="0" presId="urn:microsoft.com/office/officeart/2005/8/layout/vList2"/>
    <dgm:cxn modelId="{62DCA23E-85E3-415B-820A-A0C7FF6B0BD2}" type="presOf" srcId="{C2746ECC-2DC9-44D0-AEA6-B9CFEFE5ADB7}" destId="{D8D2DF32-FAE6-450E-A2D3-09DAA4ACF720}" srcOrd="0" destOrd="0" presId="urn:microsoft.com/office/officeart/2005/8/layout/vList2"/>
    <dgm:cxn modelId="{272CD17B-C559-43CD-8753-0EC7A715F94D}" srcId="{B63C72B8-88FA-475C-9355-00B1F29EEB4F}" destId="{83FD63AA-9A89-478A-A066-7A1F1AE16C0F}" srcOrd="0" destOrd="0" parTransId="{22FFED8E-CD5E-4641-B393-D9181A18E9A7}" sibTransId="{FDB71105-02A8-45F5-A469-22AC4354F252}"/>
    <dgm:cxn modelId="{6A31DE7B-1044-468B-AB52-30C986EA336F}" srcId="{B63C72B8-88FA-475C-9355-00B1F29EEB4F}" destId="{3F3E337A-0B85-4128-879E-A99A5E36791C}" srcOrd="3" destOrd="0" parTransId="{68617CCB-66FB-4078-9F04-A80FAEB5E16A}" sibTransId="{0DD5C92C-12B1-4A85-8909-5F9C47227251}"/>
    <dgm:cxn modelId="{7BF2B37D-A063-46B2-8072-FBF9E34481C5}" srcId="{B63C72B8-88FA-475C-9355-00B1F29EEB4F}" destId="{3D3197BA-CFC9-4710-9DA0-CC321020603B}" srcOrd="2" destOrd="0" parTransId="{494E0B53-63CD-4BCA-9BB2-3D3EDB40226B}" sibTransId="{A9CD0D2E-7F62-4BCB-9E6D-53FE29122BAA}"/>
    <dgm:cxn modelId="{5A16968D-24DF-4E7A-90DD-F939582DEE08}" type="presOf" srcId="{B63C72B8-88FA-475C-9355-00B1F29EEB4F}" destId="{7CF7E5D1-7EAB-447B-BD69-8A3BFBA931AF}" srcOrd="0" destOrd="0" presId="urn:microsoft.com/office/officeart/2005/8/layout/vList2"/>
    <dgm:cxn modelId="{9BD012C3-7903-4BAE-AF92-6D5AF19CDC28}" type="presParOf" srcId="{7CF7E5D1-7EAB-447B-BD69-8A3BFBA931AF}" destId="{59AD70A3-DB94-45DA-BF62-FAE54D03EC0E}" srcOrd="0" destOrd="0" presId="urn:microsoft.com/office/officeart/2005/8/layout/vList2"/>
    <dgm:cxn modelId="{CC942D5F-AC68-4878-8052-1AEAF5CA1F0B}" type="presParOf" srcId="{7CF7E5D1-7EAB-447B-BD69-8A3BFBA931AF}" destId="{3DCB5CE3-B800-4A99-AB14-1F24E8671114}" srcOrd="1" destOrd="0" presId="urn:microsoft.com/office/officeart/2005/8/layout/vList2"/>
    <dgm:cxn modelId="{54B4FCEC-6F02-404A-BA85-0F0442BE07F8}" type="presParOf" srcId="{7CF7E5D1-7EAB-447B-BD69-8A3BFBA931AF}" destId="{D8D2DF32-FAE6-450E-A2D3-09DAA4ACF720}" srcOrd="2" destOrd="0" presId="urn:microsoft.com/office/officeart/2005/8/layout/vList2"/>
    <dgm:cxn modelId="{5AC6304F-C79E-4561-80D0-1794DD5710B9}" type="presParOf" srcId="{7CF7E5D1-7EAB-447B-BD69-8A3BFBA931AF}" destId="{CBCCAABC-2942-43A3-A4F9-2FF3F09BAF59}" srcOrd="3" destOrd="0" presId="urn:microsoft.com/office/officeart/2005/8/layout/vList2"/>
    <dgm:cxn modelId="{E96AD908-7026-43C8-97B4-037E9E69F896}" type="presParOf" srcId="{7CF7E5D1-7EAB-447B-BD69-8A3BFBA931AF}" destId="{E484F690-EFFE-4FDD-9732-41E9D20BF49A}" srcOrd="4" destOrd="0" presId="urn:microsoft.com/office/officeart/2005/8/layout/vList2"/>
    <dgm:cxn modelId="{53E6CEB6-F08C-4A73-9836-9D8660AEAD5C}" type="presParOf" srcId="{7CF7E5D1-7EAB-447B-BD69-8A3BFBA931AF}" destId="{2305E2D6-74A8-42FE-A45B-E468CA1FF124}" srcOrd="5" destOrd="0" presId="urn:microsoft.com/office/officeart/2005/8/layout/vList2"/>
    <dgm:cxn modelId="{02EDC292-0B94-498B-BB7F-B98E24853F1F}" type="presParOf" srcId="{7CF7E5D1-7EAB-447B-BD69-8A3BFBA931AF}" destId="{A4D20D07-06C2-4889-BF53-6FBEB1888A3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D70A3-DB94-45DA-BF62-FAE54D03EC0E}">
      <dsp:nvSpPr>
        <dsp:cNvPr id="0" name=""/>
        <dsp:cNvSpPr/>
      </dsp:nvSpPr>
      <dsp:spPr>
        <a:xfrm>
          <a:off x="0" y="1958"/>
          <a:ext cx="8808719" cy="12340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ja-JP" sz="1800" kern="1200" dirty="0"/>
            <a:t>市内事業所の環境の実態を把握し、必要に応じた対策を講ずることで受動喫煙の防止をより一層推進する。</a:t>
          </a:r>
          <a:endParaRPr lang="en-US" sz="1800" kern="1200" dirty="0"/>
        </a:p>
      </dsp:txBody>
      <dsp:txXfrm>
        <a:off x="60240" y="62198"/>
        <a:ext cx="8688239" cy="1113552"/>
      </dsp:txXfrm>
    </dsp:sp>
    <dsp:sp modelId="{D8D2DF32-FAE6-450E-A2D3-09DAA4ACF720}">
      <dsp:nvSpPr>
        <dsp:cNvPr id="0" name=""/>
        <dsp:cNvSpPr/>
      </dsp:nvSpPr>
      <dsp:spPr>
        <a:xfrm>
          <a:off x="0" y="1241041"/>
          <a:ext cx="8808719" cy="12340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ja-JP" sz="1800" kern="1200" dirty="0"/>
            <a:t>令和</a:t>
          </a:r>
          <a:r>
            <a:rPr lang="en-US" sz="1800" kern="1200" dirty="0"/>
            <a:t>4</a:t>
          </a:r>
          <a:r>
            <a:rPr lang="ja-JP" sz="1800" kern="1200" dirty="0"/>
            <a:t>年</a:t>
          </a:r>
          <a:r>
            <a:rPr lang="en-US" sz="1800" kern="1200" dirty="0"/>
            <a:t>7</a:t>
          </a:r>
          <a:r>
            <a:rPr lang="ja-JP" sz="1800" kern="1200" dirty="0"/>
            <a:t>月実施の「事業所等における受動喫煙防止対策の現状調査」の結果に基づき、受動喫煙防止対策の改善が必要と判断した</a:t>
          </a:r>
          <a:r>
            <a:rPr lang="en-US" sz="1800" kern="1200" dirty="0"/>
            <a:t>61</a:t>
          </a:r>
          <a:r>
            <a:rPr lang="ja-JP" sz="1800" kern="1200" dirty="0"/>
            <a:t>事業所</a:t>
          </a:r>
          <a:endParaRPr lang="en-US" sz="1800" kern="1200" dirty="0"/>
        </a:p>
      </dsp:txBody>
      <dsp:txXfrm>
        <a:off x="60240" y="1301281"/>
        <a:ext cx="8688239" cy="1113552"/>
      </dsp:txXfrm>
    </dsp:sp>
    <dsp:sp modelId="{E484F690-EFFE-4FDD-9732-41E9D20BF49A}">
      <dsp:nvSpPr>
        <dsp:cNvPr id="0" name=""/>
        <dsp:cNvSpPr/>
      </dsp:nvSpPr>
      <dsp:spPr>
        <a:xfrm>
          <a:off x="0" y="3145054"/>
          <a:ext cx="8808719" cy="16620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ja-JP" altLang="ja-JP" sz="1800" kern="1200" dirty="0"/>
            <a:t>当課より送付の「受動喫煙防止対策に係る改善状況報告書」</a:t>
          </a:r>
          <a:r>
            <a:rPr lang="ja-JP" altLang="en-US" sz="1800" kern="1200" dirty="0"/>
            <a:t>での対策状況の確認後、</a:t>
          </a:r>
          <a:r>
            <a:rPr lang="ja-JP" altLang="ja-JP" sz="1800" kern="1200" dirty="0"/>
            <a:t>電話</a:t>
          </a:r>
          <a:r>
            <a:rPr lang="ja-JP" altLang="en-US" sz="1800" kern="1200" dirty="0"/>
            <a:t>による</a:t>
          </a:r>
          <a:r>
            <a:rPr lang="ja-JP" altLang="ja-JP" sz="1800" kern="1200" dirty="0"/>
            <a:t>助言指導により、各事業所の喫煙状況別に受動喫煙防止に必要な対策</a:t>
          </a:r>
          <a:r>
            <a:rPr lang="ja-JP" altLang="en-US" sz="1800" kern="1200" dirty="0"/>
            <a:t>を講じるよう依頼</a:t>
          </a:r>
          <a:endParaRPr lang="en-US" altLang="ja-JP" sz="1800" kern="1200" dirty="0"/>
        </a:p>
        <a:p>
          <a:pPr marL="0" lvl="0" algn="l" defTabSz="800100">
            <a:lnSpc>
              <a:spcPct val="90000"/>
            </a:lnSpc>
            <a:spcBef>
              <a:spcPct val="0"/>
            </a:spcBef>
            <a:spcAft>
              <a:spcPct val="35000"/>
            </a:spcAft>
            <a:buNone/>
          </a:pPr>
          <a:endParaRPr lang="en-US" sz="1800" kern="1200" dirty="0"/>
        </a:p>
      </dsp:txBody>
      <dsp:txXfrm>
        <a:off x="81135" y="3226189"/>
        <a:ext cx="8646449" cy="1499787"/>
      </dsp:txXfrm>
    </dsp:sp>
    <dsp:sp modelId="{A4D20D07-06C2-4889-BF53-6FBEB1888A34}">
      <dsp:nvSpPr>
        <dsp:cNvPr id="0" name=""/>
        <dsp:cNvSpPr/>
      </dsp:nvSpPr>
      <dsp:spPr>
        <a:xfrm>
          <a:off x="0" y="2483061"/>
          <a:ext cx="8808719" cy="6524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ja-JP" altLang="en-US" sz="1800" kern="1200" dirty="0"/>
            <a:t>返信用封筒による提出</a:t>
          </a:r>
          <a:endParaRPr kumimoji="1" lang="ja-JP" altLang="en-US" sz="1800" kern="1200" dirty="0"/>
        </a:p>
      </dsp:txBody>
      <dsp:txXfrm>
        <a:off x="31851" y="2514912"/>
        <a:ext cx="8745017" cy="5887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3DE23D-15DA-4077-B05D-6223F720E0F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7696F48-1717-4875-880D-7F26B87DC1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59C0732-C5A5-4029-AEF0-98B68186A2CC}"/>
              </a:ext>
            </a:extLst>
          </p:cNvPr>
          <p:cNvSpPr>
            <a:spLocks noGrp="1"/>
          </p:cNvSpPr>
          <p:nvPr>
            <p:ph type="dt" sz="half" idx="10"/>
          </p:nvPr>
        </p:nvSpPr>
        <p:spPr/>
        <p:txBody>
          <a:bodyPr/>
          <a:lstStyle/>
          <a:p>
            <a:fld id="{9A4834B5-2457-4F43-B0D8-F93400396599}" type="datetimeFigureOut">
              <a:rPr kumimoji="1" lang="ja-JP" altLang="en-US" smtClean="0"/>
              <a:t>2023/1/24</a:t>
            </a:fld>
            <a:endParaRPr kumimoji="1" lang="ja-JP" altLang="en-US"/>
          </a:p>
        </p:txBody>
      </p:sp>
      <p:sp>
        <p:nvSpPr>
          <p:cNvPr id="5" name="フッター プレースホルダー 4">
            <a:extLst>
              <a:ext uri="{FF2B5EF4-FFF2-40B4-BE49-F238E27FC236}">
                <a16:creationId xmlns:a16="http://schemas.microsoft.com/office/drawing/2014/main" id="{DE82D6F1-CE9E-4E14-8C9A-915C65F5FFE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F76C203-52C1-42E2-BD18-C6C648CFC647}"/>
              </a:ext>
            </a:extLst>
          </p:cNvPr>
          <p:cNvSpPr>
            <a:spLocks noGrp="1"/>
          </p:cNvSpPr>
          <p:nvPr>
            <p:ph type="sldNum" sz="quarter" idx="12"/>
          </p:nvPr>
        </p:nvSpPr>
        <p:spPr/>
        <p:txBody>
          <a:bodyPr/>
          <a:lstStyle/>
          <a:p>
            <a:fld id="{F28B0F8B-29B9-4E9C-8FD7-C4A3B9B8DA74}" type="slidenum">
              <a:rPr kumimoji="1" lang="ja-JP" altLang="en-US" smtClean="0"/>
              <a:t>‹#›</a:t>
            </a:fld>
            <a:endParaRPr kumimoji="1" lang="ja-JP" altLang="en-US"/>
          </a:p>
        </p:txBody>
      </p:sp>
    </p:spTree>
    <p:extLst>
      <p:ext uri="{BB962C8B-B14F-4D97-AF65-F5344CB8AC3E}">
        <p14:creationId xmlns:p14="http://schemas.microsoft.com/office/powerpoint/2010/main" val="362107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9031D9-69A6-4934-BB21-A9D7516AE41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2401E6D-2113-4EFF-BEEC-F4975095A22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CE352A1-4330-40CD-9E37-C29243BF4789}"/>
              </a:ext>
            </a:extLst>
          </p:cNvPr>
          <p:cNvSpPr>
            <a:spLocks noGrp="1"/>
          </p:cNvSpPr>
          <p:nvPr>
            <p:ph type="dt" sz="half" idx="10"/>
          </p:nvPr>
        </p:nvSpPr>
        <p:spPr/>
        <p:txBody>
          <a:bodyPr/>
          <a:lstStyle/>
          <a:p>
            <a:fld id="{9A4834B5-2457-4F43-B0D8-F93400396599}" type="datetimeFigureOut">
              <a:rPr kumimoji="1" lang="ja-JP" altLang="en-US" smtClean="0"/>
              <a:t>2023/1/24</a:t>
            </a:fld>
            <a:endParaRPr kumimoji="1" lang="ja-JP" altLang="en-US"/>
          </a:p>
        </p:txBody>
      </p:sp>
      <p:sp>
        <p:nvSpPr>
          <p:cNvPr id="5" name="フッター プレースホルダー 4">
            <a:extLst>
              <a:ext uri="{FF2B5EF4-FFF2-40B4-BE49-F238E27FC236}">
                <a16:creationId xmlns:a16="http://schemas.microsoft.com/office/drawing/2014/main" id="{11D5EC15-B1D3-4AB3-845B-8CC0586479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ED7EE94-598A-4D9D-8E80-7A4E6C24F5EA}"/>
              </a:ext>
            </a:extLst>
          </p:cNvPr>
          <p:cNvSpPr>
            <a:spLocks noGrp="1"/>
          </p:cNvSpPr>
          <p:nvPr>
            <p:ph type="sldNum" sz="quarter" idx="12"/>
          </p:nvPr>
        </p:nvSpPr>
        <p:spPr/>
        <p:txBody>
          <a:bodyPr/>
          <a:lstStyle/>
          <a:p>
            <a:fld id="{F28B0F8B-29B9-4E9C-8FD7-C4A3B9B8DA74}" type="slidenum">
              <a:rPr kumimoji="1" lang="ja-JP" altLang="en-US" smtClean="0"/>
              <a:t>‹#›</a:t>
            </a:fld>
            <a:endParaRPr kumimoji="1" lang="ja-JP" altLang="en-US"/>
          </a:p>
        </p:txBody>
      </p:sp>
    </p:spTree>
    <p:extLst>
      <p:ext uri="{BB962C8B-B14F-4D97-AF65-F5344CB8AC3E}">
        <p14:creationId xmlns:p14="http://schemas.microsoft.com/office/powerpoint/2010/main" val="465049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F1DF82E-D851-4CD4-90E4-234D41458EF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7D25F5D-A87D-4E6E-8B3B-89ED46C1722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F18DD9F-F8F3-4065-9F65-30E67F7B7EDE}"/>
              </a:ext>
            </a:extLst>
          </p:cNvPr>
          <p:cNvSpPr>
            <a:spLocks noGrp="1"/>
          </p:cNvSpPr>
          <p:nvPr>
            <p:ph type="dt" sz="half" idx="10"/>
          </p:nvPr>
        </p:nvSpPr>
        <p:spPr/>
        <p:txBody>
          <a:bodyPr/>
          <a:lstStyle/>
          <a:p>
            <a:fld id="{9A4834B5-2457-4F43-B0D8-F93400396599}" type="datetimeFigureOut">
              <a:rPr kumimoji="1" lang="ja-JP" altLang="en-US" smtClean="0"/>
              <a:t>2023/1/24</a:t>
            </a:fld>
            <a:endParaRPr kumimoji="1" lang="ja-JP" altLang="en-US"/>
          </a:p>
        </p:txBody>
      </p:sp>
      <p:sp>
        <p:nvSpPr>
          <p:cNvPr id="5" name="フッター プレースホルダー 4">
            <a:extLst>
              <a:ext uri="{FF2B5EF4-FFF2-40B4-BE49-F238E27FC236}">
                <a16:creationId xmlns:a16="http://schemas.microsoft.com/office/drawing/2014/main" id="{FF23ADCC-B2D3-4AEA-BD21-0B2A49F6410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0964C85-1C4F-4F24-BE7F-CE318D0119D2}"/>
              </a:ext>
            </a:extLst>
          </p:cNvPr>
          <p:cNvSpPr>
            <a:spLocks noGrp="1"/>
          </p:cNvSpPr>
          <p:nvPr>
            <p:ph type="sldNum" sz="quarter" idx="12"/>
          </p:nvPr>
        </p:nvSpPr>
        <p:spPr/>
        <p:txBody>
          <a:bodyPr/>
          <a:lstStyle/>
          <a:p>
            <a:fld id="{F28B0F8B-29B9-4E9C-8FD7-C4A3B9B8DA74}" type="slidenum">
              <a:rPr kumimoji="1" lang="ja-JP" altLang="en-US" smtClean="0"/>
              <a:t>‹#›</a:t>
            </a:fld>
            <a:endParaRPr kumimoji="1" lang="ja-JP" altLang="en-US"/>
          </a:p>
        </p:txBody>
      </p:sp>
    </p:spTree>
    <p:extLst>
      <p:ext uri="{BB962C8B-B14F-4D97-AF65-F5344CB8AC3E}">
        <p14:creationId xmlns:p14="http://schemas.microsoft.com/office/powerpoint/2010/main" val="409787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7E39C0-2772-4D56-85E8-4EADDDEBF67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67F8988-7D32-4765-AFE2-5D01A3AA710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35019DD-CE0B-4199-AA68-867E71A25588}"/>
              </a:ext>
            </a:extLst>
          </p:cNvPr>
          <p:cNvSpPr>
            <a:spLocks noGrp="1"/>
          </p:cNvSpPr>
          <p:nvPr>
            <p:ph type="dt" sz="half" idx="10"/>
          </p:nvPr>
        </p:nvSpPr>
        <p:spPr/>
        <p:txBody>
          <a:bodyPr/>
          <a:lstStyle/>
          <a:p>
            <a:fld id="{9A4834B5-2457-4F43-B0D8-F93400396599}" type="datetimeFigureOut">
              <a:rPr kumimoji="1" lang="ja-JP" altLang="en-US" smtClean="0"/>
              <a:t>2023/1/24</a:t>
            </a:fld>
            <a:endParaRPr kumimoji="1" lang="ja-JP" altLang="en-US"/>
          </a:p>
        </p:txBody>
      </p:sp>
      <p:sp>
        <p:nvSpPr>
          <p:cNvPr id="5" name="フッター プレースホルダー 4">
            <a:extLst>
              <a:ext uri="{FF2B5EF4-FFF2-40B4-BE49-F238E27FC236}">
                <a16:creationId xmlns:a16="http://schemas.microsoft.com/office/drawing/2014/main" id="{BB7F572D-15EB-42D7-832B-F1828941A12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2F1F8D-86AB-404B-A1B8-010B7CB09035}"/>
              </a:ext>
            </a:extLst>
          </p:cNvPr>
          <p:cNvSpPr>
            <a:spLocks noGrp="1"/>
          </p:cNvSpPr>
          <p:nvPr>
            <p:ph type="sldNum" sz="quarter" idx="12"/>
          </p:nvPr>
        </p:nvSpPr>
        <p:spPr/>
        <p:txBody>
          <a:bodyPr/>
          <a:lstStyle/>
          <a:p>
            <a:fld id="{F28B0F8B-29B9-4E9C-8FD7-C4A3B9B8DA74}" type="slidenum">
              <a:rPr kumimoji="1" lang="ja-JP" altLang="en-US" smtClean="0"/>
              <a:t>‹#›</a:t>
            </a:fld>
            <a:endParaRPr kumimoji="1" lang="ja-JP" altLang="en-US"/>
          </a:p>
        </p:txBody>
      </p:sp>
    </p:spTree>
    <p:extLst>
      <p:ext uri="{BB962C8B-B14F-4D97-AF65-F5344CB8AC3E}">
        <p14:creationId xmlns:p14="http://schemas.microsoft.com/office/powerpoint/2010/main" val="3354493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6AA125-0B0B-4E8F-AFD9-4DF514FA7CD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B7115EC-1E57-4186-9A1D-DAB5D9DD1A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54E7EEA-322F-4D0D-819B-9A76304E4A9E}"/>
              </a:ext>
            </a:extLst>
          </p:cNvPr>
          <p:cNvSpPr>
            <a:spLocks noGrp="1"/>
          </p:cNvSpPr>
          <p:nvPr>
            <p:ph type="dt" sz="half" idx="10"/>
          </p:nvPr>
        </p:nvSpPr>
        <p:spPr/>
        <p:txBody>
          <a:bodyPr/>
          <a:lstStyle/>
          <a:p>
            <a:fld id="{9A4834B5-2457-4F43-B0D8-F93400396599}" type="datetimeFigureOut">
              <a:rPr kumimoji="1" lang="ja-JP" altLang="en-US" smtClean="0"/>
              <a:t>2023/1/24</a:t>
            </a:fld>
            <a:endParaRPr kumimoji="1" lang="ja-JP" altLang="en-US"/>
          </a:p>
        </p:txBody>
      </p:sp>
      <p:sp>
        <p:nvSpPr>
          <p:cNvPr id="5" name="フッター プレースホルダー 4">
            <a:extLst>
              <a:ext uri="{FF2B5EF4-FFF2-40B4-BE49-F238E27FC236}">
                <a16:creationId xmlns:a16="http://schemas.microsoft.com/office/drawing/2014/main" id="{D708156B-A9E2-43AD-A1FA-703E07C73FF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17A9233-0952-4011-A2E5-7BDE95C8386A}"/>
              </a:ext>
            </a:extLst>
          </p:cNvPr>
          <p:cNvSpPr>
            <a:spLocks noGrp="1"/>
          </p:cNvSpPr>
          <p:nvPr>
            <p:ph type="sldNum" sz="quarter" idx="12"/>
          </p:nvPr>
        </p:nvSpPr>
        <p:spPr/>
        <p:txBody>
          <a:bodyPr/>
          <a:lstStyle/>
          <a:p>
            <a:fld id="{F28B0F8B-29B9-4E9C-8FD7-C4A3B9B8DA74}" type="slidenum">
              <a:rPr kumimoji="1" lang="ja-JP" altLang="en-US" smtClean="0"/>
              <a:t>‹#›</a:t>
            </a:fld>
            <a:endParaRPr kumimoji="1" lang="ja-JP" altLang="en-US"/>
          </a:p>
        </p:txBody>
      </p:sp>
    </p:spTree>
    <p:extLst>
      <p:ext uri="{BB962C8B-B14F-4D97-AF65-F5344CB8AC3E}">
        <p14:creationId xmlns:p14="http://schemas.microsoft.com/office/powerpoint/2010/main" val="174821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4AA35A-CE3D-4C6D-AE12-D5D887B2B9C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07654C5-A6DD-42F5-97F6-1AA6249FD5B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13018AF-9AB3-409A-8AC6-8786EA1CDE6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AB35271-3AEC-4FFA-9338-806C3F0376BB}"/>
              </a:ext>
            </a:extLst>
          </p:cNvPr>
          <p:cNvSpPr>
            <a:spLocks noGrp="1"/>
          </p:cNvSpPr>
          <p:nvPr>
            <p:ph type="dt" sz="half" idx="10"/>
          </p:nvPr>
        </p:nvSpPr>
        <p:spPr/>
        <p:txBody>
          <a:bodyPr/>
          <a:lstStyle/>
          <a:p>
            <a:fld id="{9A4834B5-2457-4F43-B0D8-F93400396599}" type="datetimeFigureOut">
              <a:rPr kumimoji="1" lang="ja-JP" altLang="en-US" smtClean="0"/>
              <a:t>2023/1/24</a:t>
            </a:fld>
            <a:endParaRPr kumimoji="1" lang="ja-JP" altLang="en-US"/>
          </a:p>
        </p:txBody>
      </p:sp>
      <p:sp>
        <p:nvSpPr>
          <p:cNvPr id="6" name="フッター プレースホルダー 5">
            <a:extLst>
              <a:ext uri="{FF2B5EF4-FFF2-40B4-BE49-F238E27FC236}">
                <a16:creationId xmlns:a16="http://schemas.microsoft.com/office/drawing/2014/main" id="{455076FC-DA36-4344-9584-87B233939B0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E829940-80B2-4771-8677-B9FAE531F729}"/>
              </a:ext>
            </a:extLst>
          </p:cNvPr>
          <p:cNvSpPr>
            <a:spLocks noGrp="1"/>
          </p:cNvSpPr>
          <p:nvPr>
            <p:ph type="sldNum" sz="quarter" idx="12"/>
          </p:nvPr>
        </p:nvSpPr>
        <p:spPr/>
        <p:txBody>
          <a:bodyPr/>
          <a:lstStyle/>
          <a:p>
            <a:fld id="{F28B0F8B-29B9-4E9C-8FD7-C4A3B9B8DA74}" type="slidenum">
              <a:rPr kumimoji="1" lang="ja-JP" altLang="en-US" smtClean="0"/>
              <a:t>‹#›</a:t>
            </a:fld>
            <a:endParaRPr kumimoji="1" lang="ja-JP" altLang="en-US"/>
          </a:p>
        </p:txBody>
      </p:sp>
    </p:spTree>
    <p:extLst>
      <p:ext uri="{BB962C8B-B14F-4D97-AF65-F5344CB8AC3E}">
        <p14:creationId xmlns:p14="http://schemas.microsoft.com/office/powerpoint/2010/main" val="1889482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6D74C0-C050-4CBE-8E27-C9AFCE720EA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80BBA3F-3ED0-4051-9D0A-B98FCDCA6A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ADAD425-689C-4F96-B4BB-7CD4CC91B9F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FA99903-CB25-4BD1-B7C5-E626519A34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0F1A6F9-5B63-4866-834D-49FFC37C970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B62D917-B170-4A2B-A698-7A2B0B3C29C3}"/>
              </a:ext>
            </a:extLst>
          </p:cNvPr>
          <p:cNvSpPr>
            <a:spLocks noGrp="1"/>
          </p:cNvSpPr>
          <p:nvPr>
            <p:ph type="dt" sz="half" idx="10"/>
          </p:nvPr>
        </p:nvSpPr>
        <p:spPr/>
        <p:txBody>
          <a:bodyPr/>
          <a:lstStyle/>
          <a:p>
            <a:fld id="{9A4834B5-2457-4F43-B0D8-F93400396599}" type="datetimeFigureOut">
              <a:rPr kumimoji="1" lang="ja-JP" altLang="en-US" smtClean="0"/>
              <a:t>2023/1/24</a:t>
            </a:fld>
            <a:endParaRPr kumimoji="1" lang="ja-JP" altLang="en-US"/>
          </a:p>
        </p:txBody>
      </p:sp>
      <p:sp>
        <p:nvSpPr>
          <p:cNvPr id="8" name="フッター プレースホルダー 7">
            <a:extLst>
              <a:ext uri="{FF2B5EF4-FFF2-40B4-BE49-F238E27FC236}">
                <a16:creationId xmlns:a16="http://schemas.microsoft.com/office/drawing/2014/main" id="{AE8A5427-3DCF-4117-908B-C44B529B37D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0A440DF-ABD0-4308-ABAB-7EDCFBA49E1D}"/>
              </a:ext>
            </a:extLst>
          </p:cNvPr>
          <p:cNvSpPr>
            <a:spLocks noGrp="1"/>
          </p:cNvSpPr>
          <p:nvPr>
            <p:ph type="sldNum" sz="quarter" idx="12"/>
          </p:nvPr>
        </p:nvSpPr>
        <p:spPr/>
        <p:txBody>
          <a:bodyPr/>
          <a:lstStyle/>
          <a:p>
            <a:fld id="{F28B0F8B-29B9-4E9C-8FD7-C4A3B9B8DA74}" type="slidenum">
              <a:rPr kumimoji="1" lang="ja-JP" altLang="en-US" smtClean="0"/>
              <a:t>‹#›</a:t>
            </a:fld>
            <a:endParaRPr kumimoji="1" lang="ja-JP" altLang="en-US"/>
          </a:p>
        </p:txBody>
      </p:sp>
    </p:spTree>
    <p:extLst>
      <p:ext uri="{BB962C8B-B14F-4D97-AF65-F5344CB8AC3E}">
        <p14:creationId xmlns:p14="http://schemas.microsoft.com/office/powerpoint/2010/main" val="402666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9C3678-2DD2-4B0E-AEE8-E1E8E3A868E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EE4C722-B451-43DC-8529-DA7F5E4A336C}"/>
              </a:ext>
            </a:extLst>
          </p:cNvPr>
          <p:cNvSpPr>
            <a:spLocks noGrp="1"/>
          </p:cNvSpPr>
          <p:nvPr>
            <p:ph type="dt" sz="half" idx="10"/>
          </p:nvPr>
        </p:nvSpPr>
        <p:spPr/>
        <p:txBody>
          <a:bodyPr/>
          <a:lstStyle/>
          <a:p>
            <a:fld id="{9A4834B5-2457-4F43-B0D8-F93400396599}" type="datetimeFigureOut">
              <a:rPr kumimoji="1" lang="ja-JP" altLang="en-US" smtClean="0"/>
              <a:t>2023/1/24</a:t>
            </a:fld>
            <a:endParaRPr kumimoji="1" lang="ja-JP" altLang="en-US"/>
          </a:p>
        </p:txBody>
      </p:sp>
      <p:sp>
        <p:nvSpPr>
          <p:cNvPr id="4" name="フッター プレースホルダー 3">
            <a:extLst>
              <a:ext uri="{FF2B5EF4-FFF2-40B4-BE49-F238E27FC236}">
                <a16:creationId xmlns:a16="http://schemas.microsoft.com/office/drawing/2014/main" id="{1FB07D92-E36E-4CAB-86E3-22057F1A1D5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6C84655-C822-4D43-8263-2EB0B239F8E8}"/>
              </a:ext>
            </a:extLst>
          </p:cNvPr>
          <p:cNvSpPr>
            <a:spLocks noGrp="1"/>
          </p:cNvSpPr>
          <p:nvPr>
            <p:ph type="sldNum" sz="quarter" idx="12"/>
          </p:nvPr>
        </p:nvSpPr>
        <p:spPr/>
        <p:txBody>
          <a:bodyPr/>
          <a:lstStyle/>
          <a:p>
            <a:fld id="{F28B0F8B-29B9-4E9C-8FD7-C4A3B9B8DA74}" type="slidenum">
              <a:rPr kumimoji="1" lang="ja-JP" altLang="en-US" smtClean="0"/>
              <a:t>‹#›</a:t>
            </a:fld>
            <a:endParaRPr kumimoji="1" lang="ja-JP" altLang="en-US"/>
          </a:p>
        </p:txBody>
      </p:sp>
    </p:spTree>
    <p:extLst>
      <p:ext uri="{BB962C8B-B14F-4D97-AF65-F5344CB8AC3E}">
        <p14:creationId xmlns:p14="http://schemas.microsoft.com/office/powerpoint/2010/main" val="2292374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4A110C4-D524-4E98-B585-7855B0EEF40F}"/>
              </a:ext>
            </a:extLst>
          </p:cNvPr>
          <p:cNvSpPr>
            <a:spLocks noGrp="1"/>
          </p:cNvSpPr>
          <p:nvPr>
            <p:ph type="dt" sz="half" idx="10"/>
          </p:nvPr>
        </p:nvSpPr>
        <p:spPr/>
        <p:txBody>
          <a:bodyPr/>
          <a:lstStyle/>
          <a:p>
            <a:fld id="{9A4834B5-2457-4F43-B0D8-F93400396599}" type="datetimeFigureOut">
              <a:rPr kumimoji="1" lang="ja-JP" altLang="en-US" smtClean="0"/>
              <a:t>2023/1/24</a:t>
            </a:fld>
            <a:endParaRPr kumimoji="1" lang="ja-JP" altLang="en-US"/>
          </a:p>
        </p:txBody>
      </p:sp>
      <p:sp>
        <p:nvSpPr>
          <p:cNvPr id="3" name="フッター プレースホルダー 2">
            <a:extLst>
              <a:ext uri="{FF2B5EF4-FFF2-40B4-BE49-F238E27FC236}">
                <a16:creationId xmlns:a16="http://schemas.microsoft.com/office/drawing/2014/main" id="{9FFDC240-97A5-4B96-8FF7-25558F9BF9A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9FD9337-D1E6-4969-9AAE-C52B25EE8147}"/>
              </a:ext>
            </a:extLst>
          </p:cNvPr>
          <p:cNvSpPr>
            <a:spLocks noGrp="1"/>
          </p:cNvSpPr>
          <p:nvPr>
            <p:ph type="sldNum" sz="quarter" idx="12"/>
          </p:nvPr>
        </p:nvSpPr>
        <p:spPr/>
        <p:txBody>
          <a:bodyPr/>
          <a:lstStyle/>
          <a:p>
            <a:fld id="{F28B0F8B-29B9-4E9C-8FD7-C4A3B9B8DA74}" type="slidenum">
              <a:rPr kumimoji="1" lang="ja-JP" altLang="en-US" smtClean="0"/>
              <a:t>‹#›</a:t>
            </a:fld>
            <a:endParaRPr kumimoji="1" lang="ja-JP" altLang="en-US"/>
          </a:p>
        </p:txBody>
      </p:sp>
    </p:spTree>
    <p:extLst>
      <p:ext uri="{BB962C8B-B14F-4D97-AF65-F5344CB8AC3E}">
        <p14:creationId xmlns:p14="http://schemas.microsoft.com/office/powerpoint/2010/main" val="2538781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D512D7-26D4-4560-8239-DC0F689DE94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EAEA767-3DE6-44AA-AA98-1D6D6028D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C7805A8-6314-4D9A-9144-B685F2224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D8D4A54-4CA4-4255-BB56-28AB92C8686E}"/>
              </a:ext>
            </a:extLst>
          </p:cNvPr>
          <p:cNvSpPr>
            <a:spLocks noGrp="1"/>
          </p:cNvSpPr>
          <p:nvPr>
            <p:ph type="dt" sz="half" idx="10"/>
          </p:nvPr>
        </p:nvSpPr>
        <p:spPr/>
        <p:txBody>
          <a:bodyPr/>
          <a:lstStyle/>
          <a:p>
            <a:fld id="{9A4834B5-2457-4F43-B0D8-F93400396599}" type="datetimeFigureOut">
              <a:rPr kumimoji="1" lang="ja-JP" altLang="en-US" smtClean="0"/>
              <a:t>2023/1/24</a:t>
            </a:fld>
            <a:endParaRPr kumimoji="1" lang="ja-JP" altLang="en-US"/>
          </a:p>
        </p:txBody>
      </p:sp>
      <p:sp>
        <p:nvSpPr>
          <p:cNvPr id="6" name="フッター プレースホルダー 5">
            <a:extLst>
              <a:ext uri="{FF2B5EF4-FFF2-40B4-BE49-F238E27FC236}">
                <a16:creationId xmlns:a16="http://schemas.microsoft.com/office/drawing/2014/main" id="{48682C8E-3AE9-4C03-ADA2-7B353729A20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AF77D00-290A-4E76-96D2-3EB230AAA5F6}"/>
              </a:ext>
            </a:extLst>
          </p:cNvPr>
          <p:cNvSpPr>
            <a:spLocks noGrp="1"/>
          </p:cNvSpPr>
          <p:nvPr>
            <p:ph type="sldNum" sz="quarter" idx="12"/>
          </p:nvPr>
        </p:nvSpPr>
        <p:spPr/>
        <p:txBody>
          <a:bodyPr/>
          <a:lstStyle/>
          <a:p>
            <a:fld id="{F28B0F8B-29B9-4E9C-8FD7-C4A3B9B8DA74}" type="slidenum">
              <a:rPr kumimoji="1" lang="ja-JP" altLang="en-US" smtClean="0"/>
              <a:t>‹#›</a:t>
            </a:fld>
            <a:endParaRPr kumimoji="1" lang="ja-JP" altLang="en-US"/>
          </a:p>
        </p:txBody>
      </p:sp>
    </p:spTree>
    <p:extLst>
      <p:ext uri="{BB962C8B-B14F-4D97-AF65-F5344CB8AC3E}">
        <p14:creationId xmlns:p14="http://schemas.microsoft.com/office/powerpoint/2010/main" val="2856664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F74DCA-223F-4B33-B3C3-BA5FF72B39C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75A32D9-170E-4A73-AD30-AB16C94BC2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49C880A-97B2-4E18-9AC2-92AE6CD562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99A16BD-260C-4945-8784-576FD2835FB6}"/>
              </a:ext>
            </a:extLst>
          </p:cNvPr>
          <p:cNvSpPr>
            <a:spLocks noGrp="1"/>
          </p:cNvSpPr>
          <p:nvPr>
            <p:ph type="dt" sz="half" idx="10"/>
          </p:nvPr>
        </p:nvSpPr>
        <p:spPr/>
        <p:txBody>
          <a:bodyPr/>
          <a:lstStyle/>
          <a:p>
            <a:fld id="{9A4834B5-2457-4F43-B0D8-F93400396599}" type="datetimeFigureOut">
              <a:rPr kumimoji="1" lang="ja-JP" altLang="en-US" smtClean="0"/>
              <a:t>2023/1/24</a:t>
            </a:fld>
            <a:endParaRPr kumimoji="1" lang="ja-JP" altLang="en-US"/>
          </a:p>
        </p:txBody>
      </p:sp>
      <p:sp>
        <p:nvSpPr>
          <p:cNvPr id="6" name="フッター プレースホルダー 5">
            <a:extLst>
              <a:ext uri="{FF2B5EF4-FFF2-40B4-BE49-F238E27FC236}">
                <a16:creationId xmlns:a16="http://schemas.microsoft.com/office/drawing/2014/main" id="{E20278DF-E6D4-4D74-9A3C-E451A7ABC4D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80AD191-C666-4EAB-B925-BFCC49EB366C}"/>
              </a:ext>
            </a:extLst>
          </p:cNvPr>
          <p:cNvSpPr>
            <a:spLocks noGrp="1"/>
          </p:cNvSpPr>
          <p:nvPr>
            <p:ph type="sldNum" sz="quarter" idx="12"/>
          </p:nvPr>
        </p:nvSpPr>
        <p:spPr/>
        <p:txBody>
          <a:bodyPr/>
          <a:lstStyle/>
          <a:p>
            <a:fld id="{F28B0F8B-29B9-4E9C-8FD7-C4A3B9B8DA74}" type="slidenum">
              <a:rPr kumimoji="1" lang="ja-JP" altLang="en-US" smtClean="0"/>
              <a:t>‹#›</a:t>
            </a:fld>
            <a:endParaRPr kumimoji="1" lang="ja-JP" altLang="en-US"/>
          </a:p>
        </p:txBody>
      </p:sp>
    </p:spTree>
    <p:extLst>
      <p:ext uri="{BB962C8B-B14F-4D97-AF65-F5344CB8AC3E}">
        <p14:creationId xmlns:p14="http://schemas.microsoft.com/office/powerpoint/2010/main" val="3567040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0203011-1009-4020-8B35-9DCDEE04E4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8A8CA73-D16A-4705-9B2F-ED87CE3341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F26C2F-189E-4ED8-88D9-C14797510F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834B5-2457-4F43-B0D8-F93400396599}" type="datetimeFigureOut">
              <a:rPr kumimoji="1" lang="ja-JP" altLang="en-US" smtClean="0"/>
              <a:t>2023/1/24</a:t>
            </a:fld>
            <a:endParaRPr kumimoji="1" lang="ja-JP" altLang="en-US"/>
          </a:p>
        </p:txBody>
      </p:sp>
      <p:sp>
        <p:nvSpPr>
          <p:cNvPr id="5" name="フッター プレースホルダー 4">
            <a:extLst>
              <a:ext uri="{FF2B5EF4-FFF2-40B4-BE49-F238E27FC236}">
                <a16:creationId xmlns:a16="http://schemas.microsoft.com/office/drawing/2014/main" id="{625CA39D-45F6-44FF-96FD-71CD4327C5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58FFE58-EBDE-46EF-AFF3-B75500129D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8B0F8B-29B9-4E9C-8FD7-C4A3B9B8DA74}" type="slidenum">
              <a:rPr kumimoji="1" lang="ja-JP" altLang="en-US" smtClean="0"/>
              <a:t>‹#›</a:t>
            </a:fld>
            <a:endParaRPr kumimoji="1" lang="ja-JP" altLang="en-US"/>
          </a:p>
        </p:txBody>
      </p:sp>
    </p:spTree>
    <p:extLst>
      <p:ext uri="{BB962C8B-B14F-4D97-AF65-F5344CB8AC3E}">
        <p14:creationId xmlns:p14="http://schemas.microsoft.com/office/powerpoint/2010/main" val="99592517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 Id="rId5" Type="http://schemas.openxmlformats.org/officeDocument/2006/relationships/chart" Target="../charts/chart8.xml"/><Relationship Id="rId4" Type="http://schemas.openxmlformats.org/officeDocument/2006/relationships/chart" Target="../charts/chart7.xml"/></Relationships>
</file>

<file path=ppt/slides/_rels/slide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2">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Freeform: Shape 24">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7" name="Freeform: Shape 26">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1A99D83B-CD40-4B17-9CA8-41C298C57E81}"/>
              </a:ext>
            </a:extLst>
          </p:cNvPr>
          <p:cNvSpPr>
            <a:spLocks noGrp="1"/>
          </p:cNvSpPr>
          <p:nvPr>
            <p:ph type="ctrTitle"/>
          </p:nvPr>
        </p:nvSpPr>
        <p:spPr>
          <a:xfrm>
            <a:off x="1524000" y="1440561"/>
            <a:ext cx="9342268" cy="2764028"/>
          </a:xfrm>
        </p:spPr>
        <p:txBody>
          <a:bodyPr anchor="ctr">
            <a:noAutofit/>
          </a:bodyPr>
          <a:lstStyle/>
          <a:p>
            <a:r>
              <a:rPr lang="ja-JP" altLang="en-US" sz="4800" dirty="0">
                <a:latin typeface="BIZ UDゴシック" panose="020B0400000000000000" pitchFamily="49" charset="-128"/>
                <a:ea typeface="BIZ UDゴシック" panose="020B0400000000000000" pitchFamily="49" charset="-128"/>
              </a:rPr>
              <a:t>市内事業所（商工会議所）</a:t>
            </a:r>
            <a:br>
              <a:rPr lang="en-US" altLang="ja-JP" sz="4800" dirty="0">
                <a:latin typeface="BIZ UDゴシック" panose="020B0400000000000000" pitchFamily="49" charset="-128"/>
                <a:ea typeface="BIZ UDゴシック" panose="020B0400000000000000" pitchFamily="49" charset="-128"/>
              </a:rPr>
            </a:br>
            <a:r>
              <a:rPr lang="ja-JP" altLang="en-US" sz="4800" dirty="0">
                <a:latin typeface="BIZ UDゴシック" panose="020B0400000000000000" pitchFamily="49" charset="-128"/>
                <a:ea typeface="BIZ UDゴシック" panose="020B0400000000000000" pitchFamily="49" charset="-128"/>
              </a:rPr>
              <a:t>受動喫煙</a:t>
            </a:r>
            <a:r>
              <a:rPr lang="ja-JP" altLang="en-US" sz="4800">
                <a:latin typeface="BIZ UDゴシック" panose="020B0400000000000000" pitchFamily="49" charset="-128"/>
                <a:ea typeface="BIZ UDゴシック" panose="020B0400000000000000" pitchFamily="49" charset="-128"/>
              </a:rPr>
              <a:t>防止対策</a:t>
            </a:r>
            <a:r>
              <a:rPr kumimoji="1" lang="ja-JP" altLang="en-US" sz="4800">
                <a:latin typeface="BIZ UDゴシック" panose="020B0400000000000000" pitchFamily="49" charset="-128"/>
                <a:ea typeface="BIZ UDゴシック" panose="020B0400000000000000" pitchFamily="49" charset="-128"/>
              </a:rPr>
              <a:t>現況調査の</a:t>
            </a:r>
            <a:br>
              <a:rPr kumimoji="1" lang="en-US" altLang="ja-JP" sz="4800" dirty="0">
                <a:latin typeface="BIZ UDゴシック" panose="020B0400000000000000" pitchFamily="49" charset="-128"/>
                <a:ea typeface="BIZ UDゴシック" panose="020B0400000000000000" pitchFamily="49" charset="-128"/>
              </a:rPr>
            </a:br>
            <a:r>
              <a:rPr kumimoji="1" lang="ja-JP" altLang="en-US" sz="4800" dirty="0">
                <a:latin typeface="BIZ UDゴシック" panose="020B0400000000000000" pitchFamily="49" charset="-128"/>
                <a:ea typeface="BIZ UDゴシック" panose="020B0400000000000000" pitchFamily="49" charset="-128"/>
              </a:rPr>
              <a:t>二次指導報告書</a:t>
            </a:r>
          </a:p>
        </p:txBody>
      </p:sp>
      <p:sp>
        <p:nvSpPr>
          <p:cNvPr id="3" name="字幕 2">
            <a:extLst>
              <a:ext uri="{FF2B5EF4-FFF2-40B4-BE49-F238E27FC236}">
                <a16:creationId xmlns:a16="http://schemas.microsoft.com/office/drawing/2014/main" id="{D89B9AF4-6DDF-49FC-BACD-AE79878CD56C}"/>
              </a:ext>
            </a:extLst>
          </p:cNvPr>
          <p:cNvSpPr>
            <a:spLocks noGrp="1"/>
          </p:cNvSpPr>
          <p:nvPr>
            <p:ph type="subTitle" idx="1"/>
          </p:nvPr>
        </p:nvSpPr>
        <p:spPr>
          <a:xfrm>
            <a:off x="1966912" y="5645150"/>
            <a:ext cx="8258176" cy="631825"/>
          </a:xfrm>
        </p:spPr>
        <p:txBody>
          <a:bodyPr anchor="ctr">
            <a:normAutofit/>
          </a:bodyPr>
          <a:lstStyle/>
          <a:p>
            <a:r>
              <a:rPr kumimoji="1" lang="ja-JP" altLang="en-US" sz="2800"/>
              <a:t>令和</a:t>
            </a:r>
            <a:r>
              <a:rPr lang="ja-JP" altLang="en-US" sz="2800"/>
              <a:t>４</a:t>
            </a:r>
            <a:r>
              <a:rPr kumimoji="1" lang="ja-JP" altLang="en-US" sz="2800"/>
              <a:t>年</a:t>
            </a:r>
            <a:r>
              <a:rPr kumimoji="1" lang="en-US" altLang="ja-JP" sz="2800"/>
              <a:t>11</a:t>
            </a:r>
            <a:r>
              <a:rPr kumimoji="1" lang="ja-JP" altLang="en-US" sz="2800"/>
              <a:t>月実施</a:t>
            </a:r>
            <a:endParaRPr kumimoji="1" lang="ja-JP" altLang="en-US" sz="2800" dirty="0"/>
          </a:p>
        </p:txBody>
      </p:sp>
      <p:sp>
        <p:nvSpPr>
          <p:cNvPr id="38" name="Rectangle 28">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367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1038F1-E6EC-4835-914C-4A1CC820E646}"/>
              </a:ext>
            </a:extLst>
          </p:cNvPr>
          <p:cNvSpPr>
            <a:spLocks noGrp="1"/>
          </p:cNvSpPr>
          <p:nvPr>
            <p:ph type="title"/>
          </p:nvPr>
        </p:nvSpPr>
        <p:spPr>
          <a:xfrm>
            <a:off x="731522" y="261292"/>
            <a:ext cx="10382794" cy="731451"/>
          </a:xfrm>
        </p:spPr>
        <p:txBody>
          <a:bodyPr/>
          <a:lstStyle/>
          <a:p>
            <a:pPr algn="ctr"/>
            <a:r>
              <a:rPr kumimoji="1" lang="ja-JP" altLang="en-US">
                <a:latin typeface="HGｺﾞｼｯｸE" panose="020B0909000000000000" pitchFamily="49" charset="-128"/>
                <a:ea typeface="HGｺﾞｼｯｸE" panose="020B0909000000000000" pitchFamily="49" charset="-128"/>
              </a:rPr>
              <a:t>助言指導の概要</a:t>
            </a:r>
            <a:endParaRPr kumimoji="1" lang="ja-JP" altLang="en-US" dirty="0">
              <a:latin typeface="HGｺﾞｼｯｸE" panose="020B0909000000000000" pitchFamily="49" charset="-128"/>
              <a:ea typeface="HGｺﾞｼｯｸE" panose="020B0909000000000000" pitchFamily="49" charset="-128"/>
            </a:endParaRPr>
          </a:p>
        </p:txBody>
      </p:sp>
      <p:sp>
        <p:nvSpPr>
          <p:cNvPr id="3" name="コンテンツ プレースホルダー 2">
            <a:extLst>
              <a:ext uri="{FF2B5EF4-FFF2-40B4-BE49-F238E27FC236}">
                <a16:creationId xmlns:a16="http://schemas.microsoft.com/office/drawing/2014/main" id="{48F90C04-8999-4316-9B43-D45516A97CE6}"/>
              </a:ext>
            </a:extLst>
          </p:cNvPr>
          <p:cNvSpPr>
            <a:spLocks noGrp="1"/>
          </p:cNvSpPr>
          <p:nvPr>
            <p:ph idx="1"/>
          </p:nvPr>
        </p:nvSpPr>
        <p:spPr>
          <a:xfrm>
            <a:off x="962297" y="1737383"/>
            <a:ext cx="1698169" cy="4728716"/>
          </a:xfrm>
        </p:spPr>
        <p:txBody>
          <a:bodyPr>
            <a:normAutofit/>
          </a:bodyPr>
          <a:lstStyle/>
          <a:p>
            <a:pPr marL="0" indent="0">
              <a:buNone/>
            </a:pPr>
            <a:r>
              <a:rPr kumimoji="1" lang="ja-JP" altLang="en-US" b="1" dirty="0"/>
              <a:t>目的</a:t>
            </a:r>
            <a:endParaRPr kumimoji="1" lang="en-US" altLang="ja-JP" b="1" dirty="0"/>
          </a:p>
          <a:p>
            <a:pPr marL="0" indent="0">
              <a:buNone/>
            </a:pPr>
            <a:endParaRPr lang="en-US" altLang="ja-JP" sz="2000" b="1" dirty="0"/>
          </a:p>
          <a:p>
            <a:pPr marL="0" indent="0">
              <a:buNone/>
            </a:pPr>
            <a:endParaRPr lang="en-US" altLang="ja-JP" sz="2000" b="1" dirty="0"/>
          </a:p>
          <a:p>
            <a:pPr marL="0" indent="0">
              <a:buNone/>
            </a:pPr>
            <a:r>
              <a:rPr kumimoji="1" lang="ja-JP" altLang="en-US" b="1" dirty="0"/>
              <a:t>対象</a:t>
            </a:r>
            <a:endParaRPr kumimoji="1" lang="en-US" altLang="ja-JP" b="1" dirty="0"/>
          </a:p>
          <a:p>
            <a:pPr marL="0" indent="0">
              <a:buNone/>
            </a:pPr>
            <a:endParaRPr kumimoji="1" lang="en-US" altLang="ja-JP" sz="2000" b="1" dirty="0"/>
          </a:p>
          <a:p>
            <a:pPr marL="0" indent="0">
              <a:buNone/>
            </a:pPr>
            <a:endParaRPr kumimoji="1" lang="en-US" altLang="ja-JP" sz="1800" b="1" dirty="0"/>
          </a:p>
          <a:p>
            <a:pPr marL="0" indent="0">
              <a:buNone/>
            </a:pPr>
            <a:r>
              <a:rPr lang="ja-JP" altLang="en-US" b="1" dirty="0"/>
              <a:t>提出方法</a:t>
            </a:r>
            <a:endParaRPr lang="en-US" altLang="ja-JP" b="1" dirty="0"/>
          </a:p>
          <a:p>
            <a:pPr marL="0" indent="0">
              <a:buNone/>
            </a:pPr>
            <a:br>
              <a:rPr lang="en-US" altLang="ja-JP" sz="800" b="1" dirty="0"/>
            </a:br>
            <a:r>
              <a:rPr kumimoji="1" lang="ja-JP" altLang="en-US" b="1" dirty="0"/>
              <a:t>指導方法</a:t>
            </a:r>
            <a:endParaRPr kumimoji="1" lang="en-US" altLang="ja-JP" b="1" dirty="0"/>
          </a:p>
          <a:p>
            <a:pPr marL="0" indent="0">
              <a:buNone/>
            </a:pPr>
            <a:endParaRPr kumimoji="1" lang="en-US" altLang="ja-JP" sz="4400" b="1" dirty="0"/>
          </a:p>
        </p:txBody>
      </p:sp>
      <p:graphicFrame>
        <p:nvGraphicFramePr>
          <p:cNvPr id="7" name="コンテンツ プレースホルダー 2">
            <a:extLst>
              <a:ext uri="{FF2B5EF4-FFF2-40B4-BE49-F238E27FC236}">
                <a16:creationId xmlns:a16="http://schemas.microsoft.com/office/drawing/2014/main" id="{5626DDF7-7686-694A-613C-98752AD6CC49}"/>
              </a:ext>
            </a:extLst>
          </p:cNvPr>
          <p:cNvGraphicFramePr/>
          <p:nvPr>
            <p:extLst>
              <p:ext uri="{D42A27DB-BD31-4B8C-83A1-F6EECF244321}">
                <p14:modId xmlns:p14="http://schemas.microsoft.com/office/powerpoint/2010/main" val="269642254"/>
              </p:ext>
            </p:extLst>
          </p:nvPr>
        </p:nvGraphicFramePr>
        <p:xfrm>
          <a:off x="2660466" y="1658987"/>
          <a:ext cx="8808719" cy="4807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0648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コンテンツ プレースホルダー 9">
            <a:extLst>
              <a:ext uri="{FF2B5EF4-FFF2-40B4-BE49-F238E27FC236}">
                <a16:creationId xmlns:a16="http://schemas.microsoft.com/office/drawing/2014/main" id="{E5DB735D-B738-4356-8C09-468216DC5639}"/>
              </a:ext>
            </a:extLst>
          </p:cNvPr>
          <p:cNvGraphicFramePr>
            <a:graphicFrameLocks noGrp="1"/>
          </p:cNvGraphicFramePr>
          <p:nvPr>
            <p:ph sz="quarter" idx="4"/>
            <p:extLst>
              <p:ext uri="{D42A27DB-BD31-4B8C-83A1-F6EECF244321}">
                <p14:modId xmlns:p14="http://schemas.microsoft.com/office/powerpoint/2010/main" val="3060263516"/>
              </p:ext>
            </p:extLst>
          </p:nvPr>
        </p:nvGraphicFramePr>
        <p:xfrm>
          <a:off x="5438777" y="2482506"/>
          <a:ext cx="5622513" cy="3888797"/>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a:extLst>
              <a:ext uri="{FF2B5EF4-FFF2-40B4-BE49-F238E27FC236}">
                <a16:creationId xmlns:a16="http://schemas.microsoft.com/office/drawing/2014/main" id="{43677914-D1EF-47CD-879A-0A93BA70E767}"/>
              </a:ext>
            </a:extLst>
          </p:cNvPr>
          <p:cNvSpPr>
            <a:spLocks noGrp="1"/>
          </p:cNvSpPr>
          <p:nvPr>
            <p:ph type="title"/>
          </p:nvPr>
        </p:nvSpPr>
        <p:spPr/>
        <p:txBody>
          <a:bodyPr/>
          <a:lstStyle/>
          <a:p>
            <a:pPr algn="ctr"/>
            <a:r>
              <a:rPr kumimoji="1" lang="ja-JP" altLang="en-US" b="1" dirty="0"/>
              <a:t>回収率とその内訳</a:t>
            </a:r>
          </a:p>
        </p:txBody>
      </p:sp>
      <p:sp>
        <p:nvSpPr>
          <p:cNvPr id="3" name="テキスト プレースホルダー 2">
            <a:extLst>
              <a:ext uri="{FF2B5EF4-FFF2-40B4-BE49-F238E27FC236}">
                <a16:creationId xmlns:a16="http://schemas.microsoft.com/office/drawing/2014/main" id="{C1232C86-D4D5-4E92-82E1-3C57DA924117}"/>
              </a:ext>
            </a:extLst>
          </p:cNvPr>
          <p:cNvSpPr>
            <a:spLocks noGrp="1"/>
          </p:cNvSpPr>
          <p:nvPr>
            <p:ph type="body" idx="1"/>
          </p:nvPr>
        </p:nvSpPr>
        <p:spPr>
          <a:xfrm>
            <a:off x="1075333" y="1489738"/>
            <a:ext cx="5622513" cy="954155"/>
          </a:xfrm>
        </p:spPr>
        <p:txBody>
          <a:bodyPr>
            <a:normAutofit/>
          </a:bodyPr>
          <a:lstStyle/>
          <a:p>
            <a:r>
              <a:rPr kumimoji="1" lang="ja-JP" altLang="en-US" dirty="0"/>
              <a:t>回収率</a:t>
            </a:r>
          </a:p>
        </p:txBody>
      </p:sp>
      <p:sp>
        <p:nvSpPr>
          <p:cNvPr id="5" name="テキスト プレースホルダー 4">
            <a:extLst>
              <a:ext uri="{FF2B5EF4-FFF2-40B4-BE49-F238E27FC236}">
                <a16:creationId xmlns:a16="http://schemas.microsoft.com/office/drawing/2014/main" id="{83A28BCD-6524-418E-8DB5-22B8A7307BBF}"/>
              </a:ext>
            </a:extLst>
          </p:cNvPr>
          <p:cNvSpPr>
            <a:spLocks noGrp="1"/>
          </p:cNvSpPr>
          <p:nvPr>
            <p:ph type="body" sz="quarter" idx="3"/>
          </p:nvPr>
        </p:nvSpPr>
        <p:spPr>
          <a:xfrm>
            <a:off x="7437988" y="2057153"/>
            <a:ext cx="2315010" cy="850706"/>
          </a:xfrm>
        </p:spPr>
        <p:txBody>
          <a:bodyPr>
            <a:normAutofit/>
          </a:bodyPr>
          <a:lstStyle/>
          <a:p>
            <a:r>
              <a:rPr kumimoji="1" lang="ja-JP" altLang="en-US" dirty="0"/>
              <a:t>回答</a:t>
            </a:r>
            <a:r>
              <a:rPr kumimoji="1" lang="en-US" altLang="ja-JP" dirty="0"/>
              <a:t>60</a:t>
            </a:r>
            <a:r>
              <a:rPr kumimoji="1" lang="ja-JP" altLang="en-US" dirty="0"/>
              <a:t>の内訳（改善状況）</a:t>
            </a:r>
          </a:p>
        </p:txBody>
      </p:sp>
      <p:graphicFrame>
        <p:nvGraphicFramePr>
          <p:cNvPr id="7" name="コンテンツ プレースホルダー 20">
            <a:extLst>
              <a:ext uri="{FF2B5EF4-FFF2-40B4-BE49-F238E27FC236}">
                <a16:creationId xmlns:a16="http://schemas.microsoft.com/office/drawing/2014/main" id="{F931779A-1E36-47E7-B9F4-2156C16C3403}"/>
              </a:ext>
            </a:extLst>
          </p:cNvPr>
          <p:cNvGraphicFramePr>
            <a:graphicFrameLocks noGrp="1"/>
          </p:cNvGraphicFramePr>
          <p:nvPr>
            <p:ph sz="half" idx="2"/>
            <p:extLst>
              <p:ext uri="{D42A27DB-BD31-4B8C-83A1-F6EECF244321}">
                <p14:modId xmlns:p14="http://schemas.microsoft.com/office/powerpoint/2010/main" val="1485899274"/>
              </p:ext>
            </p:extLst>
          </p:nvPr>
        </p:nvGraphicFramePr>
        <p:xfrm>
          <a:off x="1075334" y="1884810"/>
          <a:ext cx="6211337" cy="4580976"/>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直線コネクタ 11">
            <a:extLst>
              <a:ext uri="{FF2B5EF4-FFF2-40B4-BE49-F238E27FC236}">
                <a16:creationId xmlns:a16="http://schemas.microsoft.com/office/drawing/2014/main" id="{5BB0AFF3-B8BC-4171-8222-AB79D6D3EC07}"/>
              </a:ext>
            </a:extLst>
          </p:cNvPr>
          <p:cNvCxnSpPr>
            <a:cxnSpLocks/>
          </p:cNvCxnSpPr>
          <p:nvPr/>
        </p:nvCxnSpPr>
        <p:spPr>
          <a:xfrm>
            <a:off x="4283475" y="2655768"/>
            <a:ext cx="4285338" cy="69519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E4D058E4-4778-4A5F-B591-D199BE659E2F}"/>
              </a:ext>
            </a:extLst>
          </p:cNvPr>
          <p:cNvCxnSpPr>
            <a:cxnSpLocks/>
          </p:cNvCxnSpPr>
          <p:nvPr/>
        </p:nvCxnSpPr>
        <p:spPr>
          <a:xfrm>
            <a:off x="4018004" y="5955341"/>
            <a:ext cx="4285338" cy="16223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2" name="表 31">
            <a:extLst>
              <a:ext uri="{FF2B5EF4-FFF2-40B4-BE49-F238E27FC236}">
                <a16:creationId xmlns:a16="http://schemas.microsoft.com/office/drawing/2014/main" id="{DCC25622-350C-4052-9085-8D9A3CD42046}"/>
              </a:ext>
            </a:extLst>
          </p:cNvPr>
          <p:cNvGraphicFramePr>
            <a:graphicFrameLocks noGrp="1"/>
          </p:cNvGraphicFramePr>
          <p:nvPr>
            <p:extLst>
              <p:ext uri="{D42A27DB-BD31-4B8C-83A1-F6EECF244321}">
                <p14:modId xmlns:p14="http://schemas.microsoft.com/office/powerpoint/2010/main" val="2185122170"/>
              </p:ext>
            </p:extLst>
          </p:nvPr>
        </p:nvGraphicFramePr>
        <p:xfrm>
          <a:off x="838747" y="5482557"/>
          <a:ext cx="1897115" cy="571656"/>
        </p:xfrm>
        <a:graphic>
          <a:graphicData uri="http://schemas.openxmlformats.org/drawingml/2006/table">
            <a:tbl>
              <a:tblPr>
                <a:tableStyleId>{5C22544A-7EE6-4342-B048-85BDC9FD1C3A}</a:tableStyleId>
              </a:tblPr>
              <a:tblGrid>
                <a:gridCol w="813049">
                  <a:extLst>
                    <a:ext uri="{9D8B030D-6E8A-4147-A177-3AD203B41FA5}">
                      <a16:colId xmlns:a16="http://schemas.microsoft.com/office/drawing/2014/main" val="1773279640"/>
                    </a:ext>
                  </a:extLst>
                </a:gridCol>
                <a:gridCol w="542033">
                  <a:extLst>
                    <a:ext uri="{9D8B030D-6E8A-4147-A177-3AD203B41FA5}">
                      <a16:colId xmlns:a16="http://schemas.microsoft.com/office/drawing/2014/main" val="801548181"/>
                    </a:ext>
                  </a:extLst>
                </a:gridCol>
                <a:gridCol w="542033">
                  <a:extLst>
                    <a:ext uri="{9D8B030D-6E8A-4147-A177-3AD203B41FA5}">
                      <a16:colId xmlns:a16="http://schemas.microsoft.com/office/drawing/2014/main" val="1396836486"/>
                    </a:ext>
                  </a:extLst>
                </a:gridCol>
              </a:tblGrid>
              <a:tr h="285828">
                <a:tc>
                  <a:txBody>
                    <a:bodyPr/>
                    <a:lstStyle/>
                    <a:p>
                      <a:pPr algn="ctr" fontAlgn="ctr"/>
                      <a:r>
                        <a:rPr lang="ja-JP" altLang="en-US" sz="1200" u="none" strike="noStrike">
                          <a:effectLst/>
                        </a:rPr>
                        <a:t>回答</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b"/>
                      <a:r>
                        <a:rPr lang="en-US" altLang="ja-JP" sz="1400" u="none" strike="noStrike">
                          <a:effectLst/>
                        </a:rPr>
                        <a:t>98.4%</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ctr" fontAlgn="b"/>
                      <a:r>
                        <a:rPr lang="en-US" altLang="ja-JP" sz="1400" u="none" strike="noStrike" dirty="0">
                          <a:effectLst/>
                        </a:rPr>
                        <a:t>60</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2871490623"/>
                  </a:ext>
                </a:extLst>
              </a:tr>
              <a:tr h="285828">
                <a:tc>
                  <a:txBody>
                    <a:bodyPr/>
                    <a:lstStyle/>
                    <a:p>
                      <a:pPr algn="ctr" fontAlgn="ctr"/>
                      <a:r>
                        <a:rPr lang="ja-JP" altLang="en-US" sz="1200" u="none" strike="noStrike">
                          <a:effectLst/>
                        </a:rPr>
                        <a:t>回答なし</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b"/>
                      <a:r>
                        <a:rPr lang="en-US" altLang="ja-JP" sz="1400" u="none" strike="noStrike">
                          <a:effectLst/>
                        </a:rPr>
                        <a:t>1.6%</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ctr" fontAlgn="b"/>
                      <a:r>
                        <a:rPr lang="en-US" altLang="ja-JP" sz="1400" u="none" strike="noStrike" dirty="0">
                          <a:effectLst/>
                        </a:rPr>
                        <a:t>1</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extLst>
                  <a:ext uri="{0D108BD9-81ED-4DB2-BD59-A6C34878D82A}">
                    <a16:rowId xmlns:a16="http://schemas.microsoft.com/office/drawing/2014/main" val="4027242849"/>
                  </a:ext>
                </a:extLst>
              </a:tr>
            </a:tbl>
          </a:graphicData>
        </a:graphic>
      </p:graphicFrame>
    </p:spTree>
    <p:extLst>
      <p:ext uri="{BB962C8B-B14F-4D97-AF65-F5344CB8AC3E}">
        <p14:creationId xmlns:p14="http://schemas.microsoft.com/office/powerpoint/2010/main" val="3574146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888CB3B-BC26-4367-91C8-7DBAD8DD6C86}"/>
              </a:ext>
            </a:extLst>
          </p:cNvPr>
          <p:cNvSpPr>
            <a:spLocks noGrp="1"/>
          </p:cNvSpPr>
          <p:nvPr>
            <p:ph type="title"/>
          </p:nvPr>
        </p:nvSpPr>
        <p:spPr>
          <a:xfrm>
            <a:off x="838200" y="321775"/>
            <a:ext cx="10515600" cy="1077959"/>
          </a:xfrm>
        </p:spPr>
        <p:txBody>
          <a:bodyPr>
            <a:normAutofit/>
          </a:bodyPr>
          <a:lstStyle/>
          <a:p>
            <a:r>
              <a:rPr lang="ja-JP" altLang="en-US" sz="2800" b="1" dirty="0"/>
              <a:t>設問</a:t>
            </a:r>
            <a:r>
              <a:rPr lang="en-US" altLang="ja-JP" sz="2800" b="1" dirty="0"/>
              <a:t>1</a:t>
            </a:r>
            <a:r>
              <a:rPr lang="ja-JP" altLang="en-US" sz="2800" dirty="0"/>
              <a:t>　</a:t>
            </a:r>
            <a:r>
              <a:rPr lang="ja-JP" altLang="en-US" sz="2800" b="1" dirty="0"/>
              <a:t>喫煙の状況はどれに該当しますか。</a:t>
            </a:r>
            <a:r>
              <a:rPr lang="ja-JP" altLang="en-US" sz="2800" dirty="0"/>
              <a:t>該当する</a:t>
            </a:r>
            <a:r>
              <a:rPr lang="ja-JP" altLang="en-US" sz="2800" b="1" u="sng" dirty="0"/>
              <a:t>番号に〇</a:t>
            </a:r>
            <a:r>
              <a:rPr lang="ja-JP" altLang="en-US" sz="2800" dirty="0"/>
              <a:t>をつけて下さい。</a:t>
            </a:r>
          </a:p>
        </p:txBody>
      </p:sp>
      <p:graphicFrame>
        <p:nvGraphicFramePr>
          <p:cNvPr id="10" name="コンテンツ プレースホルダー 9">
            <a:extLst>
              <a:ext uri="{FF2B5EF4-FFF2-40B4-BE49-F238E27FC236}">
                <a16:creationId xmlns:a16="http://schemas.microsoft.com/office/drawing/2014/main" id="{D58E316A-B617-454C-824A-507D0CB7F881}"/>
              </a:ext>
            </a:extLst>
          </p:cNvPr>
          <p:cNvGraphicFramePr>
            <a:graphicFrameLocks noGrp="1"/>
          </p:cNvGraphicFramePr>
          <p:nvPr>
            <p:ph sz="half" idx="2"/>
            <p:extLst>
              <p:ext uri="{D42A27DB-BD31-4B8C-83A1-F6EECF244321}">
                <p14:modId xmlns:p14="http://schemas.microsoft.com/office/powerpoint/2010/main" val="298590690"/>
              </p:ext>
            </p:extLst>
          </p:nvPr>
        </p:nvGraphicFramePr>
        <p:xfrm>
          <a:off x="355693" y="1586706"/>
          <a:ext cx="5816503" cy="38100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コンテンツ プレースホルダー 10">
            <a:extLst>
              <a:ext uri="{FF2B5EF4-FFF2-40B4-BE49-F238E27FC236}">
                <a16:creationId xmlns:a16="http://schemas.microsoft.com/office/drawing/2014/main" id="{6158D771-EC6E-4223-A3C0-A7F662A5EA67}"/>
              </a:ext>
            </a:extLst>
          </p:cNvPr>
          <p:cNvGraphicFramePr>
            <a:graphicFrameLocks noGrp="1"/>
          </p:cNvGraphicFramePr>
          <p:nvPr>
            <p:ph sz="quarter" idx="4"/>
            <p:extLst>
              <p:ext uri="{D42A27DB-BD31-4B8C-83A1-F6EECF244321}">
                <p14:modId xmlns:p14="http://schemas.microsoft.com/office/powerpoint/2010/main" val="1528443809"/>
              </p:ext>
            </p:extLst>
          </p:nvPr>
        </p:nvGraphicFramePr>
        <p:xfrm>
          <a:off x="6400800" y="2239435"/>
          <a:ext cx="5435507" cy="41850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表 11">
            <a:extLst>
              <a:ext uri="{FF2B5EF4-FFF2-40B4-BE49-F238E27FC236}">
                <a16:creationId xmlns:a16="http://schemas.microsoft.com/office/drawing/2014/main" id="{BEDAD18A-C29C-4DF5-93F9-B7F803BB000D}"/>
              </a:ext>
            </a:extLst>
          </p:cNvPr>
          <p:cNvGraphicFramePr>
            <a:graphicFrameLocks noGrp="1"/>
          </p:cNvGraphicFramePr>
          <p:nvPr>
            <p:extLst>
              <p:ext uri="{D42A27DB-BD31-4B8C-83A1-F6EECF244321}">
                <p14:modId xmlns:p14="http://schemas.microsoft.com/office/powerpoint/2010/main" val="96720755"/>
              </p:ext>
            </p:extLst>
          </p:nvPr>
        </p:nvGraphicFramePr>
        <p:xfrm>
          <a:off x="469995" y="5396753"/>
          <a:ext cx="5816503" cy="1139472"/>
        </p:xfrm>
        <a:graphic>
          <a:graphicData uri="http://schemas.openxmlformats.org/drawingml/2006/table">
            <a:tbl>
              <a:tblPr>
                <a:tableStyleId>{5C22544A-7EE6-4342-B048-85BDC9FD1C3A}</a:tableStyleId>
              </a:tblPr>
              <a:tblGrid>
                <a:gridCol w="623197">
                  <a:extLst>
                    <a:ext uri="{9D8B030D-6E8A-4147-A177-3AD203B41FA5}">
                      <a16:colId xmlns:a16="http://schemas.microsoft.com/office/drawing/2014/main" val="2634022181"/>
                    </a:ext>
                  </a:extLst>
                </a:gridCol>
                <a:gridCol w="865551">
                  <a:extLst>
                    <a:ext uri="{9D8B030D-6E8A-4147-A177-3AD203B41FA5}">
                      <a16:colId xmlns:a16="http://schemas.microsoft.com/office/drawing/2014/main" val="3422471127"/>
                    </a:ext>
                  </a:extLst>
                </a:gridCol>
                <a:gridCol w="865551">
                  <a:extLst>
                    <a:ext uri="{9D8B030D-6E8A-4147-A177-3AD203B41FA5}">
                      <a16:colId xmlns:a16="http://schemas.microsoft.com/office/drawing/2014/main" val="2283661287"/>
                    </a:ext>
                  </a:extLst>
                </a:gridCol>
                <a:gridCol w="865551">
                  <a:extLst>
                    <a:ext uri="{9D8B030D-6E8A-4147-A177-3AD203B41FA5}">
                      <a16:colId xmlns:a16="http://schemas.microsoft.com/office/drawing/2014/main" val="2503387095"/>
                    </a:ext>
                  </a:extLst>
                </a:gridCol>
                <a:gridCol w="865551">
                  <a:extLst>
                    <a:ext uri="{9D8B030D-6E8A-4147-A177-3AD203B41FA5}">
                      <a16:colId xmlns:a16="http://schemas.microsoft.com/office/drawing/2014/main" val="1121751089"/>
                    </a:ext>
                  </a:extLst>
                </a:gridCol>
                <a:gridCol w="865551">
                  <a:extLst>
                    <a:ext uri="{9D8B030D-6E8A-4147-A177-3AD203B41FA5}">
                      <a16:colId xmlns:a16="http://schemas.microsoft.com/office/drawing/2014/main" val="1033032436"/>
                    </a:ext>
                  </a:extLst>
                </a:gridCol>
                <a:gridCol w="865551">
                  <a:extLst>
                    <a:ext uri="{9D8B030D-6E8A-4147-A177-3AD203B41FA5}">
                      <a16:colId xmlns:a16="http://schemas.microsoft.com/office/drawing/2014/main" val="1752590398"/>
                    </a:ext>
                  </a:extLst>
                </a:gridCol>
              </a:tblGrid>
              <a:tr h="569736">
                <a:tc>
                  <a:txBody>
                    <a:bodyPr/>
                    <a:lstStyle/>
                    <a:p>
                      <a:pPr algn="ctr" fontAlgn="ctr"/>
                      <a:r>
                        <a:rPr lang="ja-JP" altLang="en-US" sz="1100" u="none" strike="noStrike">
                          <a:effectLst/>
                        </a:rPr>
                        <a:t>　</a:t>
                      </a:r>
                      <a:endParaRPr lang="ja-JP" altLang="en-US" sz="11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ctr"/>
                </a:tc>
                <a:tc>
                  <a:txBody>
                    <a:bodyPr/>
                    <a:lstStyle/>
                    <a:p>
                      <a:pPr algn="l" fontAlgn="ctr"/>
                      <a:r>
                        <a:rPr lang="ja-JP" altLang="en-US" sz="1100" u="none" strike="noStrike">
                          <a:effectLst/>
                        </a:rPr>
                        <a:t>①敷地内完全禁煙</a:t>
                      </a:r>
                      <a:endParaRPr lang="ja-JP" altLang="en-US" sz="11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ctr"/>
                </a:tc>
                <a:tc>
                  <a:txBody>
                    <a:bodyPr/>
                    <a:lstStyle/>
                    <a:p>
                      <a:pPr algn="l" fontAlgn="ctr"/>
                      <a:r>
                        <a:rPr lang="ja-JP" altLang="en-US" sz="1100" u="none" strike="noStrike" dirty="0">
                          <a:effectLst/>
                        </a:rPr>
                        <a:t>②屋外でのみ喫煙可能</a:t>
                      </a:r>
                      <a:endParaRPr lang="ja-JP" altLang="en-US" sz="1100" b="0" i="0" u="none" strike="noStrike" dirty="0">
                        <a:solidFill>
                          <a:srgbClr val="000000"/>
                        </a:solidFill>
                        <a:effectLst/>
                        <a:latin typeface="Yu Gothic" panose="020B0400000000000000" pitchFamily="50" charset="-128"/>
                        <a:ea typeface="Yu Gothic" panose="020B0400000000000000" pitchFamily="50" charset="-128"/>
                      </a:endParaRPr>
                    </a:p>
                  </a:txBody>
                  <a:tcPr marL="9525" marR="9525" marT="9525" marB="0" anchor="ctr"/>
                </a:tc>
                <a:tc>
                  <a:txBody>
                    <a:bodyPr/>
                    <a:lstStyle/>
                    <a:p>
                      <a:pPr algn="l" fontAlgn="ctr"/>
                      <a:r>
                        <a:rPr lang="ja-JP" altLang="en-US" sz="1100" u="none" strike="noStrike">
                          <a:effectLst/>
                        </a:rPr>
                        <a:t>③屋内屋外両方で喫煙可能</a:t>
                      </a:r>
                      <a:endParaRPr lang="ja-JP" altLang="en-US" sz="11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ctr"/>
                </a:tc>
                <a:tc>
                  <a:txBody>
                    <a:bodyPr/>
                    <a:lstStyle/>
                    <a:p>
                      <a:pPr algn="l" fontAlgn="ctr"/>
                      <a:r>
                        <a:rPr lang="ja-JP" altLang="en-US" sz="1100" u="none" strike="noStrike">
                          <a:effectLst/>
                        </a:rPr>
                        <a:t>④屋内のみ喫煙可能</a:t>
                      </a:r>
                      <a:endParaRPr lang="ja-JP" altLang="en-US" sz="11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ctr"/>
                </a:tc>
                <a:tc>
                  <a:txBody>
                    <a:bodyPr/>
                    <a:lstStyle/>
                    <a:p>
                      <a:pPr algn="l" fontAlgn="ctr"/>
                      <a:r>
                        <a:rPr lang="ja-JP" altLang="en-US" sz="1100" u="none" strike="noStrike">
                          <a:effectLst/>
                        </a:rPr>
                        <a:t>⑤回答なし</a:t>
                      </a:r>
                      <a:endParaRPr lang="ja-JP" altLang="en-US" sz="11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ctr"/>
                </a:tc>
                <a:tc>
                  <a:txBody>
                    <a:bodyPr/>
                    <a:lstStyle/>
                    <a:p>
                      <a:pPr algn="ctr" fontAlgn="ctr"/>
                      <a:r>
                        <a:rPr lang="ja-JP" altLang="en-US" sz="1100" u="none" strike="noStrike" dirty="0">
                          <a:effectLst/>
                        </a:rPr>
                        <a:t>合計</a:t>
                      </a:r>
                      <a:endParaRPr lang="ja-JP" altLang="en-US" sz="1100" b="0" i="0" u="none" strike="noStrike" dirty="0">
                        <a:solidFill>
                          <a:srgbClr val="000000"/>
                        </a:solidFill>
                        <a:effectLst/>
                        <a:latin typeface="Yu Gothic" panose="020B0400000000000000" pitchFamily="50" charset="-128"/>
                        <a:ea typeface="Yu Gothic" panose="020B0400000000000000" pitchFamily="50" charset="-128"/>
                      </a:endParaRPr>
                    </a:p>
                  </a:txBody>
                  <a:tcPr marL="9525" marR="9525" marT="9525" marB="0" anchor="ctr"/>
                </a:tc>
                <a:extLst>
                  <a:ext uri="{0D108BD9-81ED-4DB2-BD59-A6C34878D82A}">
                    <a16:rowId xmlns:a16="http://schemas.microsoft.com/office/drawing/2014/main" val="700522338"/>
                  </a:ext>
                </a:extLst>
              </a:tr>
              <a:tr h="284868">
                <a:tc>
                  <a:txBody>
                    <a:bodyPr/>
                    <a:lstStyle/>
                    <a:p>
                      <a:pPr algn="l" fontAlgn="ctr"/>
                      <a:r>
                        <a:rPr lang="ja-JP" altLang="en-US" sz="1100" u="none" strike="noStrike" dirty="0">
                          <a:effectLst/>
                        </a:rPr>
                        <a:t> 回答数</a:t>
                      </a:r>
                      <a:endParaRPr lang="ja-JP" altLang="en-US" sz="1100" b="0" i="0" u="none" strike="noStrike" dirty="0">
                        <a:solidFill>
                          <a:srgbClr val="000000"/>
                        </a:solidFill>
                        <a:effectLst/>
                        <a:latin typeface="Yu Gothic" panose="020B0400000000000000" pitchFamily="50" charset="-128"/>
                        <a:ea typeface="Yu Gothic" panose="020B0400000000000000" pitchFamily="50" charset="-128"/>
                      </a:endParaRPr>
                    </a:p>
                  </a:txBody>
                  <a:tcPr marL="9525" marR="9525" marT="9525" marB="0" anchor="ctr"/>
                </a:tc>
                <a:tc>
                  <a:txBody>
                    <a:bodyPr/>
                    <a:lstStyle/>
                    <a:p>
                      <a:pPr algn="r" fontAlgn="ctr"/>
                      <a:r>
                        <a:rPr lang="en-US" altLang="ja-JP" sz="1100" u="none" strike="noStrike">
                          <a:effectLst/>
                        </a:rPr>
                        <a:t>6</a:t>
                      </a:r>
                      <a:endParaRPr lang="en-US" altLang="ja-JP" sz="11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ctr"/>
                </a:tc>
                <a:tc>
                  <a:txBody>
                    <a:bodyPr/>
                    <a:lstStyle/>
                    <a:p>
                      <a:pPr algn="r" fontAlgn="ctr"/>
                      <a:r>
                        <a:rPr lang="en-US" altLang="ja-JP" sz="1100" u="none" strike="noStrike">
                          <a:effectLst/>
                        </a:rPr>
                        <a:t>14</a:t>
                      </a:r>
                      <a:endParaRPr lang="en-US" altLang="ja-JP" sz="11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ctr"/>
                </a:tc>
                <a:tc>
                  <a:txBody>
                    <a:bodyPr/>
                    <a:lstStyle/>
                    <a:p>
                      <a:pPr algn="r" fontAlgn="ctr"/>
                      <a:r>
                        <a:rPr lang="en-US" altLang="ja-JP" sz="1100" u="none" strike="noStrike">
                          <a:effectLst/>
                        </a:rPr>
                        <a:t>10</a:t>
                      </a:r>
                      <a:endParaRPr lang="en-US" altLang="ja-JP" sz="11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ctr"/>
                </a:tc>
                <a:tc>
                  <a:txBody>
                    <a:bodyPr/>
                    <a:lstStyle/>
                    <a:p>
                      <a:pPr algn="r" fontAlgn="ctr"/>
                      <a:r>
                        <a:rPr lang="en-US" altLang="ja-JP" sz="1100" u="none" strike="noStrike">
                          <a:effectLst/>
                        </a:rPr>
                        <a:t>30</a:t>
                      </a:r>
                      <a:endParaRPr lang="en-US" altLang="ja-JP" sz="11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ctr"/>
                </a:tc>
                <a:tc>
                  <a:txBody>
                    <a:bodyPr/>
                    <a:lstStyle/>
                    <a:p>
                      <a:pPr algn="r" fontAlgn="ctr"/>
                      <a:r>
                        <a:rPr lang="en-US" altLang="ja-JP" sz="1100" u="none" strike="noStrike">
                          <a:effectLst/>
                        </a:rPr>
                        <a:t>1</a:t>
                      </a:r>
                      <a:endParaRPr lang="en-US" altLang="ja-JP" sz="11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ctr"/>
                </a:tc>
                <a:tc>
                  <a:txBody>
                    <a:bodyPr/>
                    <a:lstStyle/>
                    <a:p>
                      <a:pPr algn="r" fontAlgn="ctr"/>
                      <a:r>
                        <a:rPr lang="en-US" altLang="ja-JP" sz="1100" u="none" strike="noStrike">
                          <a:effectLst/>
                        </a:rPr>
                        <a:t>61</a:t>
                      </a:r>
                      <a:endParaRPr lang="en-US" altLang="ja-JP" sz="11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ctr"/>
                </a:tc>
                <a:extLst>
                  <a:ext uri="{0D108BD9-81ED-4DB2-BD59-A6C34878D82A}">
                    <a16:rowId xmlns:a16="http://schemas.microsoft.com/office/drawing/2014/main" val="3246292450"/>
                  </a:ext>
                </a:extLst>
              </a:tr>
              <a:tr h="284868">
                <a:tc>
                  <a:txBody>
                    <a:bodyPr/>
                    <a:lstStyle/>
                    <a:p>
                      <a:pPr algn="l" fontAlgn="ctr"/>
                      <a:r>
                        <a:rPr lang="ja-JP" altLang="en-US" sz="1100" u="none" strike="noStrike" dirty="0">
                          <a:effectLst/>
                        </a:rPr>
                        <a:t> 回答割合</a:t>
                      </a:r>
                      <a:endParaRPr lang="ja-JP" altLang="en-US" sz="1100" b="0" i="0" u="none" strike="noStrike" dirty="0">
                        <a:solidFill>
                          <a:srgbClr val="000000"/>
                        </a:solidFill>
                        <a:effectLst/>
                        <a:latin typeface="Yu Gothic" panose="020B0400000000000000" pitchFamily="50" charset="-128"/>
                        <a:ea typeface="Yu Gothic" panose="020B0400000000000000" pitchFamily="50" charset="-128"/>
                      </a:endParaRPr>
                    </a:p>
                  </a:txBody>
                  <a:tcPr marL="9525" marR="9525" marT="9525" marB="0" anchor="ctr"/>
                </a:tc>
                <a:tc>
                  <a:txBody>
                    <a:bodyPr/>
                    <a:lstStyle/>
                    <a:p>
                      <a:pPr algn="r" fontAlgn="ctr"/>
                      <a:r>
                        <a:rPr lang="en-US" altLang="ja-JP" sz="1100" u="none" strike="noStrike" dirty="0">
                          <a:effectLst/>
                        </a:rPr>
                        <a:t>9.8%</a:t>
                      </a:r>
                      <a:endParaRPr lang="en-US" altLang="ja-JP" sz="1100" b="0" i="0" u="none" strike="noStrike" dirty="0">
                        <a:solidFill>
                          <a:srgbClr val="000000"/>
                        </a:solidFill>
                        <a:effectLst/>
                        <a:latin typeface="Yu Gothic" panose="020B0400000000000000" pitchFamily="50" charset="-128"/>
                        <a:ea typeface="Yu Gothic" panose="020B0400000000000000" pitchFamily="50" charset="-128"/>
                      </a:endParaRPr>
                    </a:p>
                  </a:txBody>
                  <a:tcPr marL="9525" marR="9525" marT="9525" marB="0" anchor="ctr"/>
                </a:tc>
                <a:tc>
                  <a:txBody>
                    <a:bodyPr/>
                    <a:lstStyle/>
                    <a:p>
                      <a:pPr algn="r" fontAlgn="ctr"/>
                      <a:r>
                        <a:rPr lang="en-US" altLang="ja-JP" sz="1100" u="none" strike="noStrike">
                          <a:effectLst/>
                        </a:rPr>
                        <a:t>23.0%</a:t>
                      </a:r>
                      <a:endParaRPr lang="en-US" altLang="ja-JP" sz="11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ctr"/>
                </a:tc>
                <a:tc>
                  <a:txBody>
                    <a:bodyPr/>
                    <a:lstStyle/>
                    <a:p>
                      <a:pPr algn="r" fontAlgn="ctr"/>
                      <a:r>
                        <a:rPr lang="en-US" altLang="ja-JP" sz="1100" u="none" strike="noStrike">
                          <a:effectLst/>
                        </a:rPr>
                        <a:t>16.4%</a:t>
                      </a:r>
                      <a:endParaRPr lang="en-US" altLang="ja-JP" sz="11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ctr"/>
                </a:tc>
                <a:tc>
                  <a:txBody>
                    <a:bodyPr/>
                    <a:lstStyle/>
                    <a:p>
                      <a:pPr algn="r" fontAlgn="ctr"/>
                      <a:r>
                        <a:rPr lang="en-US" altLang="ja-JP" sz="1100" u="none" strike="noStrike">
                          <a:effectLst/>
                        </a:rPr>
                        <a:t>49.2%</a:t>
                      </a:r>
                      <a:endParaRPr lang="en-US" altLang="ja-JP" sz="11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ctr"/>
                </a:tc>
                <a:tc>
                  <a:txBody>
                    <a:bodyPr/>
                    <a:lstStyle/>
                    <a:p>
                      <a:pPr algn="r" fontAlgn="ctr"/>
                      <a:r>
                        <a:rPr lang="en-US" altLang="ja-JP" sz="1100" u="none" strike="noStrike">
                          <a:effectLst/>
                        </a:rPr>
                        <a:t>1.6%</a:t>
                      </a:r>
                      <a:endParaRPr lang="en-US" altLang="ja-JP" sz="11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ctr"/>
                </a:tc>
                <a:tc>
                  <a:txBody>
                    <a:bodyPr/>
                    <a:lstStyle/>
                    <a:p>
                      <a:pPr algn="r" fontAlgn="ctr"/>
                      <a:r>
                        <a:rPr lang="en-US" altLang="ja-JP" sz="1100" u="none" strike="noStrike" dirty="0">
                          <a:effectLst/>
                        </a:rPr>
                        <a:t>100.0%</a:t>
                      </a:r>
                      <a:endParaRPr lang="en-US" altLang="ja-JP" sz="1100" b="0" i="0" u="none" strike="noStrike" dirty="0">
                        <a:solidFill>
                          <a:srgbClr val="000000"/>
                        </a:solidFill>
                        <a:effectLst/>
                        <a:latin typeface="Yu Gothic" panose="020B0400000000000000" pitchFamily="50" charset="-128"/>
                        <a:ea typeface="Yu Gothic" panose="020B0400000000000000" pitchFamily="50" charset="-128"/>
                      </a:endParaRPr>
                    </a:p>
                  </a:txBody>
                  <a:tcPr marL="9525" marR="9525" marT="9525" marB="0" anchor="ctr"/>
                </a:tc>
                <a:extLst>
                  <a:ext uri="{0D108BD9-81ED-4DB2-BD59-A6C34878D82A}">
                    <a16:rowId xmlns:a16="http://schemas.microsoft.com/office/drawing/2014/main" val="2045093744"/>
                  </a:ext>
                </a:extLst>
              </a:tr>
            </a:tbl>
          </a:graphicData>
        </a:graphic>
      </p:graphicFrame>
    </p:spTree>
    <p:extLst>
      <p:ext uri="{BB962C8B-B14F-4D97-AF65-F5344CB8AC3E}">
        <p14:creationId xmlns:p14="http://schemas.microsoft.com/office/powerpoint/2010/main" val="1571737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00708F-CCE3-4C54-B588-1170CB9F0C7A}"/>
              </a:ext>
            </a:extLst>
          </p:cNvPr>
          <p:cNvSpPr>
            <a:spLocks noGrp="1"/>
          </p:cNvSpPr>
          <p:nvPr>
            <p:ph type="title"/>
          </p:nvPr>
        </p:nvSpPr>
        <p:spPr>
          <a:xfrm>
            <a:off x="422910" y="262890"/>
            <a:ext cx="11327130" cy="1543630"/>
          </a:xfrm>
        </p:spPr>
        <p:txBody>
          <a:bodyPr>
            <a:noAutofit/>
          </a:bodyPr>
          <a:lstStyle/>
          <a:p>
            <a:r>
              <a:rPr kumimoji="1" lang="ja-JP" altLang="en-US" sz="2600" b="1" dirty="0"/>
              <a:t>設問</a:t>
            </a:r>
            <a:r>
              <a:rPr kumimoji="1" lang="en-US" altLang="ja-JP" sz="2600" b="1" dirty="0"/>
              <a:t>2</a:t>
            </a:r>
            <a:r>
              <a:rPr kumimoji="1" lang="en-US" altLang="ja-JP" sz="2600" dirty="0"/>
              <a:t>【</a:t>
            </a:r>
            <a:r>
              <a:rPr kumimoji="1" lang="ja-JP" altLang="en-US" sz="2600" dirty="0"/>
              <a:t>設問</a:t>
            </a:r>
            <a:r>
              <a:rPr kumimoji="1" lang="en-US" altLang="ja-JP" sz="2600" dirty="0"/>
              <a:t>1</a:t>
            </a:r>
            <a:r>
              <a:rPr kumimoji="1" lang="ja-JP" altLang="en-US" sz="2600" dirty="0"/>
              <a:t>の回答が③④の方</a:t>
            </a:r>
            <a:r>
              <a:rPr kumimoji="1" lang="en-US" altLang="ja-JP" sz="2600" dirty="0"/>
              <a:t>】</a:t>
            </a:r>
            <a:br>
              <a:rPr kumimoji="1" lang="en-US" altLang="ja-JP" sz="2600" dirty="0"/>
            </a:br>
            <a:r>
              <a:rPr kumimoji="1" lang="ja-JP" altLang="en-US" sz="2600" dirty="0"/>
              <a:t>貴所の喫煙場所は厚生労働省が定める技術的基準に適合していること、改正法のルールを順守して設置されていることを確認したうえで改善報告をお願いします。</a:t>
            </a:r>
          </a:p>
        </p:txBody>
      </p:sp>
      <p:graphicFrame>
        <p:nvGraphicFramePr>
          <p:cNvPr id="7" name="グラフ 6">
            <a:extLst>
              <a:ext uri="{FF2B5EF4-FFF2-40B4-BE49-F238E27FC236}">
                <a16:creationId xmlns:a16="http://schemas.microsoft.com/office/drawing/2014/main" id="{3ED01C17-8BA4-4A8F-92F9-FCAD64A2DF24}"/>
              </a:ext>
            </a:extLst>
          </p:cNvPr>
          <p:cNvGraphicFramePr>
            <a:graphicFrameLocks/>
          </p:cNvGraphicFramePr>
          <p:nvPr>
            <p:extLst>
              <p:ext uri="{D42A27DB-BD31-4B8C-83A1-F6EECF244321}">
                <p14:modId xmlns:p14="http://schemas.microsoft.com/office/powerpoint/2010/main" val="3833146077"/>
              </p:ext>
            </p:extLst>
          </p:nvPr>
        </p:nvGraphicFramePr>
        <p:xfrm>
          <a:off x="256219" y="1690688"/>
          <a:ext cx="7333301" cy="12074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a:extLst>
              <a:ext uri="{FF2B5EF4-FFF2-40B4-BE49-F238E27FC236}">
                <a16:creationId xmlns:a16="http://schemas.microsoft.com/office/drawing/2014/main" id="{6B12CD92-E04D-4074-BF1D-0CF179E9538D}"/>
              </a:ext>
            </a:extLst>
          </p:cNvPr>
          <p:cNvGraphicFramePr>
            <a:graphicFrameLocks/>
          </p:cNvGraphicFramePr>
          <p:nvPr>
            <p:extLst>
              <p:ext uri="{D42A27DB-BD31-4B8C-83A1-F6EECF244321}">
                <p14:modId xmlns:p14="http://schemas.microsoft.com/office/powerpoint/2010/main" val="4115351226"/>
              </p:ext>
            </p:extLst>
          </p:nvPr>
        </p:nvGraphicFramePr>
        <p:xfrm>
          <a:off x="256219" y="3847080"/>
          <a:ext cx="7333301" cy="877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a:extLst>
              <a:ext uri="{FF2B5EF4-FFF2-40B4-BE49-F238E27FC236}">
                <a16:creationId xmlns:a16="http://schemas.microsoft.com/office/drawing/2014/main" id="{53700764-5AA8-41E5-B4DB-59D098454FB9}"/>
              </a:ext>
            </a:extLst>
          </p:cNvPr>
          <p:cNvGraphicFramePr>
            <a:graphicFrameLocks/>
          </p:cNvGraphicFramePr>
          <p:nvPr>
            <p:extLst>
              <p:ext uri="{D42A27DB-BD31-4B8C-83A1-F6EECF244321}">
                <p14:modId xmlns:p14="http://schemas.microsoft.com/office/powerpoint/2010/main" val="4126299206"/>
              </p:ext>
            </p:extLst>
          </p:nvPr>
        </p:nvGraphicFramePr>
        <p:xfrm>
          <a:off x="256219" y="2914950"/>
          <a:ext cx="7333301" cy="8772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グラフ 9">
            <a:extLst>
              <a:ext uri="{FF2B5EF4-FFF2-40B4-BE49-F238E27FC236}">
                <a16:creationId xmlns:a16="http://schemas.microsoft.com/office/drawing/2014/main" id="{5B44B5AE-9B1A-45B1-BD43-AA68928363A9}"/>
              </a:ext>
            </a:extLst>
          </p:cNvPr>
          <p:cNvGraphicFramePr>
            <a:graphicFrameLocks/>
          </p:cNvGraphicFramePr>
          <p:nvPr>
            <p:extLst>
              <p:ext uri="{D42A27DB-BD31-4B8C-83A1-F6EECF244321}">
                <p14:modId xmlns:p14="http://schemas.microsoft.com/office/powerpoint/2010/main" val="2565405012"/>
              </p:ext>
            </p:extLst>
          </p:nvPr>
        </p:nvGraphicFramePr>
        <p:xfrm>
          <a:off x="256219" y="4741145"/>
          <a:ext cx="7333301" cy="192091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表 3">
            <a:extLst>
              <a:ext uri="{FF2B5EF4-FFF2-40B4-BE49-F238E27FC236}">
                <a16:creationId xmlns:a16="http://schemas.microsoft.com/office/drawing/2014/main" id="{E4723548-46F4-41A9-A110-5E696FF246BB}"/>
              </a:ext>
            </a:extLst>
          </p:cNvPr>
          <p:cNvGraphicFramePr>
            <a:graphicFrameLocks noGrp="1"/>
          </p:cNvGraphicFramePr>
          <p:nvPr>
            <p:extLst>
              <p:ext uri="{D42A27DB-BD31-4B8C-83A1-F6EECF244321}">
                <p14:modId xmlns:p14="http://schemas.microsoft.com/office/powerpoint/2010/main" val="2490941754"/>
              </p:ext>
            </p:extLst>
          </p:nvPr>
        </p:nvGraphicFramePr>
        <p:xfrm>
          <a:off x="7589520" y="2199749"/>
          <a:ext cx="4519923" cy="4171949"/>
        </p:xfrm>
        <a:graphic>
          <a:graphicData uri="http://schemas.openxmlformats.org/drawingml/2006/table">
            <a:tbl>
              <a:tblPr>
                <a:tableStyleId>{5C22544A-7EE6-4342-B048-85BDC9FD1C3A}</a:tableStyleId>
              </a:tblPr>
              <a:tblGrid>
                <a:gridCol w="1143000">
                  <a:extLst>
                    <a:ext uri="{9D8B030D-6E8A-4147-A177-3AD203B41FA5}">
                      <a16:colId xmlns:a16="http://schemas.microsoft.com/office/drawing/2014/main" val="4046777722"/>
                    </a:ext>
                  </a:extLst>
                </a:gridCol>
                <a:gridCol w="2354580">
                  <a:extLst>
                    <a:ext uri="{9D8B030D-6E8A-4147-A177-3AD203B41FA5}">
                      <a16:colId xmlns:a16="http://schemas.microsoft.com/office/drawing/2014/main" val="317743039"/>
                    </a:ext>
                  </a:extLst>
                </a:gridCol>
                <a:gridCol w="491490">
                  <a:extLst>
                    <a:ext uri="{9D8B030D-6E8A-4147-A177-3AD203B41FA5}">
                      <a16:colId xmlns:a16="http://schemas.microsoft.com/office/drawing/2014/main" val="1045277243"/>
                    </a:ext>
                  </a:extLst>
                </a:gridCol>
                <a:gridCol w="530853">
                  <a:extLst>
                    <a:ext uri="{9D8B030D-6E8A-4147-A177-3AD203B41FA5}">
                      <a16:colId xmlns:a16="http://schemas.microsoft.com/office/drawing/2014/main" val="3351821785"/>
                    </a:ext>
                  </a:extLst>
                </a:gridCol>
              </a:tblGrid>
              <a:tr h="805860">
                <a:tc>
                  <a:txBody>
                    <a:bodyPr/>
                    <a:lstStyle/>
                    <a:p>
                      <a:pPr algn="ctr" fontAlgn="b"/>
                      <a:r>
                        <a:rPr lang="ja-JP" altLang="en-US" sz="1100" u="none" strike="noStrike" dirty="0">
                          <a:effectLst/>
                        </a:rPr>
                        <a:t>　</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ctr" fontAlgn="b"/>
                      <a:r>
                        <a:rPr lang="ja-JP" altLang="en-US" sz="1100" u="none" strike="noStrike">
                          <a:effectLst/>
                        </a:rPr>
                        <a:t>　</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ctr" fontAlgn="ctr"/>
                      <a:r>
                        <a:rPr lang="ja-JP" altLang="en-US" sz="1100" u="none" strike="noStrike">
                          <a:effectLst/>
                        </a:rPr>
                        <a:t>回答　　</a:t>
                      </a:r>
                      <a:r>
                        <a:rPr lang="en-US" altLang="ja-JP" sz="1100" u="none" strike="noStrike">
                          <a:effectLst/>
                        </a:rPr>
                        <a:t>(</a:t>
                      </a:r>
                      <a:r>
                        <a:rPr lang="ja-JP" altLang="en-US" sz="1100" u="none" strike="noStrike">
                          <a:effectLst/>
                        </a:rPr>
                        <a:t>改善）</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ja-JP" altLang="en-US" sz="1100" u="none" strike="noStrike">
                          <a:effectLst/>
                        </a:rPr>
                        <a:t>要改善件数</a:t>
                      </a:r>
                      <a:br>
                        <a:rPr lang="ja-JP" altLang="en-US" sz="1100" u="none" strike="noStrike">
                          <a:effectLst/>
                        </a:rPr>
                      </a:br>
                      <a:r>
                        <a:rPr lang="ja-JP" altLang="en-US" sz="1100" u="none" strike="noStrike">
                          <a:effectLst/>
                        </a:rPr>
                        <a:t>（再指導）</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3868483921"/>
                  </a:ext>
                </a:extLst>
              </a:tr>
              <a:tr h="681058">
                <a:tc>
                  <a:txBody>
                    <a:bodyPr/>
                    <a:lstStyle/>
                    <a:p>
                      <a:pPr lvl="0" algn="ctr" fontAlgn="b"/>
                      <a:r>
                        <a:rPr lang="ja-JP" altLang="en-US" sz="1100" u="none" strike="noStrike" dirty="0">
                          <a:effectLst/>
                        </a:rPr>
                        <a:t>（</a:t>
                      </a:r>
                      <a:r>
                        <a:rPr lang="en-US" altLang="ja-JP" sz="1100" u="none" strike="noStrike" dirty="0">
                          <a:effectLst/>
                        </a:rPr>
                        <a:t>1</a:t>
                      </a:r>
                      <a:r>
                        <a:rPr lang="ja-JP" altLang="en-US" sz="1100" u="none" strike="noStrike" dirty="0">
                          <a:effectLst/>
                        </a:rPr>
                        <a:t>）標識の掲出</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b"/>
                </a:tc>
                <a:tc>
                  <a:txBody>
                    <a:bodyPr/>
                    <a:lstStyle/>
                    <a:p>
                      <a:pPr algn="l" fontAlgn="ctr"/>
                      <a:r>
                        <a:rPr lang="ja-JP" altLang="en-US" sz="1100" u="none" strike="noStrike" dirty="0">
                          <a:effectLst/>
                        </a:rPr>
                        <a:t> 施設及び喫煙室の出入口に必要事項を記載した標識を掲示している。</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100" u="none" strike="noStrike">
                          <a:effectLst/>
                        </a:rPr>
                        <a:t>40</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100" u="none" strike="noStrike">
                          <a:effectLst/>
                        </a:rPr>
                        <a:t>0</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386674905"/>
                  </a:ext>
                </a:extLst>
              </a:tr>
              <a:tr h="681058">
                <a:tc>
                  <a:txBody>
                    <a:bodyPr/>
                    <a:lstStyle/>
                    <a:p>
                      <a:pPr lvl="0" algn="ctr" fontAlgn="ctr"/>
                      <a:r>
                        <a:rPr lang="ja-JP" altLang="en-US" sz="1100" u="none" strike="noStrike" dirty="0">
                          <a:effectLst/>
                        </a:rPr>
                        <a:t>（</a:t>
                      </a:r>
                      <a:r>
                        <a:rPr lang="en-US" altLang="ja-JP" sz="1100" u="none" strike="noStrike" dirty="0">
                          <a:effectLst/>
                        </a:rPr>
                        <a:t>2</a:t>
                      </a:r>
                      <a:r>
                        <a:rPr lang="ja-JP" altLang="en-US" sz="1100" u="none" strike="noStrike" dirty="0">
                          <a:effectLst/>
                        </a:rPr>
                        <a:t>）</a:t>
                      </a:r>
                      <a:r>
                        <a:rPr lang="en-US" altLang="ja-JP" sz="1100" u="none" strike="noStrike" dirty="0">
                          <a:effectLst/>
                        </a:rPr>
                        <a:t>20</a:t>
                      </a:r>
                      <a:r>
                        <a:rPr lang="ja-JP" altLang="en-US" sz="1100" u="none" strike="noStrike" dirty="0">
                          <a:effectLst/>
                        </a:rPr>
                        <a:t>歳未満の者の立入禁止</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l" fontAlgn="ctr"/>
                      <a:r>
                        <a:rPr lang="ja-JP" altLang="en-US" sz="1050" u="none" strike="noStrike" dirty="0">
                          <a:effectLst/>
                        </a:rPr>
                        <a:t> 清掃等、喫煙目的以外であっても、喫煙室には</a:t>
                      </a:r>
                      <a:r>
                        <a:rPr lang="en-US" altLang="ja-JP" sz="1050" u="none" strike="noStrike" dirty="0">
                          <a:effectLst/>
                        </a:rPr>
                        <a:t>20</a:t>
                      </a:r>
                      <a:r>
                        <a:rPr lang="ja-JP" altLang="en-US" sz="1050" u="none" strike="noStrike" dirty="0">
                          <a:effectLst/>
                        </a:rPr>
                        <a:t>歳未満の者は一切立ち入らせていない。</a:t>
                      </a:r>
                      <a:endPar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100" u="none" strike="noStrike">
                          <a:effectLst/>
                        </a:rPr>
                        <a:t>40</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100" u="none" strike="noStrike">
                          <a:effectLst/>
                        </a:rPr>
                        <a:t>0</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284131391"/>
                  </a:ext>
                </a:extLst>
              </a:tr>
              <a:tr h="961539">
                <a:tc>
                  <a:txBody>
                    <a:bodyPr/>
                    <a:lstStyle/>
                    <a:p>
                      <a:pPr lvl="0" algn="ctr" fontAlgn="ctr"/>
                      <a:r>
                        <a:rPr lang="ja-JP" altLang="en-US" sz="1100" u="none" strike="noStrike" dirty="0">
                          <a:effectLst/>
                        </a:rPr>
                        <a:t>（</a:t>
                      </a:r>
                      <a:r>
                        <a:rPr lang="en-US" altLang="ja-JP" sz="1100" u="none" strike="noStrike" dirty="0">
                          <a:effectLst/>
                        </a:rPr>
                        <a:t>3</a:t>
                      </a:r>
                      <a:r>
                        <a:rPr lang="ja-JP" altLang="en-US" sz="1100" u="none" strike="noStrike" dirty="0">
                          <a:effectLst/>
                        </a:rPr>
                        <a:t>）労働者の受動喫煙防止対策</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l" fontAlgn="ctr"/>
                      <a:r>
                        <a:rPr lang="en-US" altLang="ja-JP" sz="1050" u="none" strike="noStrike" dirty="0">
                          <a:effectLst/>
                        </a:rPr>
                        <a:t> 20</a:t>
                      </a:r>
                      <a:r>
                        <a:rPr lang="ja-JP" altLang="en-US" sz="1050" u="none" strike="noStrike" dirty="0">
                          <a:effectLst/>
                        </a:rPr>
                        <a:t>歳未満または受動喫煙を望まない労働者が喫煙エリアに立ち入る必要のないよう、喫煙エリアを通らない動線の工夫や、勤務シフト・業務分担の工夫等の配慮をしている。</a:t>
                      </a:r>
                      <a:endPar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100" u="none" strike="noStrike" dirty="0">
                          <a:effectLst/>
                        </a:rPr>
                        <a:t>40</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100" u="none" strike="noStrike">
                          <a:effectLst/>
                        </a:rPr>
                        <a:t>0</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2460318811"/>
                  </a:ext>
                </a:extLst>
              </a:tr>
              <a:tr h="347478">
                <a:tc rowSpan="3">
                  <a:txBody>
                    <a:bodyPr/>
                    <a:lstStyle/>
                    <a:p>
                      <a:pPr lvl="0" algn="ctr" fontAlgn="ctr"/>
                      <a:r>
                        <a:rPr lang="ja-JP" altLang="en-US" sz="1100" u="none" strike="noStrike" dirty="0">
                          <a:effectLst/>
                        </a:rPr>
                        <a:t>（</a:t>
                      </a:r>
                      <a:r>
                        <a:rPr lang="en-US" altLang="ja-JP" sz="1100" u="none" strike="noStrike" dirty="0">
                          <a:effectLst/>
                        </a:rPr>
                        <a:t>4</a:t>
                      </a:r>
                      <a:r>
                        <a:rPr lang="ja-JP" altLang="en-US" sz="1100" u="none" strike="noStrike" dirty="0">
                          <a:effectLst/>
                        </a:rPr>
                        <a:t>）技術的基準（施設全部が喫煙室の場合は➀のみ）</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l" fontAlgn="ctr"/>
                      <a:r>
                        <a:rPr lang="ja-JP" altLang="en-US" sz="1100" u="none" strike="noStrike" dirty="0">
                          <a:effectLst/>
                        </a:rPr>
                        <a:t> ➀　壁・天井等によって区画　　　</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100" u="none" strike="noStrike">
                          <a:effectLst/>
                        </a:rPr>
                        <a:t>40</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100" u="none" strike="noStrike">
                          <a:effectLst/>
                        </a:rPr>
                        <a:t>0</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1631688486"/>
                  </a:ext>
                </a:extLst>
              </a:tr>
              <a:tr h="347478">
                <a:tc vMerge="1">
                  <a:txBody>
                    <a:bodyPr/>
                    <a:lstStyle/>
                    <a:p>
                      <a:endParaRPr kumimoji="1" lang="ja-JP" altLang="en-US"/>
                    </a:p>
                  </a:txBody>
                  <a:tcPr/>
                </a:tc>
                <a:tc>
                  <a:txBody>
                    <a:bodyPr/>
                    <a:lstStyle/>
                    <a:p>
                      <a:pPr algn="l" fontAlgn="ctr"/>
                      <a:r>
                        <a:rPr lang="ja-JP" altLang="en-US" sz="1100" u="none" strike="noStrike" dirty="0">
                          <a:effectLst/>
                        </a:rPr>
                        <a:t> ②　</a:t>
                      </a:r>
                      <a:r>
                        <a:rPr lang="en-US" altLang="ja-JP" sz="1100" u="none" strike="noStrike" dirty="0">
                          <a:effectLst/>
                        </a:rPr>
                        <a:t>0.2</a:t>
                      </a:r>
                      <a:r>
                        <a:rPr lang="ja-JP" altLang="en-US" sz="1100" u="none" strike="noStrike" dirty="0">
                          <a:effectLst/>
                        </a:rPr>
                        <a:t>ｍ毎秒以上の気流</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100" u="none" strike="noStrike">
                          <a:effectLst/>
                        </a:rPr>
                        <a:t>36</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100" u="none" strike="noStrike">
                          <a:effectLst/>
                        </a:rPr>
                        <a:t>4</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3437648866"/>
                  </a:ext>
                </a:extLst>
              </a:tr>
              <a:tr h="347478">
                <a:tc vMerge="1">
                  <a:txBody>
                    <a:bodyPr/>
                    <a:lstStyle/>
                    <a:p>
                      <a:endParaRPr kumimoji="1" lang="ja-JP" altLang="en-US"/>
                    </a:p>
                  </a:txBody>
                  <a:tcPr/>
                </a:tc>
                <a:tc>
                  <a:txBody>
                    <a:bodyPr/>
                    <a:lstStyle/>
                    <a:p>
                      <a:pPr algn="l" fontAlgn="ctr"/>
                      <a:r>
                        <a:rPr lang="ja-JP" altLang="en-US" sz="1100" u="none" strike="noStrike" dirty="0">
                          <a:effectLst/>
                        </a:rPr>
                        <a:t> ③　屋外排気</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100" u="none" strike="noStrike">
                          <a:effectLst/>
                        </a:rPr>
                        <a:t>40</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100" u="none" strike="noStrike" dirty="0">
                          <a:effectLst/>
                        </a:rPr>
                        <a:t>0</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3953765200"/>
                  </a:ext>
                </a:extLst>
              </a:tr>
            </a:tbl>
          </a:graphicData>
        </a:graphic>
      </p:graphicFrame>
    </p:spTree>
    <p:extLst>
      <p:ext uri="{BB962C8B-B14F-4D97-AF65-F5344CB8AC3E}">
        <p14:creationId xmlns:p14="http://schemas.microsoft.com/office/powerpoint/2010/main" val="1660243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コンテンツ プレースホルダー 8">
            <a:extLst>
              <a:ext uri="{FF2B5EF4-FFF2-40B4-BE49-F238E27FC236}">
                <a16:creationId xmlns:a16="http://schemas.microsoft.com/office/drawing/2014/main" id="{4037125A-7A9D-4FD5-96BF-DDC4E12A8C95}"/>
              </a:ext>
            </a:extLst>
          </p:cNvPr>
          <p:cNvGraphicFramePr>
            <a:graphicFrameLocks noGrp="1"/>
          </p:cNvGraphicFramePr>
          <p:nvPr>
            <p:ph sz="half" idx="4294967295"/>
            <p:extLst>
              <p:ext uri="{D42A27DB-BD31-4B8C-83A1-F6EECF244321}">
                <p14:modId xmlns:p14="http://schemas.microsoft.com/office/powerpoint/2010/main" val="1074562079"/>
              </p:ext>
            </p:extLst>
          </p:nvPr>
        </p:nvGraphicFramePr>
        <p:xfrm>
          <a:off x="577935" y="374610"/>
          <a:ext cx="10755629" cy="39909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表 1">
            <a:extLst>
              <a:ext uri="{FF2B5EF4-FFF2-40B4-BE49-F238E27FC236}">
                <a16:creationId xmlns:a16="http://schemas.microsoft.com/office/drawing/2014/main" id="{5470264D-77F1-4CD6-B99D-9BEB977BB1AB}"/>
              </a:ext>
            </a:extLst>
          </p:cNvPr>
          <p:cNvGraphicFramePr>
            <a:graphicFrameLocks noGrp="1"/>
          </p:cNvGraphicFramePr>
          <p:nvPr>
            <p:extLst>
              <p:ext uri="{D42A27DB-BD31-4B8C-83A1-F6EECF244321}">
                <p14:modId xmlns:p14="http://schemas.microsoft.com/office/powerpoint/2010/main" val="3135684605"/>
              </p:ext>
            </p:extLst>
          </p:nvPr>
        </p:nvGraphicFramePr>
        <p:xfrm>
          <a:off x="1272566" y="4622145"/>
          <a:ext cx="10457748" cy="2046541"/>
        </p:xfrm>
        <a:graphic>
          <a:graphicData uri="http://schemas.openxmlformats.org/drawingml/2006/table">
            <a:tbl>
              <a:tblPr>
                <a:tableStyleId>{5C22544A-7EE6-4342-B048-85BDC9FD1C3A}</a:tableStyleId>
              </a:tblPr>
              <a:tblGrid>
                <a:gridCol w="2803403">
                  <a:extLst>
                    <a:ext uri="{9D8B030D-6E8A-4147-A177-3AD203B41FA5}">
                      <a16:colId xmlns:a16="http://schemas.microsoft.com/office/drawing/2014/main" val="4090874736"/>
                    </a:ext>
                  </a:extLst>
                </a:gridCol>
                <a:gridCol w="2787466">
                  <a:extLst>
                    <a:ext uri="{9D8B030D-6E8A-4147-A177-3AD203B41FA5}">
                      <a16:colId xmlns:a16="http://schemas.microsoft.com/office/drawing/2014/main" val="1211873701"/>
                    </a:ext>
                  </a:extLst>
                </a:gridCol>
                <a:gridCol w="3357736">
                  <a:extLst>
                    <a:ext uri="{9D8B030D-6E8A-4147-A177-3AD203B41FA5}">
                      <a16:colId xmlns:a16="http://schemas.microsoft.com/office/drawing/2014/main" val="2966268277"/>
                    </a:ext>
                  </a:extLst>
                </a:gridCol>
                <a:gridCol w="767834">
                  <a:extLst>
                    <a:ext uri="{9D8B030D-6E8A-4147-A177-3AD203B41FA5}">
                      <a16:colId xmlns:a16="http://schemas.microsoft.com/office/drawing/2014/main" val="1424011621"/>
                    </a:ext>
                  </a:extLst>
                </a:gridCol>
                <a:gridCol w="741309">
                  <a:extLst>
                    <a:ext uri="{9D8B030D-6E8A-4147-A177-3AD203B41FA5}">
                      <a16:colId xmlns:a16="http://schemas.microsoft.com/office/drawing/2014/main" val="176441081"/>
                    </a:ext>
                  </a:extLst>
                </a:gridCol>
              </a:tblGrid>
              <a:tr h="206476">
                <a:tc rowSpan="9">
                  <a:txBody>
                    <a:bodyPr/>
                    <a:lstStyle/>
                    <a:p>
                      <a:pPr algn="ctr" fontAlgn="ctr"/>
                      <a:r>
                        <a:rPr lang="ja-JP" altLang="en-US" sz="1200" u="none" strike="noStrike" dirty="0">
                          <a:effectLst/>
                        </a:rPr>
                        <a:t>（</a:t>
                      </a:r>
                      <a:r>
                        <a:rPr lang="en-US" altLang="ja-JP" sz="1200" u="none" strike="noStrike" dirty="0">
                          <a:effectLst/>
                        </a:rPr>
                        <a:t>5</a:t>
                      </a:r>
                      <a:r>
                        <a:rPr lang="ja-JP" altLang="en-US" sz="1200" u="none" strike="noStrike" dirty="0">
                          <a:effectLst/>
                        </a:rPr>
                        <a:t>）その他喫煙室設置の守るべきルール　</a:t>
                      </a:r>
                      <a:r>
                        <a:rPr lang="en-US" altLang="ja-JP" sz="1200" u="none" strike="noStrike" dirty="0">
                          <a:effectLst/>
                        </a:rPr>
                        <a:t>※</a:t>
                      </a:r>
                      <a:r>
                        <a:rPr lang="ja-JP" altLang="en-US" sz="1200" u="none" strike="noStrike" dirty="0">
                          <a:effectLst/>
                        </a:rPr>
                        <a:t>現在設置の喫煙室の状況について、当てはまる項目に☑をしてください。</a:t>
                      </a:r>
                      <a:endPar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rowSpan="2">
                  <a:txBody>
                    <a:bodyPr/>
                    <a:lstStyle/>
                    <a:p>
                      <a:pPr lvl="0" algn="l" fontAlgn="ctr"/>
                      <a:r>
                        <a:rPr lang="ja-JP" altLang="en-US" sz="1200" u="none" strike="noStrike" dirty="0">
                          <a:effectLst/>
                        </a:rPr>
                        <a:t>  ➀喫煙専用室</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l" fontAlgn="ctr"/>
                      <a:r>
                        <a:rPr lang="ja-JP" altLang="en-US" sz="1200" u="none" strike="noStrike" dirty="0">
                          <a:effectLst/>
                        </a:rPr>
                        <a:t>屋内の一部に設置</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200" u="none" strike="noStrike">
                          <a:effectLst/>
                        </a:rPr>
                        <a:t>34</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200" u="none" strike="noStrike">
                          <a:effectLst/>
                        </a:rPr>
                        <a:t>0</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224205009"/>
                  </a:ext>
                </a:extLst>
              </a:tr>
              <a:tr h="28295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200" u="none" strike="noStrike" dirty="0">
                          <a:effectLst/>
                        </a:rPr>
                        <a:t>喫煙のみに使用</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200" u="none" strike="noStrike">
                          <a:effectLst/>
                        </a:rPr>
                        <a:t>34</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200" u="none" strike="noStrike">
                          <a:effectLst/>
                        </a:rPr>
                        <a:t>0</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4060900509"/>
                  </a:ext>
                </a:extLst>
              </a:tr>
              <a:tr h="222445">
                <a:tc vMerge="1">
                  <a:txBody>
                    <a:bodyPr/>
                    <a:lstStyle/>
                    <a:p>
                      <a:endParaRPr kumimoji="1" lang="ja-JP" altLang="en-US"/>
                    </a:p>
                  </a:txBody>
                  <a:tcPr/>
                </a:tc>
                <a:tc rowSpan="2">
                  <a:txBody>
                    <a:bodyPr/>
                    <a:lstStyle/>
                    <a:p>
                      <a:pPr lvl="0" algn="l" fontAlgn="b"/>
                      <a:r>
                        <a:rPr lang="ja-JP" altLang="en-US" sz="1200" u="none" strike="noStrike" dirty="0">
                          <a:effectLst/>
                        </a:rPr>
                        <a:t> ②加熱式たばこ専用喫煙室</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l" fontAlgn="ctr"/>
                      <a:r>
                        <a:rPr lang="ja-JP" altLang="en-US" sz="1200" u="none" strike="noStrike" dirty="0">
                          <a:effectLst/>
                        </a:rPr>
                        <a:t>屋内の一部に設置</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200" u="none" strike="noStrike">
                          <a:effectLst/>
                        </a:rPr>
                        <a:t>1</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200" u="none" strike="noStrike">
                          <a:effectLst/>
                        </a:rPr>
                        <a:t>0</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2955549524"/>
                  </a:ext>
                </a:extLst>
              </a:tr>
              <a:tr h="22244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200" u="none" strike="noStrike" dirty="0">
                          <a:effectLst/>
                        </a:rPr>
                        <a:t>加熱式たばこに限定</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200" u="none" strike="noStrike">
                          <a:effectLst/>
                        </a:rPr>
                        <a:t>1</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200" u="none" strike="noStrike" dirty="0">
                          <a:effectLst/>
                        </a:rPr>
                        <a:t>0</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1285307409"/>
                  </a:ext>
                </a:extLst>
              </a:tr>
              <a:tr h="222445">
                <a:tc vMerge="1">
                  <a:txBody>
                    <a:bodyPr/>
                    <a:lstStyle/>
                    <a:p>
                      <a:endParaRPr kumimoji="1" lang="ja-JP" altLang="en-US"/>
                    </a:p>
                  </a:txBody>
                  <a:tcPr/>
                </a:tc>
                <a:tc rowSpan="3">
                  <a:txBody>
                    <a:bodyPr/>
                    <a:lstStyle/>
                    <a:p>
                      <a:pPr lvl="0" algn="l" fontAlgn="ctr"/>
                      <a:r>
                        <a:rPr lang="ja-JP" altLang="en-US" sz="1200" u="none" strike="noStrike" dirty="0">
                          <a:effectLst/>
                        </a:rPr>
                        <a:t> ③喫煙可能室（または喫煙可能店）</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l" fontAlgn="ctr"/>
                      <a:r>
                        <a:rPr lang="ja-JP" altLang="en-US" sz="1200" u="none" strike="noStrike" dirty="0">
                          <a:effectLst/>
                        </a:rPr>
                        <a:t>既存特定飲食提供施設の条件</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200" u="none" strike="noStrike">
                          <a:effectLst/>
                        </a:rPr>
                        <a:t>5</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200" u="none" strike="noStrike">
                          <a:effectLst/>
                        </a:rPr>
                        <a:t>0</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1503727294"/>
                  </a:ext>
                </a:extLst>
              </a:tr>
              <a:tr h="22244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200" u="none" strike="noStrike" dirty="0">
                          <a:effectLst/>
                        </a:rPr>
                        <a:t>既存特定飲食提供施設の書類保存</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200" u="none" strike="noStrike">
                          <a:effectLst/>
                        </a:rPr>
                        <a:t>5</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200" u="none" strike="noStrike">
                          <a:effectLst/>
                        </a:rPr>
                        <a:t>0</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2837569500"/>
                  </a:ext>
                </a:extLst>
              </a:tr>
              <a:tr h="22244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200" u="none" strike="noStrike" dirty="0">
                          <a:effectLst/>
                        </a:rPr>
                        <a:t>保健所への届出</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200" u="none" strike="noStrike">
                          <a:effectLst/>
                        </a:rPr>
                        <a:t>4</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200" u="none" strike="noStrike">
                          <a:effectLst/>
                        </a:rPr>
                        <a:t>1</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567618932"/>
                  </a:ext>
                </a:extLst>
              </a:tr>
              <a:tr h="222445">
                <a:tc vMerge="1">
                  <a:txBody>
                    <a:bodyPr/>
                    <a:lstStyle/>
                    <a:p>
                      <a:endParaRPr kumimoji="1" lang="ja-JP" altLang="en-US"/>
                    </a:p>
                  </a:txBody>
                  <a:tcPr/>
                </a:tc>
                <a:tc rowSpan="2">
                  <a:txBody>
                    <a:bodyPr/>
                    <a:lstStyle/>
                    <a:p>
                      <a:pPr lvl="0" algn="l" fontAlgn="ctr"/>
                      <a:r>
                        <a:rPr lang="zh-TW" altLang="en-US" sz="1200" u="none" strike="noStrike" baseline="0" dirty="0">
                          <a:effectLst/>
                          <a:latin typeface="+mn-lt"/>
                          <a:ea typeface="游ゴシック" panose="020B0400000000000000" pitchFamily="50" charset="-128"/>
                        </a:rPr>
                        <a:t> ④喫煙目的室（喫煙目的店）</a:t>
                      </a:r>
                      <a:endParaRPr lang="zh-TW" altLang="en-US" sz="1200" b="0" i="0" u="none" strike="noStrike" baseline="0" dirty="0">
                        <a:solidFill>
                          <a:srgbClr val="000000"/>
                        </a:solidFill>
                        <a:effectLst/>
                        <a:latin typeface="+mn-lt"/>
                        <a:ea typeface="游ゴシック" panose="020B0400000000000000" pitchFamily="50" charset="-128"/>
                      </a:endParaRPr>
                    </a:p>
                  </a:txBody>
                  <a:tcPr marL="0" marR="0" marT="0" marB="0" anchor="ctr"/>
                </a:tc>
                <a:tc>
                  <a:txBody>
                    <a:bodyPr/>
                    <a:lstStyle/>
                    <a:p>
                      <a:pPr algn="l" fontAlgn="ctr"/>
                      <a:r>
                        <a:rPr lang="ja-JP" altLang="en-US" sz="1200" u="none" strike="noStrike" dirty="0">
                          <a:effectLst/>
                          <a:latin typeface="+mn-lt"/>
                        </a:rPr>
                        <a:t>喫煙目的室内で可能な喫煙以外の行為</a:t>
                      </a:r>
                      <a:endParaRPr lang="ja-JP" altLang="en-US" sz="1200" b="0" i="0" u="none" strike="noStrike" dirty="0">
                        <a:solidFill>
                          <a:srgbClr val="000000"/>
                        </a:solidFill>
                        <a:effectLst/>
                        <a:latin typeface="+mn-lt"/>
                        <a:ea typeface="游ゴシック" panose="020B0400000000000000" pitchFamily="50" charset="-128"/>
                      </a:endParaRPr>
                    </a:p>
                  </a:txBody>
                  <a:tcPr marL="0" marR="0" marT="0" marB="0" anchor="ctr"/>
                </a:tc>
                <a:tc>
                  <a:txBody>
                    <a:bodyPr/>
                    <a:lstStyle/>
                    <a:p>
                      <a:pPr algn="ctr" fontAlgn="ctr"/>
                      <a:r>
                        <a:rPr lang="en-US" altLang="ja-JP" sz="1200" u="none" strike="noStrike">
                          <a:effectLst/>
                        </a:rPr>
                        <a:t>0</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200" u="none" strike="noStrike">
                          <a:effectLst/>
                        </a:rPr>
                        <a:t>0</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1249054802"/>
                  </a:ext>
                </a:extLst>
              </a:tr>
              <a:tr h="222445">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200" u="none" strike="noStrike" dirty="0">
                          <a:effectLst/>
                          <a:latin typeface="+mn-lt"/>
                        </a:rPr>
                        <a:t>たばこ販売許可</a:t>
                      </a:r>
                      <a:endParaRPr lang="ja-JP" altLang="en-US" sz="1200" b="0" i="0" u="none" strike="noStrike" dirty="0">
                        <a:solidFill>
                          <a:srgbClr val="000000"/>
                        </a:solidFill>
                        <a:effectLst/>
                        <a:latin typeface="+mn-lt"/>
                        <a:ea typeface="游ゴシック" panose="020B0400000000000000" pitchFamily="50" charset="-128"/>
                      </a:endParaRPr>
                    </a:p>
                  </a:txBody>
                  <a:tcPr marL="0" marR="0" marT="0" marB="0" anchor="ctr"/>
                </a:tc>
                <a:tc>
                  <a:txBody>
                    <a:bodyPr/>
                    <a:lstStyle/>
                    <a:p>
                      <a:pPr algn="ctr" fontAlgn="ctr"/>
                      <a:r>
                        <a:rPr lang="en-US" altLang="ja-JP" sz="1200" u="none" strike="noStrike" dirty="0">
                          <a:effectLst/>
                        </a:rPr>
                        <a:t>0</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200" u="none" strike="noStrike" dirty="0">
                          <a:effectLst/>
                        </a:rPr>
                        <a:t>0</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4234101642"/>
                  </a:ext>
                </a:extLst>
              </a:tr>
            </a:tbl>
          </a:graphicData>
        </a:graphic>
      </p:graphicFrame>
    </p:spTree>
    <p:extLst>
      <p:ext uri="{BB962C8B-B14F-4D97-AF65-F5344CB8AC3E}">
        <p14:creationId xmlns:p14="http://schemas.microsoft.com/office/powerpoint/2010/main" val="3317971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4B6C5B-9B21-4A40-A8EC-37CD533DEFB6}"/>
              </a:ext>
            </a:extLst>
          </p:cNvPr>
          <p:cNvSpPr>
            <a:spLocks noGrp="1"/>
          </p:cNvSpPr>
          <p:nvPr>
            <p:ph type="title"/>
          </p:nvPr>
        </p:nvSpPr>
        <p:spPr>
          <a:xfrm>
            <a:off x="675972" y="261889"/>
            <a:ext cx="10515600" cy="1124459"/>
          </a:xfrm>
        </p:spPr>
        <p:txBody>
          <a:bodyPr>
            <a:noAutofit/>
          </a:bodyPr>
          <a:lstStyle/>
          <a:p>
            <a:r>
              <a:rPr kumimoji="1" lang="ja-JP" altLang="en-US" sz="2800" b="1" dirty="0"/>
              <a:t>設問</a:t>
            </a:r>
            <a:r>
              <a:rPr kumimoji="1" lang="en-US" altLang="ja-JP" sz="2800" b="1" dirty="0"/>
              <a:t>3</a:t>
            </a:r>
            <a:r>
              <a:rPr kumimoji="1" lang="ja-JP" altLang="en-US" sz="2800" dirty="0"/>
              <a:t>　</a:t>
            </a:r>
            <a:r>
              <a:rPr kumimoji="1" lang="en-US" altLang="ja-JP" sz="2800" dirty="0"/>
              <a:t>【</a:t>
            </a:r>
            <a:r>
              <a:rPr kumimoji="1" lang="ja-JP" altLang="en-US" sz="2800" dirty="0"/>
              <a:t>全ての事業者様</a:t>
            </a:r>
            <a:r>
              <a:rPr kumimoji="1" lang="en-US" altLang="ja-JP" sz="2800" dirty="0"/>
              <a:t>】</a:t>
            </a:r>
            <a:br>
              <a:rPr kumimoji="1" lang="en-US" altLang="ja-JP" sz="2800" dirty="0"/>
            </a:br>
            <a:r>
              <a:rPr kumimoji="1" lang="ja-JP" altLang="en-US" sz="2800" dirty="0"/>
              <a:t>受動喫煙に関することで御意見があれば記入願います。</a:t>
            </a:r>
          </a:p>
        </p:txBody>
      </p:sp>
      <p:sp>
        <p:nvSpPr>
          <p:cNvPr id="5" name="縦書きテキスト プレースホルダー 4">
            <a:extLst>
              <a:ext uri="{FF2B5EF4-FFF2-40B4-BE49-F238E27FC236}">
                <a16:creationId xmlns:a16="http://schemas.microsoft.com/office/drawing/2014/main" id="{D3AC0535-55DF-423D-B844-1E980E76C58C}"/>
              </a:ext>
            </a:extLst>
          </p:cNvPr>
          <p:cNvSpPr>
            <a:spLocks noGrp="1"/>
          </p:cNvSpPr>
          <p:nvPr>
            <p:ph type="body" orient="vert" idx="1"/>
          </p:nvPr>
        </p:nvSpPr>
        <p:spPr>
          <a:xfrm>
            <a:off x="675972" y="1843548"/>
            <a:ext cx="10990003" cy="4159045"/>
          </a:xfrm>
          <a:solidFill>
            <a:schemeClr val="bg2"/>
          </a:solidFill>
          <a:ln>
            <a:solidFill>
              <a:schemeClr val="bg1">
                <a:lumMod val="50000"/>
              </a:schemeClr>
            </a:solidFill>
          </a:ln>
        </p:spPr>
        <p:txBody>
          <a:bodyPr vert="horz" anchor="ctr" anchorCtr="0">
            <a:normAutofit/>
          </a:bodyPr>
          <a:lstStyle/>
          <a:p>
            <a:pPr>
              <a:lnSpc>
                <a:spcPct val="120000"/>
              </a:lnSpc>
            </a:pPr>
            <a:r>
              <a:rPr lang="ja-JP" altLang="en-US" sz="2200" dirty="0"/>
              <a:t>設問</a:t>
            </a:r>
            <a:r>
              <a:rPr lang="en-US" altLang="ja-JP" sz="2200" dirty="0"/>
              <a:t>2</a:t>
            </a:r>
            <a:r>
              <a:rPr lang="ja-JP" altLang="en-US" sz="2200" dirty="0"/>
              <a:t>（</a:t>
            </a:r>
            <a:r>
              <a:rPr lang="en-US" altLang="ja-JP" sz="2200" dirty="0"/>
              <a:t>4</a:t>
            </a:r>
            <a:r>
              <a:rPr lang="ja-JP" altLang="en-US" sz="2200" dirty="0"/>
              <a:t>）②の気流測定が出来ておらず、他企業様ではどのように計測しているのか、また測定機械等の貸し出しがあれば、ご教授いただければと思います。</a:t>
            </a:r>
          </a:p>
          <a:p>
            <a:pPr>
              <a:lnSpc>
                <a:spcPct val="120000"/>
              </a:lnSpc>
            </a:pPr>
            <a:r>
              <a:rPr lang="ja-JP" altLang="en-US" sz="2200" dirty="0"/>
              <a:t>ルールに沿った喫煙室の設置が不可能なため全面禁煙といたしました。</a:t>
            </a:r>
          </a:p>
          <a:p>
            <a:pPr>
              <a:lnSpc>
                <a:spcPct val="120000"/>
              </a:lnSpc>
            </a:pPr>
            <a:r>
              <a:rPr lang="ja-JP" altLang="en-US" sz="2200" dirty="0"/>
              <a:t>今回の御指摘を改善機会とし、全面禁煙としました。</a:t>
            </a:r>
          </a:p>
          <a:p>
            <a:pPr>
              <a:lnSpc>
                <a:spcPct val="120000"/>
              </a:lnSpc>
            </a:pPr>
            <a:r>
              <a:rPr lang="ja-JP" altLang="en-US" sz="2200" dirty="0"/>
              <a:t>基準をあまりにも厳しくしているせいで屋外での喫煙者のたまり場とかが出来て、かえって周りに迷惑をかけている。</a:t>
            </a:r>
            <a:endParaRPr lang="en-US" altLang="ja-JP" sz="2200" dirty="0"/>
          </a:p>
        </p:txBody>
      </p:sp>
    </p:spTree>
    <p:extLst>
      <p:ext uri="{BB962C8B-B14F-4D97-AF65-F5344CB8AC3E}">
        <p14:creationId xmlns:p14="http://schemas.microsoft.com/office/powerpoint/2010/main" val="2576576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タイトル 3">
            <a:extLst>
              <a:ext uri="{FF2B5EF4-FFF2-40B4-BE49-F238E27FC236}">
                <a16:creationId xmlns:a16="http://schemas.microsoft.com/office/drawing/2014/main" id="{03908ACC-6A70-4477-86DE-37EC7E68318D}"/>
              </a:ext>
            </a:extLst>
          </p:cNvPr>
          <p:cNvSpPr>
            <a:spLocks noGrp="1"/>
          </p:cNvSpPr>
          <p:nvPr>
            <p:ph type="title"/>
          </p:nvPr>
        </p:nvSpPr>
        <p:spPr>
          <a:xfrm>
            <a:off x="838200" y="292893"/>
            <a:ext cx="10515600" cy="1325563"/>
          </a:xfrm>
        </p:spPr>
        <p:txBody>
          <a:bodyPr vert="horz" lIns="91440" tIns="45720" rIns="91440" bIns="45720" rtlCol="0" anchor="ctr">
            <a:normAutofit/>
          </a:bodyPr>
          <a:lstStyle/>
          <a:p>
            <a:r>
              <a:rPr lang="ja-JP" altLang="en-US" b="1" kern="1200" dirty="0">
                <a:solidFill>
                  <a:srgbClr val="FFFFFF"/>
                </a:solidFill>
                <a:ea typeface="+mj-ea"/>
                <a:cs typeface="+mj-cs"/>
              </a:rPr>
              <a:t>まとめ</a:t>
            </a:r>
            <a:endParaRPr lang="en-US" altLang="ja-JP" b="1" kern="1200" dirty="0">
              <a:solidFill>
                <a:srgbClr val="FFFFFF"/>
              </a:solidFill>
              <a:ea typeface="+mj-ea"/>
              <a:cs typeface="+mj-cs"/>
            </a:endParaRPr>
          </a:p>
        </p:txBody>
      </p:sp>
      <p:sp>
        <p:nvSpPr>
          <p:cNvPr id="24" name="縦書きテキスト プレースホルダー 4">
            <a:extLst>
              <a:ext uri="{FF2B5EF4-FFF2-40B4-BE49-F238E27FC236}">
                <a16:creationId xmlns:a16="http://schemas.microsoft.com/office/drawing/2014/main" id="{F95498EB-5683-41BF-8B80-D504BABD0E9B}"/>
              </a:ext>
            </a:extLst>
          </p:cNvPr>
          <p:cNvSpPr>
            <a:spLocks noGrp="1"/>
          </p:cNvSpPr>
          <p:nvPr>
            <p:ph type="body" orient="vert" idx="1"/>
          </p:nvPr>
        </p:nvSpPr>
        <p:spPr>
          <a:xfrm>
            <a:off x="471948" y="2057399"/>
            <a:ext cx="11194026" cy="4328653"/>
          </a:xfrm>
        </p:spPr>
        <p:txBody>
          <a:bodyPr vert="horz" lIns="91440" tIns="45720" rIns="91440" bIns="45720" rtlCol="0">
            <a:normAutofit lnSpcReduction="10000"/>
          </a:bodyPr>
          <a:lstStyle/>
          <a:p>
            <a:pPr>
              <a:lnSpc>
                <a:spcPct val="100000"/>
              </a:lnSpc>
            </a:pPr>
            <a:r>
              <a:rPr lang="ja-JP" altLang="en-US" sz="2400" dirty="0"/>
              <a:t>二次指導対象の</a:t>
            </a:r>
            <a:r>
              <a:rPr lang="en-US" altLang="ja-JP" sz="2400" dirty="0"/>
              <a:t>61</a:t>
            </a:r>
            <a:r>
              <a:rPr lang="ja-JP" altLang="en-US" sz="2400" dirty="0"/>
              <a:t>事業所は、屋内に喫煙可能な喫煙室を設置している事業所であったが、約</a:t>
            </a:r>
            <a:r>
              <a:rPr lang="en-US" altLang="ja-JP" sz="2400" dirty="0"/>
              <a:t>92</a:t>
            </a:r>
            <a:r>
              <a:rPr lang="ja-JP" altLang="en-US" sz="2400" dirty="0"/>
              <a:t>％が基準に適合した喫煙室へ改善されており、受動喫煙防止対策を意識的に推進していることがうかがえた。</a:t>
            </a:r>
            <a:endParaRPr lang="en-US" altLang="ja-JP" sz="2400" dirty="0"/>
          </a:p>
          <a:p>
            <a:pPr>
              <a:lnSpc>
                <a:spcPct val="100000"/>
              </a:lnSpc>
            </a:pPr>
            <a:endParaRPr lang="en-US" altLang="ja-JP" sz="800" dirty="0"/>
          </a:p>
          <a:p>
            <a:pPr>
              <a:lnSpc>
                <a:spcPct val="100000"/>
              </a:lnSpc>
            </a:pPr>
            <a:r>
              <a:rPr lang="ja-JP" altLang="en-US" sz="2400" dirty="0"/>
              <a:t>要改善と判定した基準不適合の</a:t>
            </a:r>
            <a:r>
              <a:rPr lang="en-US" altLang="ja-JP" sz="2400" dirty="0"/>
              <a:t>4</a:t>
            </a:r>
            <a:r>
              <a:rPr lang="ja-JP" altLang="en-US" sz="2400" dirty="0"/>
              <a:t>事業所は、喫煙室出入口における気流未測定の事業所であったが、気流計測必須であることを知らないなど、受動喫煙防止対策について情報が不足している事業所も一定数あるため、屋内喫煙場所の受動喫煙防止対策について周知啓発を継続する必要がある。</a:t>
            </a:r>
            <a:endParaRPr lang="en-US" altLang="ja-JP" sz="2400" dirty="0"/>
          </a:p>
          <a:p>
            <a:pPr>
              <a:lnSpc>
                <a:spcPct val="100000"/>
              </a:lnSpc>
            </a:pPr>
            <a:endParaRPr lang="en-US" altLang="ja-JP" sz="1200" dirty="0"/>
          </a:p>
          <a:p>
            <a:pPr>
              <a:lnSpc>
                <a:spcPct val="100000"/>
              </a:lnSpc>
            </a:pPr>
            <a:r>
              <a:rPr lang="ja-JP" altLang="en-US" sz="2400" dirty="0"/>
              <a:t>屋内屋外両方で喫煙可能であった事業所の半数近くは、屋外のみの喫煙へ変更していることより、「屋外における受動喫煙防止対策」をより推進するために喫煙者マナーの周知方法・対策を改めて考える必要がある。</a:t>
            </a:r>
            <a:endParaRPr lang="en-US" altLang="ja-JP" sz="2400" dirty="0"/>
          </a:p>
          <a:p>
            <a:pPr>
              <a:lnSpc>
                <a:spcPct val="100000"/>
              </a:lnSpc>
            </a:pPr>
            <a:endParaRPr lang="en-US" altLang="ja-JP" sz="2400" dirty="0"/>
          </a:p>
          <a:p>
            <a:pPr marL="0" indent="0">
              <a:lnSpc>
                <a:spcPct val="100000"/>
              </a:lnSpc>
              <a:buNone/>
            </a:pPr>
            <a:endParaRPr lang="en-US" altLang="ja-JP" sz="2400" dirty="0"/>
          </a:p>
          <a:p>
            <a:pPr>
              <a:lnSpc>
                <a:spcPct val="100000"/>
              </a:lnSpc>
            </a:pPr>
            <a:endParaRPr lang="en-US" altLang="ja-JP" sz="2400" dirty="0"/>
          </a:p>
          <a:p>
            <a:pPr>
              <a:lnSpc>
                <a:spcPct val="100000"/>
              </a:lnSpc>
            </a:pPr>
            <a:endParaRPr lang="en-US" altLang="ja-JP" sz="2400" dirty="0"/>
          </a:p>
          <a:p>
            <a:pPr>
              <a:lnSpc>
                <a:spcPct val="100000"/>
              </a:lnSpc>
            </a:pPr>
            <a:endParaRPr lang="en-US" altLang="ja-JP" sz="2400" dirty="0"/>
          </a:p>
        </p:txBody>
      </p:sp>
    </p:spTree>
    <p:extLst>
      <p:ext uri="{BB962C8B-B14F-4D97-AF65-F5344CB8AC3E}">
        <p14:creationId xmlns:p14="http://schemas.microsoft.com/office/powerpoint/2010/main" val="3372775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タイトル 3">
            <a:extLst>
              <a:ext uri="{FF2B5EF4-FFF2-40B4-BE49-F238E27FC236}">
                <a16:creationId xmlns:a16="http://schemas.microsoft.com/office/drawing/2014/main" id="{03908ACC-6A70-4477-86DE-37EC7E68318D}"/>
              </a:ext>
            </a:extLst>
          </p:cNvPr>
          <p:cNvSpPr>
            <a:spLocks noGrp="1"/>
          </p:cNvSpPr>
          <p:nvPr>
            <p:ph type="title"/>
          </p:nvPr>
        </p:nvSpPr>
        <p:spPr>
          <a:xfrm>
            <a:off x="838200" y="292893"/>
            <a:ext cx="10515600" cy="1325563"/>
          </a:xfrm>
        </p:spPr>
        <p:txBody>
          <a:bodyPr vert="horz" lIns="91440" tIns="45720" rIns="91440" bIns="45720" rtlCol="0" anchor="ctr">
            <a:normAutofit/>
          </a:bodyPr>
          <a:lstStyle/>
          <a:p>
            <a:r>
              <a:rPr lang="ja-JP" altLang="en-US" sz="4000" b="1" kern="1200" dirty="0">
                <a:solidFill>
                  <a:srgbClr val="FFFFFF"/>
                </a:solidFill>
                <a:ea typeface="+mj-ea"/>
                <a:cs typeface="+mj-cs"/>
              </a:rPr>
              <a:t>今後の予定（令和</a:t>
            </a:r>
            <a:r>
              <a:rPr lang="en-US" altLang="ja-JP" sz="4000" b="1" kern="1200">
                <a:solidFill>
                  <a:srgbClr val="FFFFFF"/>
                </a:solidFill>
                <a:ea typeface="+mj-ea"/>
                <a:cs typeface="+mj-cs"/>
              </a:rPr>
              <a:t>4</a:t>
            </a:r>
            <a:r>
              <a:rPr lang="ja-JP" altLang="en-US" sz="4000" b="1" kern="1200">
                <a:solidFill>
                  <a:srgbClr val="FFFFFF"/>
                </a:solidFill>
                <a:ea typeface="+mj-ea"/>
                <a:cs typeface="+mj-cs"/>
              </a:rPr>
              <a:t>年度</a:t>
            </a:r>
            <a:r>
              <a:rPr lang="ja-JP" altLang="en-US" sz="4000" b="1" kern="1200" dirty="0">
                <a:solidFill>
                  <a:srgbClr val="FFFFFF"/>
                </a:solidFill>
                <a:ea typeface="+mj-ea"/>
                <a:cs typeface="+mj-cs"/>
              </a:rPr>
              <a:t>）</a:t>
            </a:r>
            <a:endParaRPr lang="en-US" altLang="ja-JP" sz="4000" b="1" kern="1200" dirty="0">
              <a:solidFill>
                <a:srgbClr val="FFFFFF"/>
              </a:solidFill>
              <a:ea typeface="+mj-ea"/>
              <a:cs typeface="+mj-cs"/>
            </a:endParaRPr>
          </a:p>
        </p:txBody>
      </p:sp>
      <p:sp>
        <p:nvSpPr>
          <p:cNvPr id="24" name="縦書きテキスト プレースホルダー 4">
            <a:extLst>
              <a:ext uri="{FF2B5EF4-FFF2-40B4-BE49-F238E27FC236}">
                <a16:creationId xmlns:a16="http://schemas.microsoft.com/office/drawing/2014/main" id="{F95498EB-5683-41BF-8B80-D504BABD0E9B}"/>
              </a:ext>
            </a:extLst>
          </p:cNvPr>
          <p:cNvSpPr>
            <a:spLocks noGrp="1"/>
          </p:cNvSpPr>
          <p:nvPr>
            <p:ph type="body" orient="vert" idx="1"/>
          </p:nvPr>
        </p:nvSpPr>
        <p:spPr>
          <a:xfrm>
            <a:off x="530942" y="2057399"/>
            <a:ext cx="11135032" cy="4328653"/>
          </a:xfrm>
          <a:ln>
            <a:noFill/>
          </a:ln>
        </p:spPr>
        <p:txBody>
          <a:bodyPr vert="horz" lIns="91440" tIns="45720" rIns="91440" bIns="45720" rtlCol="0" anchor="ctr" anchorCtr="0">
            <a:normAutofit/>
          </a:bodyPr>
          <a:lstStyle/>
          <a:p>
            <a:pPr marL="0" indent="0">
              <a:buNone/>
            </a:pPr>
            <a:r>
              <a:rPr lang="ja-JP" altLang="en-US" sz="3200" dirty="0"/>
              <a:t>・要改善事業所の改善への取組に対する助言指導の継続</a:t>
            </a:r>
            <a:endParaRPr lang="en-US" altLang="ja-JP" sz="3200" dirty="0"/>
          </a:p>
          <a:p>
            <a:pPr marL="0" indent="0">
              <a:buNone/>
            </a:pPr>
            <a:endParaRPr lang="en-US" altLang="ja-JP" sz="3200" dirty="0"/>
          </a:p>
          <a:p>
            <a:pPr marL="0" indent="0">
              <a:buNone/>
            </a:pPr>
            <a:r>
              <a:rPr lang="ja-JP" altLang="en-US" sz="3200" dirty="0"/>
              <a:t>・第一種施設における受動喫煙防止対策の現況調査</a:t>
            </a:r>
            <a:endParaRPr lang="en-US" altLang="ja-JP" sz="3200" dirty="0"/>
          </a:p>
          <a:p>
            <a:endParaRPr lang="en-US" altLang="ja-JP" sz="3200" dirty="0"/>
          </a:p>
          <a:p>
            <a:pPr marL="0" indent="0">
              <a:buNone/>
            </a:pPr>
            <a:r>
              <a:rPr lang="ja-JP" altLang="en-US" sz="3200" dirty="0"/>
              <a:t>・受動喫煙防止対策の周知啓発及び情報提供への対応　等</a:t>
            </a:r>
            <a:endParaRPr lang="en-US" altLang="ja-JP" sz="3200" dirty="0"/>
          </a:p>
          <a:p>
            <a:pPr marL="0" indent="0">
              <a:buNone/>
            </a:pPr>
            <a:endParaRPr lang="en-US" altLang="ja-JP" sz="3200" dirty="0"/>
          </a:p>
        </p:txBody>
      </p:sp>
    </p:spTree>
    <p:extLst>
      <p:ext uri="{BB962C8B-B14F-4D97-AF65-F5344CB8AC3E}">
        <p14:creationId xmlns:p14="http://schemas.microsoft.com/office/powerpoint/2010/main" val="38840193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616</TotalTime>
  <Words>994</Words>
  <Application>Microsoft Office PowerPoint</Application>
  <PresentationFormat>ワイド画面</PresentationFormat>
  <Paragraphs>140</Paragraphs>
  <Slides>9</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9</vt:i4>
      </vt:variant>
    </vt:vector>
  </HeadingPairs>
  <TitlesOfParts>
    <vt:vector size="18" baseType="lpstr">
      <vt:lpstr>BIZ UDゴシック</vt:lpstr>
      <vt:lpstr>HGｺﾞｼｯｸE</vt:lpstr>
      <vt:lpstr>Meiryo UI</vt:lpstr>
      <vt:lpstr>游ゴシック</vt:lpstr>
      <vt:lpstr>游ゴシック</vt:lpstr>
      <vt:lpstr>游ゴシック Light</vt:lpstr>
      <vt:lpstr>Arial</vt:lpstr>
      <vt:lpstr>Calibri</vt:lpstr>
      <vt:lpstr>Office テーマ</vt:lpstr>
      <vt:lpstr>市内事業所（商工会議所） 受動喫煙防止対策現況調査の 二次指導報告書</vt:lpstr>
      <vt:lpstr>助言指導の概要</vt:lpstr>
      <vt:lpstr>回収率とその内訳</vt:lpstr>
      <vt:lpstr>設問1　喫煙の状況はどれに該当しますか。該当する番号に〇をつけて下さい。</vt:lpstr>
      <vt:lpstr>設問2【設問1の回答が③④の方】 貴所の喫煙場所は厚生労働省が定める技術的基準に適合していること、改正法のルールを順守して設置されていることを確認したうえで改善報告をお願いします。</vt:lpstr>
      <vt:lpstr>PowerPoint プレゼンテーション</vt:lpstr>
      <vt:lpstr>設問3　【全ての事業者様】 受動喫煙に関することで御意見があれば記入願います。</vt:lpstr>
      <vt:lpstr>まとめ</vt:lpstr>
      <vt:lpstr>今後の予定（令和4年度）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商工会議所調査 二次指導報告書</dc:title>
  <dc:creator>赤坂　眞紀子</dc:creator>
  <cp:lastModifiedBy>赤坂　眞紀子</cp:lastModifiedBy>
  <cp:revision>15</cp:revision>
  <dcterms:created xsi:type="dcterms:W3CDTF">2023-01-05T05:41:31Z</dcterms:created>
  <dcterms:modified xsi:type="dcterms:W3CDTF">2023-01-24T01:47:41Z</dcterms:modified>
</cp:coreProperties>
</file>