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2" r:id="rId3"/>
    <p:sldId id="259" r:id="rId4"/>
    <p:sldId id="260" r:id="rId5"/>
    <p:sldId id="257" r:id="rId6"/>
    <p:sldId id="263" r:id="rId7"/>
    <p:sldId id="264" r:id="rId8"/>
    <p:sldId id="265" r:id="rId9"/>
    <p:sldId id="266" r:id="rId10"/>
    <p:sldId id="267" r:id="rId11"/>
    <p:sldId id="268" r:id="rId12"/>
    <p:sldId id="269" r:id="rId13"/>
    <p:sldId id="270" r:id="rId14"/>
    <p:sldId id="271" r:id="rId15"/>
    <p:sldId id="272" r:id="rId16"/>
    <p:sldId id="274" r:id="rId1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524" autoAdjust="0"/>
  </p:normalViewPr>
  <p:slideViewPr>
    <p:cSldViewPr snapToGrid="0">
      <p:cViewPr varScale="1">
        <p:scale>
          <a:sx n="75" d="100"/>
          <a:sy n="75" d="100"/>
        </p:scale>
        <p:origin x="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AAE93A-1F6C-4E2A-9C56-A5F80D78AFC5}"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kumimoji="1" lang="ja-JP" altLang="en-US"/>
        </a:p>
      </dgm:t>
    </dgm:pt>
    <dgm:pt modelId="{F74AC81A-4E36-4D6D-8624-B990888FFE47}">
      <dgm:prSet phldrT="[テキスト]" custT="1"/>
      <dgm:spPr/>
      <dgm:t>
        <a:bodyPr/>
        <a:lstStyle/>
        <a:p>
          <a:pPr algn="l"/>
          <a:r>
            <a:rPr kumimoji="1" lang="ja-JP" altLang="en-US" sz="1800" b="1" u="sng" dirty="0"/>
            <a:t>喫煙場所</a:t>
          </a:r>
          <a:r>
            <a:rPr kumimoji="1" lang="ja-JP" altLang="en-US" sz="1800" b="0" u="none" dirty="0"/>
            <a:t>の設置場所</a:t>
          </a:r>
          <a:r>
            <a:rPr kumimoji="1" lang="ja-JP" altLang="en-US" sz="1800" dirty="0"/>
            <a:t>（特定屋外喫煙場所</a:t>
          </a:r>
          <a:r>
            <a:rPr kumimoji="1" lang="ja-JP" altLang="en-US" sz="1800" b="1" u="sng" dirty="0"/>
            <a:t>除く</a:t>
          </a:r>
          <a:r>
            <a:rPr kumimoji="1" lang="ja-JP" altLang="en-US" sz="1800" dirty="0"/>
            <a:t>）</a:t>
          </a:r>
        </a:p>
      </dgm:t>
    </dgm:pt>
    <dgm:pt modelId="{84697389-D2C5-4756-AD2B-090ED434CE1F}" type="parTrans" cxnId="{91671F20-2B5F-4EF7-8579-E4ED59477BFF}">
      <dgm:prSet/>
      <dgm:spPr/>
      <dgm:t>
        <a:bodyPr/>
        <a:lstStyle/>
        <a:p>
          <a:pPr algn="l"/>
          <a:endParaRPr kumimoji="1" lang="ja-JP" altLang="en-US" sz="2000"/>
        </a:p>
      </dgm:t>
    </dgm:pt>
    <dgm:pt modelId="{194B4A58-3AF6-460E-8416-93E5A46B6E6C}" type="sibTrans" cxnId="{91671F20-2B5F-4EF7-8579-E4ED59477BFF}">
      <dgm:prSet/>
      <dgm:spPr/>
      <dgm:t>
        <a:bodyPr/>
        <a:lstStyle/>
        <a:p>
          <a:pPr algn="l"/>
          <a:endParaRPr kumimoji="1" lang="ja-JP" altLang="en-US" sz="2000"/>
        </a:p>
      </dgm:t>
    </dgm:pt>
    <dgm:pt modelId="{D5156984-2CEC-4EBF-BE4D-693069DC0376}">
      <dgm:prSet phldrT="[テキスト]" custT="1"/>
      <dgm:spPr/>
      <dgm:t>
        <a:bodyPr/>
        <a:lstStyle/>
        <a:p>
          <a:pPr algn="l"/>
          <a:r>
            <a:rPr kumimoji="1" lang="ja-JP" altLang="en-US" sz="1600" dirty="0"/>
            <a:t>屋外階段付近　　　　　　　　　・倉庫前</a:t>
          </a:r>
        </a:p>
      </dgm:t>
    </dgm:pt>
    <dgm:pt modelId="{856D64E9-8118-4790-A9ED-2AC002046293}" type="parTrans" cxnId="{55569470-9F3E-4168-A147-35F91CD62F53}">
      <dgm:prSet/>
      <dgm:spPr/>
      <dgm:t>
        <a:bodyPr/>
        <a:lstStyle/>
        <a:p>
          <a:pPr algn="l"/>
          <a:endParaRPr kumimoji="1" lang="ja-JP" altLang="en-US" sz="2000"/>
        </a:p>
      </dgm:t>
    </dgm:pt>
    <dgm:pt modelId="{A8D9DC3E-3A22-42FE-9730-CFA9EF4BEC6F}" type="sibTrans" cxnId="{55569470-9F3E-4168-A147-35F91CD62F53}">
      <dgm:prSet/>
      <dgm:spPr/>
      <dgm:t>
        <a:bodyPr/>
        <a:lstStyle/>
        <a:p>
          <a:pPr algn="l"/>
          <a:endParaRPr kumimoji="1" lang="ja-JP" altLang="en-US" sz="2000"/>
        </a:p>
      </dgm:t>
    </dgm:pt>
    <dgm:pt modelId="{C7555856-3478-419B-8CAA-9C2034AA6FEC}">
      <dgm:prSet phldrT="[テキスト]" custT="1"/>
      <dgm:spPr/>
      <dgm:t>
        <a:bodyPr/>
        <a:lstStyle/>
        <a:p>
          <a:pPr algn="l"/>
          <a:r>
            <a:rPr kumimoji="1" lang="ja-JP" altLang="en-US" sz="1800" b="1" u="sng" dirty="0"/>
            <a:t>特定屋外喫煙場所</a:t>
          </a:r>
          <a:r>
            <a:rPr kumimoji="1" lang="ja-JP" altLang="en-US" sz="1800" b="0" u="none" dirty="0"/>
            <a:t>の設置場所</a:t>
          </a:r>
          <a:endParaRPr kumimoji="1" lang="ja-JP" altLang="en-US" sz="1800" b="1" u="sng" dirty="0"/>
        </a:p>
      </dgm:t>
    </dgm:pt>
    <dgm:pt modelId="{A2494504-F2D2-4DBD-93BA-18EC5CA39138}" type="parTrans" cxnId="{F405587D-EFA8-4CF2-AE72-C16475DB2BC7}">
      <dgm:prSet/>
      <dgm:spPr/>
      <dgm:t>
        <a:bodyPr/>
        <a:lstStyle/>
        <a:p>
          <a:pPr algn="l"/>
          <a:endParaRPr kumimoji="1" lang="ja-JP" altLang="en-US" sz="2000"/>
        </a:p>
      </dgm:t>
    </dgm:pt>
    <dgm:pt modelId="{B8CE45A6-6D57-4669-BCE7-09DB36A61E97}" type="sibTrans" cxnId="{F405587D-EFA8-4CF2-AE72-C16475DB2BC7}">
      <dgm:prSet/>
      <dgm:spPr/>
      <dgm:t>
        <a:bodyPr/>
        <a:lstStyle/>
        <a:p>
          <a:pPr algn="l"/>
          <a:endParaRPr kumimoji="1" lang="ja-JP" altLang="en-US" sz="2000"/>
        </a:p>
      </dgm:t>
    </dgm:pt>
    <dgm:pt modelId="{A93FD653-48BE-4FF5-91F5-16048351CE04}">
      <dgm:prSet phldrT="[テキスト]" custT="1"/>
      <dgm:spPr/>
      <dgm:t>
        <a:bodyPr/>
        <a:lstStyle/>
        <a:p>
          <a:pPr algn="l"/>
          <a:r>
            <a:rPr kumimoji="1" lang="ja-JP" altLang="en-US" sz="1600" dirty="0"/>
            <a:t>屋上　　　　　　　　　　　　　・駐車場奥</a:t>
          </a:r>
        </a:p>
      </dgm:t>
    </dgm:pt>
    <dgm:pt modelId="{AB999D5A-ED08-4548-8916-8F14720F482D}" type="parTrans" cxnId="{7575421E-5BA6-4246-89D6-4551DC189E47}">
      <dgm:prSet/>
      <dgm:spPr/>
      <dgm:t>
        <a:bodyPr/>
        <a:lstStyle/>
        <a:p>
          <a:pPr algn="l"/>
          <a:endParaRPr kumimoji="1" lang="ja-JP" altLang="en-US" sz="2000"/>
        </a:p>
      </dgm:t>
    </dgm:pt>
    <dgm:pt modelId="{935D6693-C2DE-427C-ADF3-E0C142FD4938}" type="sibTrans" cxnId="{7575421E-5BA6-4246-89D6-4551DC189E47}">
      <dgm:prSet/>
      <dgm:spPr/>
      <dgm:t>
        <a:bodyPr/>
        <a:lstStyle/>
        <a:p>
          <a:pPr algn="l"/>
          <a:endParaRPr kumimoji="1" lang="ja-JP" altLang="en-US" sz="2000"/>
        </a:p>
      </dgm:t>
    </dgm:pt>
    <dgm:pt modelId="{270E61CD-5049-4A6A-B0EB-D7C6204D6883}">
      <dgm:prSet phldrT="[テキスト]" custT="1"/>
      <dgm:spPr/>
      <dgm:t>
        <a:bodyPr/>
        <a:lstStyle/>
        <a:p>
          <a:pPr algn="l"/>
          <a:r>
            <a:rPr kumimoji="1" lang="ja-JP" altLang="en-US" sz="1800" b="1" dirty="0"/>
            <a:t>喫煙場所設置理由</a:t>
          </a:r>
        </a:p>
      </dgm:t>
    </dgm:pt>
    <dgm:pt modelId="{327FEBAC-4B5F-4078-ABBC-FAD4659804B2}" type="parTrans" cxnId="{F4EE1332-DFA5-48F5-B800-1D6AAB48B988}">
      <dgm:prSet/>
      <dgm:spPr/>
      <dgm:t>
        <a:bodyPr/>
        <a:lstStyle/>
        <a:p>
          <a:pPr algn="l"/>
          <a:endParaRPr kumimoji="1" lang="ja-JP" altLang="en-US" sz="2000"/>
        </a:p>
      </dgm:t>
    </dgm:pt>
    <dgm:pt modelId="{D17C6294-761C-4576-A5BF-A0040A35EE40}" type="sibTrans" cxnId="{F4EE1332-DFA5-48F5-B800-1D6AAB48B988}">
      <dgm:prSet/>
      <dgm:spPr/>
      <dgm:t>
        <a:bodyPr/>
        <a:lstStyle/>
        <a:p>
          <a:pPr algn="l"/>
          <a:endParaRPr kumimoji="1" lang="ja-JP" altLang="en-US" sz="2000"/>
        </a:p>
      </dgm:t>
    </dgm:pt>
    <dgm:pt modelId="{5E7AC565-46A6-411F-B214-A13BB2AE1AB0}">
      <dgm:prSet phldrT="[テキスト]" custT="1"/>
      <dgm:spPr/>
      <dgm:t>
        <a:bodyPr/>
        <a:lstStyle/>
        <a:p>
          <a:pPr algn="l"/>
          <a:r>
            <a:rPr kumimoji="1" lang="ja-JP" altLang="en-US" sz="1600" dirty="0"/>
            <a:t>喫煙者がいるため　　　　　　　</a:t>
          </a:r>
        </a:p>
      </dgm:t>
    </dgm:pt>
    <dgm:pt modelId="{BB28CEED-235F-4C04-B4DD-4B74B8838445}" type="parTrans" cxnId="{3882B317-CEB6-4947-8BF2-38A58FD89902}">
      <dgm:prSet/>
      <dgm:spPr/>
      <dgm:t>
        <a:bodyPr/>
        <a:lstStyle/>
        <a:p>
          <a:pPr algn="l"/>
          <a:endParaRPr kumimoji="1" lang="ja-JP" altLang="en-US" sz="2000"/>
        </a:p>
      </dgm:t>
    </dgm:pt>
    <dgm:pt modelId="{32BD8941-55C4-45D3-8F06-0D7971F50B39}" type="sibTrans" cxnId="{3882B317-CEB6-4947-8BF2-38A58FD89902}">
      <dgm:prSet/>
      <dgm:spPr/>
      <dgm:t>
        <a:bodyPr/>
        <a:lstStyle/>
        <a:p>
          <a:pPr algn="l"/>
          <a:endParaRPr kumimoji="1" lang="ja-JP" altLang="en-US" sz="2000"/>
        </a:p>
      </dgm:t>
    </dgm:pt>
    <dgm:pt modelId="{204258D2-3798-4D11-B1B8-E3DDA72560AF}">
      <dgm:prSet phldrT="[テキスト]" custT="1"/>
      <dgm:spPr/>
      <dgm:t>
        <a:bodyPr/>
        <a:lstStyle/>
        <a:p>
          <a:pPr algn="l"/>
          <a:r>
            <a:rPr kumimoji="1" lang="ja-JP" altLang="en-US" sz="1800" b="1" dirty="0"/>
            <a:t>喫煙場所の今後の予定</a:t>
          </a:r>
        </a:p>
      </dgm:t>
    </dgm:pt>
    <dgm:pt modelId="{3C1B2B3B-3715-4D48-A4B9-2673DF2D30A9}" type="parTrans" cxnId="{E4E87206-1A22-4D9A-83DE-D90BEEBCBF15}">
      <dgm:prSet/>
      <dgm:spPr/>
      <dgm:t>
        <a:bodyPr/>
        <a:lstStyle/>
        <a:p>
          <a:pPr algn="l"/>
          <a:endParaRPr kumimoji="1" lang="ja-JP" altLang="en-US" sz="2000"/>
        </a:p>
      </dgm:t>
    </dgm:pt>
    <dgm:pt modelId="{CA9272FE-A390-47AF-834F-508286B4AA7D}" type="sibTrans" cxnId="{E4E87206-1A22-4D9A-83DE-D90BEEBCBF15}">
      <dgm:prSet/>
      <dgm:spPr/>
      <dgm:t>
        <a:bodyPr/>
        <a:lstStyle/>
        <a:p>
          <a:pPr algn="l"/>
          <a:endParaRPr kumimoji="1" lang="ja-JP" altLang="en-US" sz="2000"/>
        </a:p>
      </dgm:t>
    </dgm:pt>
    <dgm:pt modelId="{229BE3BA-161D-4530-9826-343CFA6B8113}">
      <dgm:prSet phldrT="[テキスト]" custT="1"/>
      <dgm:spPr/>
      <dgm:t>
        <a:bodyPr/>
        <a:lstStyle/>
        <a:p>
          <a:pPr algn="l"/>
          <a:r>
            <a:rPr kumimoji="1" lang="ja-JP" altLang="en-US" sz="1600" dirty="0"/>
            <a:t>継続予定　</a:t>
          </a:r>
          <a:r>
            <a:rPr kumimoji="1" lang="en-US" altLang="ja-JP" sz="1600" dirty="0"/>
            <a:t>28</a:t>
          </a:r>
          <a:r>
            <a:rPr kumimoji="1" lang="ja-JP" altLang="en-US" sz="1600" dirty="0"/>
            <a:t>事業者（</a:t>
          </a:r>
          <a:r>
            <a:rPr kumimoji="1" lang="en-US" altLang="ja-JP" sz="1600" dirty="0"/>
            <a:t>84.8</a:t>
          </a:r>
          <a:r>
            <a:rPr kumimoji="1" lang="ja-JP" altLang="en-US" sz="1600" dirty="0"/>
            <a:t>％）　　　　　　・廃止予定　  </a:t>
          </a:r>
          <a:r>
            <a:rPr kumimoji="1" lang="en-US" altLang="ja-JP" sz="1600" dirty="0"/>
            <a:t>5</a:t>
          </a:r>
          <a:r>
            <a:rPr kumimoji="1" lang="ja-JP" altLang="en-US" sz="1600" dirty="0"/>
            <a:t>事業者（</a:t>
          </a:r>
          <a:r>
            <a:rPr kumimoji="1" lang="en-US" altLang="ja-JP" sz="1600" dirty="0"/>
            <a:t>15.2</a:t>
          </a:r>
          <a:r>
            <a:rPr kumimoji="1" lang="ja-JP" altLang="en-US" sz="1600" dirty="0"/>
            <a:t>％）</a:t>
          </a:r>
        </a:p>
      </dgm:t>
    </dgm:pt>
    <dgm:pt modelId="{128C4DD9-7050-4D83-9C19-44FC385C7A9A}" type="parTrans" cxnId="{F9DA4345-B5F3-47C3-89EB-7487FEA97F85}">
      <dgm:prSet/>
      <dgm:spPr/>
      <dgm:t>
        <a:bodyPr/>
        <a:lstStyle/>
        <a:p>
          <a:pPr algn="l"/>
          <a:endParaRPr kumimoji="1" lang="ja-JP" altLang="en-US" sz="2000"/>
        </a:p>
      </dgm:t>
    </dgm:pt>
    <dgm:pt modelId="{1C714A94-45B4-4A30-8738-1DB4FCDB45A4}" type="sibTrans" cxnId="{F9DA4345-B5F3-47C3-89EB-7487FEA97F85}">
      <dgm:prSet/>
      <dgm:spPr/>
      <dgm:t>
        <a:bodyPr/>
        <a:lstStyle/>
        <a:p>
          <a:pPr algn="l"/>
          <a:endParaRPr kumimoji="1" lang="ja-JP" altLang="en-US" sz="2000"/>
        </a:p>
      </dgm:t>
    </dgm:pt>
    <dgm:pt modelId="{DBD23AA9-1E5D-4323-980E-F4C4548B4CFE}">
      <dgm:prSet phldrT="[テキスト]" custT="1"/>
      <dgm:spPr/>
      <dgm:t>
        <a:bodyPr/>
        <a:lstStyle/>
        <a:p>
          <a:pPr algn="l"/>
          <a:r>
            <a:rPr kumimoji="1" lang="ja-JP" altLang="en-US" sz="1600" dirty="0"/>
            <a:t>駐車場　　　　　　　　　　　　・施設敷地外　など</a:t>
          </a:r>
        </a:p>
      </dgm:t>
    </dgm:pt>
    <dgm:pt modelId="{36B4F514-03AF-45A7-991F-3A41876E5965}" type="parTrans" cxnId="{35566C53-F881-4AEC-9AAA-A4254B843DF4}">
      <dgm:prSet/>
      <dgm:spPr/>
      <dgm:t>
        <a:bodyPr/>
        <a:lstStyle/>
        <a:p>
          <a:pPr algn="l"/>
          <a:endParaRPr kumimoji="1" lang="ja-JP" altLang="en-US" sz="2000"/>
        </a:p>
      </dgm:t>
    </dgm:pt>
    <dgm:pt modelId="{BBEFEB94-2E36-4D9A-B8E5-002DDE200DDD}" type="sibTrans" cxnId="{35566C53-F881-4AEC-9AAA-A4254B843DF4}">
      <dgm:prSet/>
      <dgm:spPr/>
      <dgm:t>
        <a:bodyPr/>
        <a:lstStyle/>
        <a:p>
          <a:pPr algn="l"/>
          <a:endParaRPr kumimoji="1" lang="ja-JP" altLang="en-US" sz="2000"/>
        </a:p>
      </dgm:t>
    </dgm:pt>
    <dgm:pt modelId="{5E6E28D1-0990-4F60-AF06-D042B4D21BEB}">
      <dgm:prSet phldrT="[テキスト]" custT="1"/>
      <dgm:spPr/>
      <dgm:t>
        <a:bodyPr/>
        <a:lstStyle/>
        <a:p>
          <a:pPr algn="l"/>
          <a:r>
            <a:rPr kumimoji="1" lang="ja-JP" altLang="en-US" sz="1600" dirty="0"/>
            <a:t>外階段付近　　　　　　　　　　・建物裏</a:t>
          </a:r>
        </a:p>
      </dgm:t>
    </dgm:pt>
    <dgm:pt modelId="{C3360FE9-0E8E-4D9C-82BB-7710E7728C76}" type="parTrans" cxnId="{AC56561C-D9DE-45D0-8407-0B464B961E5B}">
      <dgm:prSet/>
      <dgm:spPr/>
      <dgm:t>
        <a:bodyPr/>
        <a:lstStyle/>
        <a:p>
          <a:pPr algn="l"/>
          <a:endParaRPr kumimoji="1" lang="ja-JP" altLang="en-US" sz="2000"/>
        </a:p>
      </dgm:t>
    </dgm:pt>
    <dgm:pt modelId="{C0F54EA1-CAAB-489E-9F1A-13D2332D07E1}" type="sibTrans" cxnId="{AC56561C-D9DE-45D0-8407-0B464B961E5B}">
      <dgm:prSet/>
      <dgm:spPr/>
      <dgm:t>
        <a:bodyPr/>
        <a:lstStyle/>
        <a:p>
          <a:pPr algn="l"/>
          <a:endParaRPr kumimoji="1" lang="ja-JP" altLang="en-US" sz="2000"/>
        </a:p>
      </dgm:t>
    </dgm:pt>
    <dgm:pt modelId="{3C2C8D92-7375-43FC-90AD-24D59A3F436B}">
      <dgm:prSet phldrT="[テキスト]" custT="1"/>
      <dgm:spPr/>
      <dgm:t>
        <a:bodyPr/>
        <a:lstStyle/>
        <a:p>
          <a:pPr algn="l"/>
          <a:r>
            <a:rPr kumimoji="1" lang="ja-JP" altLang="en-US" sz="1600" dirty="0"/>
            <a:t>ベランダ　　　　　　　　　　　・倉庫付近　など</a:t>
          </a:r>
          <a:endParaRPr kumimoji="1" lang="ja-JP" altLang="en-US" sz="1400" dirty="0"/>
        </a:p>
      </dgm:t>
    </dgm:pt>
    <dgm:pt modelId="{0A05038B-BC1C-49E4-91AE-A5941E37D194}" type="parTrans" cxnId="{1E924E0C-695A-402E-8B01-B25806ACCA72}">
      <dgm:prSet/>
      <dgm:spPr/>
      <dgm:t>
        <a:bodyPr/>
        <a:lstStyle/>
        <a:p>
          <a:pPr algn="l"/>
          <a:endParaRPr kumimoji="1" lang="ja-JP" altLang="en-US" sz="2000"/>
        </a:p>
      </dgm:t>
    </dgm:pt>
    <dgm:pt modelId="{B8C129D6-CF22-4631-AE65-A8523FC64700}" type="sibTrans" cxnId="{1E924E0C-695A-402E-8B01-B25806ACCA72}">
      <dgm:prSet/>
      <dgm:spPr/>
      <dgm:t>
        <a:bodyPr/>
        <a:lstStyle/>
        <a:p>
          <a:pPr algn="l"/>
          <a:endParaRPr kumimoji="1" lang="ja-JP" altLang="en-US" sz="2000"/>
        </a:p>
      </dgm:t>
    </dgm:pt>
    <dgm:pt modelId="{CBD0F9BE-376B-4DBD-892C-B7C311ABF36E}">
      <dgm:prSet phldrT="[テキスト]" custT="1"/>
      <dgm:spPr/>
      <dgm:t>
        <a:bodyPr/>
        <a:lstStyle/>
        <a:p>
          <a:pPr algn="l"/>
          <a:r>
            <a:rPr kumimoji="1" lang="ja-JP" altLang="en-US" sz="1600" dirty="0"/>
            <a:t>敷地外で喫煙する者がおり、近隣からの苦情が来たため　　　　　　　　　</a:t>
          </a:r>
        </a:p>
      </dgm:t>
    </dgm:pt>
    <dgm:pt modelId="{E208A8DF-9927-4E47-B3C8-35B5C319124F}" type="parTrans" cxnId="{98CCCD94-5608-478A-AF03-A4CF54122DAA}">
      <dgm:prSet/>
      <dgm:spPr/>
      <dgm:t>
        <a:bodyPr/>
        <a:lstStyle/>
        <a:p>
          <a:endParaRPr kumimoji="1" lang="ja-JP" altLang="en-US"/>
        </a:p>
      </dgm:t>
    </dgm:pt>
    <dgm:pt modelId="{26520AC2-BAFA-4222-814A-E5CD34F112D5}" type="sibTrans" cxnId="{98CCCD94-5608-478A-AF03-A4CF54122DAA}">
      <dgm:prSet/>
      <dgm:spPr/>
      <dgm:t>
        <a:bodyPr/>
        <a:lstStyle/>
        <a:p>
          <a:endParaRPr kumimoji="1" lang="ja-JP" altLang="en-US"/>
        </a:p>
      </dgm:t>
    </dgm:pt>
    <dgm:pt modelId="{0FE65B94-CD73-42BA-8C2D-5A1BD6BD89E1}" type="pres">
      <dgm:prSet presAssocID="{64AAE93A-1F6C-4E2A-9C56-A5F80D78AFC5}" presName="linear" presStyleCnt="0">
        <dgm:presLayoutVars>
          <dgm:animLvl val="lvl"/>
          <dgm:resizeHandles val="exact"/>
        </dgm:presLayoutVars>
      </dgm:prSet>
      <dgm:spPr/>
    </dgm:pt>
    <dgm:pt modelId="{725551C0-FDFF-4F18-9D39-0E0DF5F2F714}" type="pres">
      <dgm:prSet presAssocID="{F74AC81A-4E36-4D6D-8624-B990888FFE47}" presName="parentText" presStyleLbl="node1" presStyleIdx="0" presStyleCnt="4">
        <dgm:presLayoutVars>
          <dgm:chMax val="0"/>
          <dgm:bulletEnabled val="1"/>
        </dgm:presLayoutVars>
      </dgm:prSet>
      <dgm:spPr/>
    </dgm:pt>
    <dgm:pt modelId="{78739B8B-C6E4-4266-971A-89475E070E26}" type="pres">
      <dgm:prSet presAssocID="{F74AC81A-4E36-4D6D-8624-B990888FFE47}" presName="childText" presStyleLbl="revTx" presStyleIdx="0" presStyleCnt="4">
        <dgm:presLayoutVars>
          <dgm:bulletEnabled val="1"/>
        </dgm:presLayoutVars>
      </dgm:prSet>
      <dgm:spPr/>
    </dgm:pt>
    <dgm:pt modelId="{BB857E35-C3A4-4DD1-9A84-272ACA8845B5}" type="pres">
      <dgm:prSet presAssocID="{C7555856-3478-419B-8CAA-9C2034AA6FEC}" presName="parentText" presStyleLbl="node1" presStyleIdx="1" presStyleCnt="4" custScaleY="106251">
        <dgm:presLayoutVars>
          <dgm:chMax val="0"/>
          <dgm:bulletEnabled val="1"/>
        </dgm:presLayoutVars>
      </dgm:prSet>
      <dgm:spPr/>
    </dgm:pt>
    <dgm:pt modelId="{3DCAC2FE-A699-41B0-A132-EDC7910357E4}" type="pres">
      <dgm:prSet presAssocID="{C7555856-3478-419B-8CAA-9C2034AA6FEC}" presName="childText" presStyleLbl="revTx" presStyleIdx="1" presStyleCnt="4">
        <dgm:presLayoutVars>
          <dgm:bulletEnabled val="1"/>
        </dgm:presLayoutVars>
      </dgm:prSet>
      <dgm:spPr/>
    </dgm:pt>
    <dgm:pt modelId="{3887DA66-1CB6-4ED6-900F-5FD51EE3C43D}" type="pres">
      <dgm:prSet presAssocID="{270E61CD-5049-4A6A-B0EB-D7C6204D6883}" presName="parentText" presStyleLbl="node1" presStyleIdx="2" presStyleCnt="4">
        <dgm:presLayoutVars>
          <dgm:chMax val="0"/>
          <dgm:bulletEnabled val="1"/>
        </dgm:presLayoutVars>
      </dgm:prSet>
      <dgm:spPr/>
    </dgm:pt>
    <dgm:pt modelId="{9B11AF14-6766-4853-9BAE-E9375C2B140E}" type="pres">
      <dgm:prSet presAssocID="{270E61CD-5049-4A6A-B0EB-D7C6204D6883}" presName="childText" presStyleLbl="revTx" presStyleIdx="2" presStyleCnt="4">
        <dgm:presLayoutVars>
          <dgm:bulletEnabled val="1"/>
        </dgm:presLayoutVars>
      </dgm:prSet>
      <dgm:spPr/>
    </dgm:pt>
    <dgm:pt modelId="{E9B3AD9E-BF82-424E-8CD7-75977CF5A114}" type="pres">
      <dgm:prSet presAssocID="{204258D2-3798-4D11-B1B8-E3DDA72560AF}" presName="parentText" presStyleLbl="node1" presStyleIdx="3" presStyleCnt="4">
        <dgm:presLayoutVars>
          <dgm:chMax val="0"/>
          <dgm:bulletEnabled val="1"/>
        </dgm:presLayoutVars>
      </dgm:prSet>
      <dgm:spPr/>
    </dgm:pt>
    <dgm:pt modelId="{B9D8B20F-0638-4C09-9E26-5F3B8A675BB7}" type="pres">
      <dgm:prSet presAssocID="{204258D2-3798-4D11-B1B8-E3DDA72560AF}" presName="childText" presStyleLbl="revTx" presStyleIdx="3" presStyleCnt="4">
        <dgm:presLayoutVars>
          <dgm:bulletEnabled val="1"/>
        </dgm:presLayoutVars>
      </dgm:prSet>
      <dgm:spPr/>
    </dgm:pt>
  </dgm:ptLst>
  <dgm:cxnLst>
    <dgm:cxn modelId="{84A56902-3BA4-4C4C-B483-CA9491C95B45}" type="presOf" srcId="{CBD0F9BE-376B-4DBD-892C-B7C311ABF36E}" destId="{9B11AF14-6766-4853-9BAE-E9375C2B140E}" srcOrd="0" destOrd="1" presId="urn:microsoft.com/office/officeart/2005/8/layout/vList2"/>
    <dgm:cxn modelId="{E4E87206-1A22-4D9A-83DE-D90BEEBCBF15}" srcId="{64AAE93A-1F6C-4E2A-9C56-A5F80D78AFC5}" destId="{204258D2-3798-4D11-B1B8-E3DDA72560AF}" srcOrd="3" destOrd="0" parTransId="{3C1B2B3B-3715-4D48-A4B9-2673DF2D30A9}" sibTransId="{CA9272FE-A390-47AF-834F-508286B4AA7D}"/>
    <dgm:cxn modelId="{1E924E0C-695A-402E-8B01-B25806ACCA72}" srcId="{C7555856-3478-419B-8CAA-9C2034AA6FEC}" destId="{3C2C8D92-7375-43FC-90AD-24D59A3F436B}" srcOrd="2" destOrd="0" parTransId="{0A05038B-BC1C-49E4-91AE-A5941E37D194}" sibTransId="{B8C129D6-CF22-4631-AE65-A8523FC64700}"/>
    <dgm:cxn modelId="{3882B317-CEB6-4947-8BF2-38A58FD89902}" srcId="{270E61CD-5049-4A6A-B0EB-D7C6204D6883}" destId="{5E7AC565-46A6-411F-B214-A13BB2AE1AB0}" srcOrd="0" destOrd="0" parTransId="{BB28CEED-235F-4C04-B4DD-4B74B8838445}" sibTransId="{32BD8941-55C4-45D3-8F06-0D7971F50B39}"/>
    <dgm:cxn modelId="{AC56561C-D9DE-45D0-8407-0B464B961E5B}" srcId="{C7555856-3478-419B-8CAA-9C2034AA6FEC}" destId="{5E6E28D1-0990-4F60-AF06-D042B4D21BEB}" srcOrd="1" destOrd="0" parTransId="{C3360FE9-0E8E-4D9C-82BB-7710E7728C76}" sibTransId="{C0F54EA1-CAAB-489E-9F1A-13D2332D07E1}"/>
    <dgm:cxn modelId="{7575421E-5BA6-4246-89D6-4551DC189E47}" srcId="{C7555856-3478-419B-8CAA-9C2034AA6FEC}" destId="{A93FD653-48BE-4FF5-91F5-16048351CE04}" srcOrd="0" destOrd="0" parTransId="{AB999D5A-ED08-4548-8916-8F14720F482D}" sibTransId="{935D6693-C2DE-427C-ADF3-E0C142FD4938}"/>
    <dgm:cxn modelId="{91671F20-2B5F-4EF7-8579-E4ED59477BFF}" srcId="{64AAE93A-1F6C-4E2A-9C56-A5F80D78AFC5}" destId="{F74AC81A-4E36-4D6D-8624-B990888FFE47}" srcOrd="0" destOrd="0" parTransId="{84697389-D2C5-4756-AD2B-090ED434CE1F}" sibTransId="{194B4A58-3AF6-460E-8416-93E5A46B6E6C}"/>
    <dgm:cxn modelId="{C5037230-F804-4E36-884D-384DE9D241A9}" type="presOf" srcId="{DBD23AA9-1E5D-4323-980E-F4C4548B4CFE}" destId="{78739B8B-C6E4-4266-971A-89475E070E26}" srcOrd="0" destOrd="1" presId="urn:microsoft.com/office/officeart/2005/8/layout/vList2"/>
    <dgm:cxn modelId="{F4EE1332-DFA5-48F5-B800-1D6AAB48B988}" srcId="{64AAE93A-1F6C-4E2A-9C56-A5F80D78AFC5}" destId="{270E61CD-5049-4A6A-B0EB-D7C6204D6883}" srcOrd="2" destOrd="0" parTransId="{327FEBAC-4B5F-4078-ABBC-FAD4659804B2}" sibTransId="{D17C6294-761C-4576-A5BF-A0040A35EE40}"/>
    <dgm:cxn modelId="{9373CF3C-6423-4701-BDD8-0CCF09CA7146}" type="presOf" srcId="{A93FD653-48BE-4FF5-91F5-16048351CE04}" destId="{3DCAC2FE-A699-41B0-A132-EDC7910357E4}" srcOrd="0" destOrd="0" presId="urn:microsoft.com/office/officeart/2005/8/layout/vList2"/>
    <dgm:cxn modelId="{D4DCC943-13AD-4C45-913C-EAA9391526CE}" type="presOf" srcId="{C7555856-3478-419B-8CAA-9C2034AA6FEC}" destId="{BB857E35-C3A4-4DD1-9A84-272ACA8845B5}" srcOrd="0" destOrd="0" presId="urn:microsoft.com/office/officeart/2005/8/layout/vList2"/>
    <dgm:cxn modelId="{3FCAAD44-13C6-4942-A55B-FFAA56F6F656}" type="presOf" srcId="{D5156984-2CEC-4EBF-BE4D-693069DC0376}" destId="{78739B8B-C6E4-4266-971A-89475E070E26}" srcOrd="0" destOrd="0" presId="urn:microsoft.com/office/officeart/2005/8/layout/vList2"/>
    <dgm:cxn modelId="{F9DA4345-B5F3-47C3-89EB-7487FEA97F85}" srcId="{204258D2-3798-4D11-B1B8-E3DDA72560AF}" destId="{229BE3BA-161D-4530-9826-343CFA6B8113}" srcOrd="0" destOrd="0" parTransId="{128C4DD9-7050-4D83-9C19-44FC385C7A9A}" sibTransId="{1C714A94-45B4-4A30-8738-1DB4FCDB45A4}"/>
    <dgm:cxn modelId="{FB2E4A49-7B8C-4DD1-9E84-62F1A8A53A2B}" type="presOf" srcId="{64AAE93A-1F6C-4E2A-9C56-A5F80D78AFC5}" destId="{0FE65B94-CD73-42BA-8C2D-5A1BD6BD89E1}" srcOrd="0" destOrd="0" presId="urn:microsoft.com/office/officeart/2005/8/layout/vList2"/>
    <dgm:cxn modelId="{7586FD49-1699-4778-8698-A3BDE5BC5C96}" type="presOf" srcId="{270E61CD-5049-4A6A-B0EB-D7C6204D6883}" destId="{3887DA66-1CB6-4ED6-900F-5FD51EE3C43D}" srcOrd="0" destOrd="0" presId="urn:microsoft.com/office/officeart/2005/8/layout/vList2"/>
    <dgm:cxn modelId="{0A252470-F1A2-4946-8939-2770781039E3}" type="presOf" srcId="{5E6E28D1-0990-4F60-AF06-D042B4D21BEB}" destId="{3DCAC2FE-A699-41B0-A132-EDC7910357E4}" srcOrd="0" destOrd="1" presId="urn:microsoft.com/office/officeart/2005/8/layout/vList2"/>
    <dgm:cxn modelId="{55569470-9F3E-4168-A147-35F91CD62F53}" srcId="{F74AC81A-4E36-4D6D-8624-B990888FFE47}" destId="{D5156984-2CEC-4EBF-BE4D-693069DC0376}" srcOrd="0" destOrd="0" parTransId="{856D64E9-8118-4790-A9ED-2AC002046293}" sibTransId="{A8D9DC3E-3A22-42FE-9730-CFA9EF4BEC6F}"/>
    <dgm:cxn modelId="{93B5E770-1BC9-4AA2-8DC5-A13566C11717}" type="presOf" srcId="{229BE3BA-161D-4530-9826-343CFA6B8113}" destId="{B9D8B20F-0638-4C09-9E26-5F3B8A675BB7}" srcOrd="0" destOrd="0" presId="urn:microsoft.com/office/officeart/2005/8/layout/vList2"/>
    <dgm:cxn modelId="{35566C53-F881-4AEC-9AAA-A4254B843DF4}" srcId="{F74AC81A-4E36-4D6D-8624-B990888FFE47}" destId="{DBD23AA9-1E5D-4323-980E-F4C4548B4CFE}" srcOrd="1" destOrd="0" parTransId="{36B4F514-03AF-45A7-991F-3A41876E5965}" sibTransId="{BBEFEB94-2E36-4D9A-B8E5-002DDE200DDD}"/>
    <dgm:cxn modelId="{EFC7CD56-414F-4704-8183-EA89E5CEBE7F}" type="presOf" srcId="{5E7AC565-46A6-411F-B214-A13BB2AE1AB0}" destId="{9B11AF14-6766-4853-9BAE-E9375C2B140E}" srcOrd="0" destOrd="0" presId="urn:microsoft.com/office/officeart/2005/8/layout/vList2"/>
    <dgm:cxn modelId="{0204067C-6820-47C7-9C90-55353E19CFF1}" type="presOf" srcId="{204258D2-3798-4D11-B1B8-E3DDA72560AF}" destId="{E9B3AD9E-BF82-424E-8CD7-75977CF5A114}" srcOrd="0" destOrd="0" presId="urn:microsoft.com/office/officeart/2005/8/layout/vList2"/>
    <dgm:cxn modelId="{F405587D-EFA8-4CF2-AE72-C16475DB2BC7}" srcId="{64AAE93A-1F6C-4E2A-9C56-A5F80D78AFC5}" destId="{C7555856-3478-419B-8CAA-9C2034AA6FEC}" srcOrd="1" destOrd="0" parTransId="{A2494504-F2D2-4DBD-93BA-18EC5CA39138}" sibTransId="{B8CE45A6-6D57-4669-BCE7-09DB36A61E97}"/>
    <dgm:cxn modelId="{98CCCD94-5608-478A-AF03-A4CF54122DAA}" srcId="{270E61CD-5049-4A6A-B0EB-D7C6204D6883}" destId="{CBD0F9BE-376B-4DBD-892C-B7C311ABF36E}" srcOrd="1" destOrd="0" parTransId="{E208A8DF-9927-4E47-B3C8-35B5C319124F}" sibTransId="{26520AC2-BAFA-4222-814A-E5CD34F112D5}"/>
    <dgm:cxn modelId="{057990F2-98E3-4325-84B4-DF81EB8030B0}" type="presOf" srcId="{3C2C8D92-7375-43FC-90AD-24D59A3F436B}" destId="{3DCAC2FE-A699-41B0-A132-EDC7910357E4}" srcOrd="0" destOrd="2" presId="urn:microsoft.com/office/officeart/2005/8/layout/vList2"/>
    <dgm:cxn modelId="{2C369AF7-4BC6-4C7D-8F46-148D68017674}" type="presOf" srcId="{F74AC81A-4E36-4D6D-8624-B990888FFE47}" destId="{725551C0-FDFF-4F18-9D39-0E0DF5F2F714}" srcOrd="0" destOrd="0" presId="urn:microsoft.com/office/officeart/2005/8/layout/vList2"/>
    <dgm:cxn modelId="{FA049EFF-3B66-4FE1-BEC7-56EDEFC0D581}" type="presParOf" srcId="{0FE65B94-CD73-42BA-8C2D-5A1BD6BD89E1}" destId="{725551C0-FDFF-4F18-9D39-0E0DF5F2F714}" srcOrd="0" destOrd="0" presId="urn:microsoft.com/office/officeart/2005/8/layout/vList2"/>
    <dgm:cxn modelId="{19B502D2-D5C7-40C1-9AFF-4E38086E58DA}" type="presParOf" srcId="{0FE65B94-CD73-42BA-8C2D-5A1BD6BD89E1}" destId="{78739B8B-C6E4-4266-971A-89475E070E26}" srcOrd="1" destOrd="0" presId="urn:microsoft.com/office/officeart/2005/8/layout/vList2"/>
    <dgm:cxn modelId="{C640F9DB-4D63-4AB9-97C8-C18A3252DB5D}" type="presParOf" srcId="{0FE65B94-CD73-42BA-8C2D-5A1BD6BD89E1}" destId="{BB857E35-C3A4-4DD1-9A84-272ACA8845B5}" srcOrd="2" destOrd="0" presId="urn:microsoft.com/office/officeart/2005/8/layout/vList2"/>
    <dgm:cxn modelId="{3C4768D9-B792-429F-947F-A3E7159DEF8B}" type="presParOf" srcId="{0FE65B94-CD73-42BA-8C2D-5A1BD6BD89E1}" destId="{3DCAC2FE-A699-41B0-A132-EDC7910357E4}" srcOrd="3" destOrd="0" presId="urn:microsoft.com/office/officeart/2005/8/layout/vList2"/>
    <dgm:cxn modelId="{B804F07A-5FEB-45A5-80AF-286A089A8BAB}" type="presParOf" srcId="{0FE65B94-CD73-42BA-8C2D-5A1BD6BD89E1}" destId="{3887DA66-1CB6-4ED6-900F-5FD51EE3C43D}" srcOrd="4" destOrd="0" presId="urn:microsoft.com/office/officeart/2005/8/layout/vList2"/>
    <dgm:cxn modelId="{B233123B-6E78-4E3E-99C4-19613B0B4799}" type="presParOf" srcId="{0FE65B94-CD73-42BA-8C2D-5A1BD6BD89E1}" destId="{9B11AF14-6766-4853-9BAE-E9375C2B140E}" srcOrd="5" destOrd="0" presId="urn:microsoft.com/office/officeart/2005/8/layout/vList2"/>
    <dgm:cxn modelId="{9CEE97A7-E783-4463-ACB3-A09C2079B0DF}" type="presParOf" srcId="{0FE65B94-CD73-42BA-8C2D-5A1BD6BD89E1}" destId="{E9B3AD9E-BF82-424E-8CD7-75977CF5A114}" srcOrd="6" destOrd="0" presId="urn:microsoft.com/office/officeart/2005/8/layout/vList2"/>
    <dgm:cxn modelId="{DD433D54-1641-4B8C-848F-FB9D74CEFFC3}" type="presParOf" srcId="{0FE65B94-CD73-42BA-8C2D-5A1BD6BD89E1}" destId="{B9D8B20F-0638-4C09-9E26-5F3B8A675BB7}"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5551C0-FDFF-4F18-9D39-0E0DF5F2F714}">
      <dsp:nvSpPr>
        <dsp:cNvPr id="0" name=""/>
        <dsp:cNvSpPr/>
      </dsp:nvSpPr>
      <dsp:spPr>
        <a:xfrm>
          <a:off x="0" y="67880"/>
          <a:ext cx="9548455" cy="51502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kumimoji="1" lang="ja-JP" altLang="en-US" sz="1800" b="1" u="sng" kern="1200" dirty="0"/>
            <a:t>喫煙場所</a:t>
          </a:r>
          <a:r>
            <a:rPr kumimoji="1" lang="ja-JP" altLang="en-US" sz="1800" b="0" u="none" kern="1200" dirty="0"/>
            <a:t>の設置場所</a:t>
          </a:r>
          <a:r>
            <a:rPr kumimoji="1" lang="ja-JP" altLang="en-US" sz="1800" kern="1200" dirty="0"/>
            <a:t>（特定屋外喫煙場所</a:t>
          </a:r>
          <a:r>
            <a:rPr kumimoji="1" lang="ja-JP" altLang="en-US" sz="1800" b="1" u="sng" kern="1200" dirty="0"/>
            <a:t>除く</a:t>
          </a:r>
          <a:r>
            <a:rPr kumimoji="1" lang="ja-JP" altLang="en-US" sz="1800" kern="1200" dirty="0"/>
            <a:t>）</a:t>
          </a:r>
        </a:p>
      </dsp:txBody>
      <dsp:txXfrm>
        <a:off x="25141" y="93021"/>
        <a:ext cx="9498173" cy="464738"/>
      </dsp:txXfrm>
    </dsp:sp>
    <dsp:sp modelId="{78739B8B-C6E4-4266-971A-89475E070E26}">
      <dsp:nvSpPr>
        <dsp:cNvPr id="0" name=""/>
        <dsp:cNvSpPr/>
      </dsp:nvSpPr>
      <dsp:spPr>
        <a:xfrm>
          <a:off x="0" y="582901"/>
          <a:ext cx="9548455" cy="741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3163"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t>屋外階段付近　　　　　　　　　・倉庫前</a:t>
          </a:r>
        </a:p>
        <a:p>
          <a:pPr marL="171450" lvl="1" indent="-171450" algn="l" defTabSz="711200">
            <a:lnSpc>
              <a:spcPct val="90000"/>
            </a:lnSpc>
            <a:spcBef>
              <a:spcPct val="0"/>
            </a:spcBef>
            <a:spcAft>
              <a:spcPct val="20000"/>
            </a:spcAft>
            <a:buChar char="•"/>
          </a:pPr>
          <a:r>
            <a:rPr kumimoji="1" lang="ja-JP" altLang="en-US" sz="1600" kern="1200" dirty="0"/>
            <a:t>駐車場　　　　　　　　　　　　・施設敷地外　など</a:t>
          </a:r>
        </a:p>
      </dsp:txBody>
      <dsp:txXfrm>
        <a:off x="0" y="582901"/>
        <a:ext cx="9548455" cy="741561"/>
      </dsp:txXfrm>
    </dsp:sp>
    <dsp:sp modelId="{BB857E35-C3A4-4DD1-9A84-272ACA8845B5}">
      <dsp:nvSpPr>
        <dsp:cNvPr id="0" name=""/>
        <dsp:cNvSpPr/>
      </dsp:nvSpPr>
      <dsp:spPr>
        <a:xfrm>
          <a:off x="0" y="1324462"/>
          <a:ext cx="9548455" cy="547214"/>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kumimoji="1" lang="ja-JP" altLang="en-US" sz="1800" b="1" u="sng" kern="1200" dirty="0"/>
            <a:t>特定屋外喫煙場所</a:t>
          </a:r>
          <a:r>
            <a:rPr kumimoji="1" lang="ja-JP" altLang="en-US" sz="1800" b="0" u="none" kern="1200" dirty="0"/>
            <a:t>の設置場所</a:t>
          </a:r>
          <a:endParaRPr kumimoji="1" lang="ja-JP" altLang="en-US" sz="1800" b="1" u="sng" kern="1200" dirty="0"/>
        </a:p>
      </dsp:txBody>
      <dsp:txXfrm>
        <a:off x="26713" y="1351175"/>
        <a:ext cx="9495029" cy="493788"/>
      </dsp:txXfrm>
    </dsp:sp>
    <dsp:sp modelId="{3DCAC2FE-A699-41B0-A132-EDC7910357E4}">
      <dsp:nvSpPr>
        <dsp:cNvPr id="0" name=""/>
        <dsp:cNvSpPr/>
      </dsp:nvSpPr>
      <dsp:spPr>
        <a:xfrm>
          <a:off x="0" y="1871677"/>
          <a:ext cx="9548455" cy="11123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3163"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t>屋上　　　　　　　　　　　　　・駐車場奥</a:t>
          </a:r>
        </a:p>
        <a:p>
          <a:pPr marL="171450" lvl="1" indent="-171450" algn="l" defTabSz="711200">
            <a:lnSpc>
              <a:spcPct val="90000"/>
            </a:lnSpc>
            <a:spcBef>
              <a:spcPct val="0"/>
            </a:spcBef>
            <a:spcAft>
              <a:spcPct val="20000"/>
            </a:spcAft>
            <a:buChar char="•"/>
          </a:pPr>
          <a:r>
            <a:rPr kumimoji="1" lang="ja-JP" altLang="en-US" sz="1600" kern="1200" dirty="0"/>
            <a:t>外階段付近　　　　　　　　　　・建物裏</a:t>
          </a:r>
        </a:p>
        <a:p>
          <a:pPr marL="171450" lvl="1" indent="-171450" algn="l" defTabSz="711200">
            <a:lnSpc>
              <a:spcPct val="90000"/>
            </a:lnSpc>
            <a:spcBef>
              <a:spcPct val="0"/>
            </a:spcBef>
            <a:spcAft>
              <a:spcPct val="20000"/>
            </a:spcAft>
            <a:buChar char="•"/>
          </a:pPr>
          <a:r>
            <a:rPr kumimoji="1" lang="ja-JP" altLang="en-US" sz="1600" kern="1200" dirty="0"/>
            <a:t>ベランダ　　　　　　　　　　　・倉庫付近　など</a:t>
          </a:r>
          <a:endParaRPr kumimoji="1" lang="ja-JP" altLang="en-US" sz="1400" kern="1200" dirty="0"/>
        </a:p>
      </dsp:txBody>
      <dsp:txXfrm>
        <a:off x="0" y="1871677"/>
        <a:ext cx="9548455" cy="1112341"/>
      </dsp:txXfrm>
    </dsp:sp>
    <dsp:sp modelId="{3887DA66-1CB6-4ED6-900F-5FD51EE3C43D}">
      <dsp:nvSpPr>
        <dsp:cNvPr id="0" name=""/>
        <dsp:cNvSpPr/>
      </dsp:nvSpPr>
      <dsp:spPr>
        <a:xfrm>
          <a:off x="0" y="2984019"/>
          <a:ext cx="9548455" cy="51502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kumimoji="1" lang="ja-JP" altLang="en-US" sz="1800" b="1" kern="1200" dirty="0"/>
            <a:t>喫煙場所設置理由</a:t>
          </a:r>
        </a:p>
      </dsp:txBody>
      <dsp:txXfrm>
        <a:off x="25141" y="3009160"/>
        <a:ext cx="9498173" cy="464738"/>
      </dsp:txXfrm>
    </dsp:sp>
    <dsp:sp modelId="{9B11AF14-6766-4853-9BAE-E9375C2B140E}">
      <dsp:nvSpPr>
        <dsp:cNvPr id="0" name=""/>
        <dsp:cNvSpPr/>
      </dsp:nvSpPr>
      <dsp:spPr>
        <a:xfrm>
          <a:off x="0" y="3499040"/>
          <a:ext cx="9548455" cy="741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3163"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t>喫煙者がいるため　　　　　　　</a:t>
          </a:r>
        </a:p>
        <a:p>
          <a:pPr marL="171450" lvl="1" indent="-171450" algn="l" defTabSz="711200">
            <a:lnSpc>
              <a:spcPct val="90000"/>
            </a:lnSpc>
            <a:spcBef>
              <a:spcPct val="0"/>
            </a:spcBef>
            <a:spcAft>
              <a:spcPct val="20000"/>
            </a:spcAft>
            <a:buChar char="•"/>
          </a:pPr>
          <a:r>
            <a:rPr kumimoji="1" lang="ja-JP" altLang="en-US" sz="1600" kern="1200" dirty="0"/>
            <a:t>敷地外で喫煙する者がおり、近隣からの苦情が来たため　　　　　　　　　</a:t>
          </a:r>
        </a:p>
      </dsp:txBody>
      <dsp:txXfrm>
        <a:off x="0" y="3499040"/>
        <a:ext cx="9548455" cy="741561"/>
      </dsp:txXfrm>
    </dsp:sp>
    <dsp:sp modelId="{E9B3AD9E-BF82-424E-8CD7-75977CF5A114}">
      <dsp:nvSpPr>
        <dsp:cNvPr id="0" name=""/>
        <dsp:cNvSpPr/>
      </dsp:nvSpPr>
      <dsp:spPr>
        <a:xfrm>
          <a:off x="0" y="4240601"/>
          <a:ext cx="9548455" cy="51502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kumimoji="1" lang="ja-JP" altLang="en-US" sz="1800" b="1" kern="1200" dirty="0"/>
            <a:t>喫煙場所の今後の予定</a:t>
          </a:r>
        </a:p>
      </dsp:txBody>
      <dsp:txXfrm>
        <a:off x="25141" y="4265742"/>
        <a:ext cx="9498173" cy="464738"/>
      </dsp:txXfrm>
    </dsp:sp>
    <dsp:sp modelId="{B9D8B20F-0638-4C09-9E26-5F3B8A675BB7}">
      <dsp:nvSpPr>
        <dsp:cNvPr id="0" name=""/>
        <dsp:cNvSpPr/>
      </dsp:nvSpPr>
      <dsp:spPr>
        <a:xfrm>
          <a:off x="0" y="4755622"/>
          <a:ext cx="9548455" cy="3604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3163"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t>継続予定　</a:t>
          </a:r>
          <a:r>
            <a:rPr kumimoji="1" lang="en-US" altLang="ja-JP" sz="1600" kern="1200" dirty="0"/>
            <a:t>28</a:t>
          </a:r>
          <a:r>
            <a:rPr kumimoji="1" lang="ja-JP" altLang="en-US" sz="1600" kern="1200" dirty="0"/>
            <a:t>事業者（</a:t>
          </a:r>
          <a:r>
            <a:rPr kumimoji="1" lang="en-US" altLang="ja-JP" sz="1600" kern="1200" dirty="0"/>
            <a:t>84.8</a:t>
          </a:r>
          <a:r>
            <a:rPr kumimoji="1" lang="ja-JP" altLang="en-US" sz="1600" kern="1200" dirty="0"/>
            <a:t>％）　　　　　　・廃止予定　  </a:t>
          </a:r>
          <a:r>
            <a:rPr kumimoji="1" lang="en-US" altLang="ja-JP" sz="1600" kern="1200" dirty="0"/>
            <a:t>5</a:t>
          </a:r>
          <a:r>
            <a:rPr kumimoji="1" lang="ja-JP" altLang="en-US" sz="1600" kern="1200" dirty="0"/>
            <a:t>事業者（</a:t>
          </a:r>
          <a:r>
            <a:rPr kumimoji="1" lang="en-US" altLang="ja-JP" sz="1600" kern="1200" dirty="0"/>
            <a:t>15.2</a:t>
          </a:r>
          <a:r>
            <a:rPr kumimoji="1" lang="ja-JP" altLang="en-US" sz="1600" kern="1200" dirty="0"/>
            <a:t>％）</a:t>
          </a:r>
        </a:p>
      </dsp:txBody>
      <dsp:txXfrm>
        <a:off x="0" y="4755622"/>
        <a:ext cx="9548455" cy="36048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954C33-B561-4689-8C30-580001AADCC4}" type="datetimeFigureOut">
              <a:rPr kumimoji="1" lang="ja-JP" altLang="en-US" smtClean="0"/>
              <a:t>2023/3/3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404E80-CA58-40B2-8D4F-969F04614A9F}" type="slidenum">
              <a:rPr kumimoji="1" lang="ja-JP" altLang="en-US" smtClean="0"/>
              <a:t>‹#›</a:t>
            </a:fld>
            <a:endParaRPr kumimoji="1" lang="ja-JP" altLang="en-US"/>
          </a:p>
        </p:txBody>
      </p:sp>
    </p:spTree>
    <p:extLst>
      <p:ext uri="{BB962C8B-B14F-4D97-AF65-F5344CB8AC3E}">
        <p14:creationId xmlns:p14="http://schemas.microsoft.com/office/powerpoint/2010/main" val="15668528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6404E80-CA58-40B2-8D4F-969F04614A9F}" type="slidenum">
              <a:rPr kumimoji="1" lang="ja-JP" altLang="en-US" smtClean="0"/>
              <a:t>8</a:t>
            </a:fld>
            <a:endParaRPr kumimoji="1" lang="ja-JP" altLang="en-US"/>
          </a:p>
        </p:txBody>
      </p:sp>
    </p:spTree>
    <p:extLst>
      <p:ext uri="{BB962C8B-B14F-4D97-AF65-F5344CB8AC3E}">
        <p14:creationId xmlns:p14="http://schemas.microsoft.com/office/powerpoint/2010/main" val="626353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C6553A-A783-4286-8801-312D7D9C29C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53724B8-90B9-4C33-B1AD-7AE8017F4C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4DC9D49-F195-4A3C-AB42-F15BD684642F}"/>
              </a:ext>
            </a:extLst>
          </p:cNvPr>
          <p:cNvSpPr>
            <a:spLocks noGrp="1"/>
          </p:cNvSpPr>
          <p:nvPr>
            <p:ph type="dt" sz="half" idx="10"/>
          </p:nvPr>
        </p:nvSpPr>
        <p:spPr/>
        <p:txBody>
          <a:bodyPr/>
          <a:lstStyle/>
          <a:p>
            <a:fld id="{D9771D99-E371-431C-9645-656BB5F97E6B}" type="datetimeFigureOut">
              <a:rPr kumimoji="1" lang="ja-JP" altLang="en-US" smtClean="0"/>
              <a:t>2023/3/3</a:t>
            </a:fld>
            <a:endParaRPr kumimoji="1" lang="ja-JP" altLang="en-US"/>
          </a:p>
        </p:txBody>
      </p:sp>
      <p:sp>
        <p:nvSpPr>
          <p:cNvPr id="5" name="フッター プレースホルダー 4">
            <a:extLst>
              <a:ext uri="{FF2B5EF4-FFF2-40B4-BE49-F238E27FC236}">
                <a16:creationId xmlns:a16="http://schemas.microsoft.com/office/drawing/2014/main" id="{FFB15577-B065-4519-92C5-77CA65F7CFE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D8C422E-3DC6-4CBE-A4A2-3F4D3AC7FEA2}"/>
              </a:ext>
            </a:extLst>
          </p:cNvPr>
          <p:cNvSpPr>
            <a:spLocks noGrp="1"/>
          </p:cNvSpPr>
          <p:nvPr>
            <p:ph type="sldNum" sz="quarter" idx="12"/>
          </p:nvPr>
        </p:nvSpPr>
        <p:spPr/>
        <p:txBody>
          <a:bodyPr/>
          <a:lstStyle/>
          <a:p>
            <a:fld id="{C6C2CF37-CB3F-49D7-A73E-77D676C3CD1E}" type="slidenum">
              <a:rPr kumimoji="1" lang="ja-JP" altLang="en-US" smtClean="0"/>
              <a:t>‹#›</a:t>
            </a:fld>
            <a:endParaRPr kumimoji="1" lang="ja-JP" altLang="en-US"/>
          </a:p>
        </p:txBody>
      </p:sp>
    </p:spTree>
    <p:extLst>
      <p:ext uri="{BB962C8B-B14F-4D97-AF65-F5344CB8AC3E}">
        <p14:creationId xmlns:p14="http://schemas.microsoft.com/office/powerpoint/2010/main" val="2604862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8B403A-141B-4DE0-AB35-DE8E56747AB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DDFE29B-5E37-4648-9476-6E677B43B3F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BD3BA6F-EB7D-4928-BA1C-8A7F9941E46A}"/>
              </a:ext>
            </a:extLst>
          </p:cNvPr>
          <p:cNvSpPr>
            <a:spLocks noGrp="1"/>
          </p:cNvSpPr>
          <p:nvPr>
            <p:ph type="dt" sz="half" idx="10"/>
          </p:nvPr>
        </p:nvSpPr>
        <p:spPr/>
        <p:txBody>
          <a:bodyPr/>
          <a:lstStyle/>
          <a:p>
            <a:fld id="{D9771D99-E371-431C-9645-656BB5F97E6B}" type="datetimeFigureOut">
              <a:rPr kumimoji="1" lang="ja-JP" altLang="en-US" smtClean="0"/>
              <a:t>2023/3/3</a:t>
            </a:fld>
            <a:endParaRPr kumimoji="1" lang="ja-JP" altLang="en-US"/>
          </a:p>
        </p:txBody>
      </p:sp>
      <p:sp>
        <p:nvSpPr>
          <p:cNvPr id="5" name="フッター プレースホルダー 4">
            <a:extLst>
              <a:ext uri="{FF2B5EF4-FFF2-40B4-BE49-F238E27FC236}">
                <a16:creationId xmlns:a16="http://schemas.microsoft.com/office/drawing/2014/main" id="{D0E4B8FD-00A7-466F-A20C-8E0C0D6B89A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62CAF50-54C4-4B7E-9E0F-389A5D11FF13}"/>
              </a:ext>
            </a:extLst>
          </p:cNvPr>
          <p:cNvSpPr>
            <a:spLocks noGrp="1"/>
          </p:cNvSpPr>
          <p:nvPr>
            <p:ph type="sldNum" sz="quarter" idx="12"/>
          </p:nvPr>
        </p:nvSpPr>
        <p:spPr/>
        <p:txBody>
          <a:bodyPr/>
          <a:lstStyle/>
          <a:p>
            <a:fld id="{C6C2CF37-CB3F-49D7-A73E-77D676C3CD1E}" type="slidenum">
              <a:rPr kumimoji="1" lang="ja-JP" altLang="en-US" smtClean="0"/>
              <a:t>‹#›</a:t>
            </a:fld>
            <a:endParaRPr kumimoji="1" lang="ja-JP" altLang="en-US"/>
          </a:p>
        </p:txBody>
      </p:sp>
    </p:spTree>
    <p:extLst>
      <p:ext uri="{BB962C8B-B14F-4D97-AF65-F5344CB8AC3E}">
        <p14:creationId xmlns:p14="http://schemas.microsoft.com/office/powerpoint/2010/main" val="3250978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BC6CC4A-481B-435C-93BB-69B7C0FD1B4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889D26B-400B-4B2D-B3B5-1B0DC032390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778CDFD-F0A8-438B-B2A2-8E3948CF9B03}"/>
              </a:ext>
            </a:extLst>
          </p:cNvPr>
          <p:cNvSpPr>
            <a:spLocks noGrp="1"/>
          </p:cNvSpPr>
          <p:nvPr>
            <p:ph type="dt" sz="half" idx="10"/>
          </p:nvPr>
        </p:nvSpPr>
        <p:spPr/>
        <p:txBody>
          <a:bodyPr/>
          <a:lstStyle/>
          <a:p>
            <a:fld id="{D9771D99-E371-431C-9645-656BB5F97E6B}" type="datetimeFigureOut">
              <a:rPr kumimoji="1" lang="ja-JP" altLang="en-US" smtClean="0"/>
              <a:t>2023/3/3</a:t>
            </a:fld>
            <a:endParaRPr kumimoji="1" lang="ja-JP" altLang="en-US"/>
          </a:p>
        </p:txBody>
      </p:sp>
      <p:sp>
        <p:nvSpPr>
          <p:cNvPr id="5" name="フッター プレースホルダー 4">
            <a:extLst>
              <a:ext uri="{FF2B5EF4-FFF2-40B4-BE49-F238E27FC236}">
                <a16:creationId xmlns:a16="http://schemas.microsoft.com/office/drawing/2014/main" id="{AEB4A1BD-7AC2-4B3E-A9C8-64D35240646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48E8C38-FE99-491E-991D-AE3673C16923}"/>
              </a:ext>
            </a:extLst>
          </p:cNvPr>
          <p:cNvSpPr>
            <a:spLocks noGrp="1"/>
          </p:cNvSpPr>
          <p:nvPr>
            <p:ph type="sldNum" sz="quarter" idx="12"/>
          </p:nvPr>
        </p:nvSpPr>
        <p:spPr/>
        <p:txBody>
          <a:bodyPr/>
          <a:lstStyle/>
          <a:p>
            <a:fld id="{C6C2CF37-CB3F-49D7-A73E-77D676C3CD1E}" type="slidenum">
              <a:rPr kumimoji="1" lang="ja-JP" altLang="en-US" smtClean="0"/>
              <a:t>‹#›</a:t>
            </a:fld>
            <a:endParaRPr kumimoji="1" lang="ja-JP" altLang="en-US"/>
          </a:p>
        </p:txBody>
      </p:sp>
    </p:spTree>
    <p:extLst>
      <p:ext uri="{BB962C8B-B14F-4D97-AF65-F5344CB8AC3E}">
        <p14:creationId xmlns:p14="http://schemas.microsoft.com/office/powerpoint/2010/main" val="1931513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5EFB8E-5BF3-4EDC-AD45-B6C2FCB3EC3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7F31153-E729-44D6-9884-B05D7477DE6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540C8AB-1CCD-4867-BFF6-C1EFAF09C5A3}"/>
              </a:ext>
            </a:extLst>
          </p:cNvPr>
          <p:cNvSpPr>
            <a:spLocks noGrp="1"/>
          </p:cNvSpPr>
          <p:nvPr>
            <p:ph type="dt" sz="half" idx="10"/>
          </p:nvPr>
        </p:nvSpPr>
        <p:spPr/>
        <p:txBody>
          <a:bodyPr/>
          <a:lstStyle/>
          <a:p>
            <a:fld id="{D9771D99-E371-431C-9645-656BB5F97E6B}" type="datetimeFigureOut">
              <a:rPr kumimoji="1" lang="ja-JP" altLang="en-US" smtClean="0"/>
              <a:t>2023/3/3</a:t>
            </a:fld>
            <a:endParaRPr kumimoji="1" lang="ja-JP" altLang="en-US"/>
          </a:p>
        </p:txBody>
      </p:sp>
      <p:sp>
        <p:nvSpPr>
          <p:cNvPr id="5" name="フッター プレースホルダー 4">
            <a:extLst>
              <a:ext uri="{FF2B5EF4-FFF2-40B4-BE49-F238E27FC236}">
                <a16:creationId xmlns:a16="http://schemas.microsoft.com/office/drawing/2014/main" id="{B4E5BDD8-681C-455B-816A-1F9EB18D452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414E976-C348-425F-A402-09808D8BCF31}"/>
              </a:ext>
            </a:extLst>
          </p:cNvPr>
          <p:cNvSpPr>
            <a:spLocks noGrp="1"/>
          </p:cNvSpPr>
          <p:nvPr>
            <p:ph type="sldNum" sz="quarter" idx="12"/>
          </p:nvPr>
        </p:nvSpPr>
        <p:spPr/>
        <p:txBody>
          <a:bodyPr/>
          <a:lstStyle/>
          <a:p>
            <a:fld id="{C6C2CF37-CB3F-49D7-A73E-77D676C3CD1E}" type="slidenum">
              <a:rPr kumimoji="1" lang="ja-JP" altLang="en-US" smtClean="0"/>
              <a:t>‹#›</a:t>
            </a:fld>
            <a:endParaRPr kumimoji="1" lang="ja-JP" altLang="en-US"/>
          </a:p>
        </p:txBody>
      </p:sp>
    </p:spTree>
    <p:extLst>
      <p:ext uri="{BB962C8B-B14F-4D97-AF65-F5344CB8AC3E}">
        <p14:creationId xmlns:p14="http://schemas.microsoft.com/office/powerpoint/2010/main" val="2109517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76901A-507B-4F11-A3F9-419F3B83051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7FBD0D7-8371-47FE-9E63-A791AC4719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183B350-6F1A-4E63-BE9D-3912552CDE04}"/>
              </a:ext>
            </a:extLst>
          </p:cNvPr>
          <p:cNvSpPr>
            <a:spLocks noGrp="1"/>
          </p:cNvSpPr>
          <p:nvPr>
            <p:ph type="dt" sz="half" idx="10"/>
          </p:nvPr>
        </p:nvSpPr>
        <p:spPr/>
        <p:txBody>
          <a:bodyPr/>
          <a:lstStyle/>
          <a:p>
            <a:fld id="{D9771D99-E371-431C-9645-656BB5F97E6B}" type="datetimeFigureOut">
              <a:rPr kumimoji="1" lang="ja-JP" altLang="en-US" smtClean="0"/>
              <a:t>2023/3/3</a:t>
            </a:fld>
            <a:endParaRPr kumimoji="1" lang="ja-JP" altLang="en-US"/>
          </a:p>
        </p:txBody>
      </p:sp>
      <p:sp>
        <p:nvSpPr>
          <p:cNvPr id="5" name="フッター プレースホルダー 4">
            <a:extLst>
              <a:ext uri="{FF2B5EF4-FFF2-40B4-BE49-F238E27FC236}">
                <a16:creationId xmlns:a16="http://schemas.microsoft.com/office/drawing/2014/main" id="{4EB16806-7A64-45E0-ADFC-E0A5B218EE5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66694F2-6C4C-4F0D-AE4E-449B6123A66D}"/>
              </a:ext>
            </a:extLst>
          </p:cNvPr>
          <p:cNvSpPr>
            <a:spLocks noGrp="1"/>
          </p:cNvSpPr>
          <p:nvPr>
            <p:ph type="sldNum" sz="quarter" idx="12"/>
          </p:nvPr>
        </p:nvSpPr>
        <p:spPr/>
        <p:txBody>
          <a:bodyPr/>
          <a:lstStyle/>
          <a:p>
            <a:fld id="{C6C2CF37-CB3F-49D7-A73E-77D676C3CD1E}" type="slidenum">
              <a:rPr kumimoji="1" lang="ja-JP" altLang="en-US" smtClean="0"/>
              <a:t>‹#›</a:t>
            </a:fld>
            <a:endParaRPr kumimoji="1" lang="ja-JP" altLang="en-US"/>
          </a:p>
        </p:txBody>
      </p:sp>
    </p:spTree>
    <p:extLst>
      <p:ext uri="{BB962C8B-B14F-4D97-AF65-F5344CB8AC3E}">
        <p14:creationId xmlns:p14="http://schemas.microsoft.com/office/powerpoint/2010/main" val="3409642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BD529D-7893-407F-8527-C83099BA4D0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DF66BA5-8902-4B37-AA08-5F17E4C327E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87B953F-11AC-4149-A982-A92B5B7BC8E9}"/>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B1C5AFE-A7C4-4950-95BD-97EF8A5D2ADE}"/>
              </a:ext>
            </a:extLst>
          </p:cNvPr>
          <p:cNvSpPr>
            <a:spLocks noGrp="1"/>
          </p:cNvSpPr>
          <p:nvPr>
            <p:ph type="dt" sz="half" idx="10"/>
          </p:nvPr>
        </p:nvSpPr>
        <p:spPr/>
        <p:txBody>
          <a:bodyPr/>
          <a:lstStyle/>
          <a:p>
            <a:fld id="{D9771D99-E371-431C-9645-656BB5F97E6B}" type="datetimeFigureOut">
              <a:rPr kumimoji="1" lang="ja-JP" altLang="en-US" smtClean="0"/>
              <a:t>2023/3/3</a:t>
            </a:fld>
            <a:endParaRPr kumimoji="1" lang="ja-JP" altLang="en-US"/>
          </a:p>
        </p:txBody>
      </p:sp>
      <p:sp>
        <p:nvSpPr>
          <p:cNvPr id="6" name="フッター プレースホルダー 5">
            <a:extLst>
              <a:ext uri="{FF2B5EF4-FFF2-40B4-BE49-F238E27FC236}">
                <a16:creationId xmlns:a16="http://schemas.microsoft.com/office/drawing/2014/main" id="{23779181-A9C5-454D-ABA1-0A418BB40F7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ADA3F89-B14F-4C5E-A7E6-7DC6BCD83E6A}"/>
              </a:ext>
            </a:extLst>
          </p:cNvPr>
          <p:cNvSpPr>
            <a:spLocks noGrp="1"/>
          </p:cNvSpPr>
          <p:nvPr>
            <p:ph type="sldNum" sz="quarter" idx="12"/>
          </p:nvPr>
        </p:nvSpPr>
        <p:spPr/>
        <p:txBody>
          <a:bodyPr/>
          <a:lstStyle/>
          <a:p>
            <a:fld id="{C6C2CF37-CB3F-49D7-A73E-77D676C3CD1E}" type="slidenum">
              <a:rPr kumimoji="1" lang="ja-JP" altLang="en-US" smtClean="0"/>
              <a:t>‹#›</a:t>
            </a:fld>
            <a:endParaRPr kumimoji="1" lang="ja-JP" altLang="en-US"/>
          </a:p>
        </p:txBody>
      </p:sp>
    </p:spTree>
    <p:extLst>
      <p:ext uri="{BB962C8B-B14F-4D97-AF65-F5344CB8AC3E}">
        <p14:creationId xmlns:p14="http://schemas.microsoft.com/office/powerpoint/2010/main" val="538083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668B25-1844-4C28-88C9-8E7269AD024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EF33827-729F-4B73-A3E2-34EFA42DAC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333CFAD-9D7D-43BF-9F96-215FDAC59F06}"/>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BFF31F2-5EED-4D44-9B64-5B0AFDD5D1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5AFDEA1-F3E5-41FB-8AE8-82EACC90C14F}"/>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8EF1C58-6B61-4183-BAAB-20C2A9FF6220}"/>
              </a:ext>
            </a:extLst>
          </p:cNvPr>
          <p:cNvSpPr>
            <a:spLocks noGrp="1"/>
          </p:cNvSpPr>
          <p:nvPr>
            <p:ph type="dt" sz="half" idx="10"/>
          </p:nvPr>
        </p:nvSpPr>
        <p:spPr/>
        <p:txBody>
          <a:bodyPr/>
          <a:lstStyle/>
          <a:p>
            <a:fld id="{D9771D99-E371-431C-9645-656BB5F97E6B}" type="datetimeFigureOut">
              <a:rPr kumimoji="1" lang="ja-JP" altLang="en-US" smtClean="0"/>
              <a:t>2023/3/3</a:t>
            </a:fld>
            <a:endParaRPr kumimoji="1" lang="ja-JP" altLang="en-US"/>
          </a:p>
        </p:txBody>
      </p:sp>
      <p:sp>
        <p:nvSpPr>
          <p:cNvPr id="8" name="フッター プレースホルダー 7">
            <a:extLst>
              <a:ext uri="{FF2B5EF4-FFF2-40B4-BE49-F238E27FC236}">
                <a16:creationId xmlns:a16="http://schemas.microsoft.com/office/drawing/2014/main" id="{A64F3E9B-AB60-4843-A68D-C5D8CB4D289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8218624-9222-4263-9865-4C2D9F5FA368}"/>
              </a:ext>
            </a:extLst>
          </p:cNvPr>
          <p:cNvSpPr>
            <a:spLocks noGrp="1"/>
          </p:cNvSpPr>
          <p:nvPr>
            <p:ph type="sldNum" sz="quarter" idx="12"/>
          </p:nvPr>
        </p:nvSpPr>
        <p:spPr/>
        <p:txBody>
          <a:bodyPr/>
          <a:lstStyle/>
          <a:p>
            <a:fld id="{C6C2CF37-CB3F-49D7-A73E-77D676C3CD1E}" type="slidenum">
              <a:rPr kumimoji="1" lang="ja-JP" altLang="en-US" smtClean="0"/>
              <a:t>‹#›</a:t>
            </a:fld>
            <a:endParaRPr kumimoji="1" lang="ja-JP" altLang="en-US"/>
          </a:p>
        </p:txBody>
      </p:sp>
    </p:spTree>
    <p:extLst>
      <p:ext uri="{BB962C8B-B14F-4D97-AF65-F5344CB8AC3E}">
        <p14:creationId xmlns:p14="http://schemas.microsoft.com/office/powerpoint/2010/main" val="3635603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71A379-4DCB-4341-8DB1-FF5CEBA5E3B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60ECB69-1F87-4A56-918E-7955A22B96C0}"/>
              </a:ext>
            </a:extLst>
          </p:cNvPr>
          <p:cNvSpPr>
            <a:spLocks noGrp="1"/>
          </p:cNvSpPr>
          <p:nvPr>
            <p:ph type="dt" sz="half" idx="10"/>
          </p:nvPr>
        </p:nvSpPr>
        <p:spPr/>
        <p:txBody>
          <a:bodyPr/>
          <a:lstStyle/>
          <a:p>
            <a:fld id="{D9771D99-E371-431C-9645-656BB5F97E6B}" type="datetimeFigureOut">
              <a:rPr kumimoji="1" lang="ja-JP" altLang="en-US" smtClean="0"/>
              <a:t>2023/3/3</a:t>
            </a:fld>
            <a:endParaRPr kumimoji="1" lang="ja-JP" altLang="en-US"/>
          </a:p>
        </p:txBody>
      </p:sp>
      <p:sp>
        <p:nvSpPr>
          <p:cNvPr id="4" name="フッター プレースホルダー 3">
            <a:extLst>
              <a:ext uri="{FF2B5EF4-FFF2-40B4-BE49-F238E27FC236}">
                <a16:creationId xmlns:a16="http://schemas.microsoft.com/office/drawing/2014/main" id="{BB9A0197-DE77-4622-B3F2-989054AF6D2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E2C09A0-7201-4BC7-8BE4-E00AAE460230}"/>
              </a:ext>
            </a:extLst>
          </p:cNvPr>
          <p:cNvSpPr>
            <a:spLocks noGrp="1"/>
          </p:cNvSpPr>
          <p:nvPr>
            <p:ph type="sldNum" sz="quarter" idx="12"/>
          </p:nvPr>
        </p:nvSpPr>
        <p:spPr/>
        <p:txBody>
          <a:bodyPr/>
          <a:lstStyle/>
          <a:p>
            <a:fld id="{C6C2CF37-CB3F-49D7-A73E-77D676C3CD1E}" type="slidenum">
              <a:rPr kumimoji="1" lang="ja-JP" altLang="en-US" smtClean="0"/>
              <a:t>‹#›</a:t>
            </a:fld>
            <a:endParaRPr kumimoji="1" lang="ja-JP" altLang="en-US"/>
          </a:p>
        </p:txBody>
      </p:sp>
    </p:spTree>
    <p:extLst>
      <p:ext uri="{BB962C8B-B14F-4D97-AF65-F5344CB8AC3E}">
        <p14:creationId xmlns:p14="http://schemas.microsoft.com/office/powerpoint/2010/main" val="3337282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DE4677D-7E1A-4EAD-BE0F-EA8304C8A833}"/>
              </a:ext>
            </a:extLst>
          </p:cNvPr>
          <p:cNvSpPr>
            <a:spLocks noGrp="1"/>
          </p:cNvSpPr>
          <p:nvPr>
            <p:ph type="dt" sz="half" idx="10"/>
          </p:nvPr>
        </p:nvSpPr>
        <p:spPr/>
        <p:txBody>
          <a:bodyPr/>
          <a:lstStyle/>
          <a:p>
            <a:fld id="{D9771D99-E371-431C-9645-656BB5F97E6B}" type="datetimeFigureOut">
              <a:rPr kumimoji="1" lang="ja-JP" altLang="en-US" smtClean="0"/>
              <a:t>2023/3/3</a:t>
            </a:fld>
            <a:endParaRPr kumimoji="1" lang="ja-JP" altLang="en-US"/>
          </a:p>
        </p:txBody>
      </p:sp>
      <p:sp>
        <p:nvSpPr>
          <p:cNvPr id="3" name="フッター プレースホルダー 2">
            <a:extLst>
              <a:ext uri="{FF2B5EF4-FFF2-40B4-BE49-F238E27FC236}">
                <a16:creationId xmlns:a16="http://schemas.microsoft.com/office/drawing/2014/main" id="{C1101394-014C-4E46-A89A-1DC731C9E97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89904D9-FDEF-4707-A693-003A3C32F772}"/>
              </a:ext>
            </a:extLst>
          </p:cNvPr>
          <p:cNvSpPr>
            <a:spLocks noGrp="1"/>
          </p:cNvSpPr>
          <p:nvPr>
            <p:ph type="sldNum" sz="quarter" idx="12"/>
          </p:nvPr>
        </p:nvSpPr>
        <p:spPr/>
        <p:txBody>
          <a:bodyPr/>
          <a:lstStyle/>
          <a:p>
            <a:fld id="{C6C2CF37-CB3F-49D7-A73E-77D676C3CD1E}" type="slidenum">
              <a:rPr kumimoji="1" lang="ja-JP" altLang="en-US" smtClean="0"/>
              <a:t>‹#›</a:t>
            </a:fld>
            <a:endParaRPr kumimoji="1" lang="ja-JP" altLang="en-US"/>
          </a:p>
        </p:txBody>
      </p:sp>
    </p:spTree>
    <p:extLst>
      <p:ext uri="{BB962C8B-B14F-4D97-AF65-F5344CB8AC3E}">
        <p14:creationId xmlns:p14="http://schemas.microsoft.com/office/powerpoint/2010/main" val="795493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8D6DEB-5CAE-4116-8CB5-F0B0E9C5B87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89C1151-A56D-4A78-9CC7-7C6E451BB4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32F6B00-023D-4ED2-B314-35A46939EE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77CCE42-B0EA-46DF-B1F2-798D40EB4F1F}"/>
              </a:ext>
            </a:extLst>
          </p:cNvPr>
          <p:cNvSpPr>
            <a:spLocks noGrp="1"/>
          </p:cNvSpPr>
          <p:nvPr>
            <p:ph type="dt" sz="half" idx="10"/>
          </p:nvPr>
        </p:nvSpPr>
        <p:spPr/>
        <p:txBody>
          <a:bodyPr/>
          <a:lstStyle/>
          <a:p>
            <a:fld id="{D9771D99-E371-431C-9645-656BB5F97E6B}" type="datetimeFigureOut">
              <a:rPr kumimoji="1" lang="ja-JP" altLang="en-US" smtClean="0"/>
              <a:t>2023/3/3</a:t>
            </a:fld>
            <a:endParaRPr kumimoji="1" lang="ja-JP" altLang="en-US"/>
          </a:p>
        </p:txBody>
      </p:sp>
      <p:sp>
        <p:nvSpPr>
          <p:cNvPr id="6" name="フッター プレースホルダー 5">
            <a:extLst>
              <a:ext uri="{FF2B5EF4-FFF2-40B4-BE49-F238E27FC236}">
                <a16:creationId xmlns:a16="http://schemas.microsoft.com/office/drawing/2014/main" id="{29070756-7D2D-45D6-81E3-37659BC5480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AA18B20-9854-4087-B944-32979D645815}"/>
              </a:ext>
            </a:extLst>
          </p:cNvPr>
          <p:cNvSpPr>
            <a:spLocks noGrp="1"/>
          </p:cNvSpPr>
          <p:nvPr>
            <p:ph type="sldNum" sz="quarter" idx="12"/>
          </p:nvPr>
        </p:nvSpPr>
        <p:spPr/>
        <p:txBody>
          <a:bodyPr/>
          <a:lstStyle/>
          <a:p>
            <a:fld id="{C6C2CF37-CB3F-49D7-A73E-77D676C3CD1E}" type="slidenum">
              <a:rPr kumimoji="1" lang="ja-JP" altLang="en-US" smtClean="0"/>
              <a:t>‹#›</a:t>
            </a:fld>
            <a:endParaRPr kumimoji="1" lang="ja-JP" altLang="en-US"/>
          </a:p>
        </p:txBody>
      </p:sp>
    </p:spTree>
    <p:extLst>
      <p:ext uri="{BB962C8B-B14F-4D97-AF65-F5344CB8AC3E}">
        <p14:creationId xmlns:p14="http://schemas.microsoft.com/office/powerpoint/2010/main" val="122722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6C56CF-2880-45DC-8BD9-5FC416D9CB7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74BFC68-E8DA-4547-8A23-F75100B17B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E79898E-1610-4654-A821-7009FCDABE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032EA08-0955-4BB3-B147-6825661F5B42}"/>
              </a:ext>
            </a:extLst>
          </p:cNvPr>
          <p:cNvSpPr>
            <a:spLocks noGrp="1"/>
          </p:cNvSpPr>
          <p:nvPr>
            <p:ph type="dt" sz="half" idx="10"/>
          </p:nvPr>
        </p:nvSpPr>
        <p:spPr/>
        <p:txBody>
          <a:bodyPr/>
          <a:lstStyle/>
          <a:p>
            <a:fld id="{D9771D99-E371-431C-9645-656BB5F97E6B}" type="datetimeFigureOut">
              <a:rPr kumimoji="1" lang="ja-JP" altLang="en-US" smtClean="0"/>
              <a:t>2023/3/3</a:t>
            </a:fld>
            <a:endParaRPr kumimoji="1" lang="ja-JP" altLang="en-US"/>
          </a:p>
        </p:txBody>
      </p:sp>
      <p:sp>
        <p:nvSpPr>
          <p:cNvPr id="6" name="フッター プレースホルダー 5">
            <a:extLst>
              <a:ext uri="{FF2B5EF4-FFF2-40B4-BE49-F238E27FC236}">
                <a16:creationId xmlns:a16="http://schemas.microsoft.com/office/drawing/2014/main" id="{A8972C57-2BA2-4684-8417-F09627FDE22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7A02BE4-9665-4F33-AE2E-6D3DC5A07872}"/>
              </a:ext>
            </a:extLst>
          </p:cNvPr>
          <p:cNvSpPr>
            <a:spLocks noGrp="1"/>
          </p:cNvSpPr>
          <p:nvPr>
            <p:ph type="sldNum" sz="quarter" idx="12"/>
          </p:nvPr>
        </p:nvSpPr>
        <p:spPr/>
        <p:txBody>
          <a:bodyPr/>
          <a:lstStyle/>
          <a:p>
            <a:fld id="{C6C2CF37-CB3F-49D7-A73E-77D676C3CD1E}" type="slidenum">
              <a:rPr kumimoji="1" lang="ja-JP" altLang="en-US" smtClean="0"/>
              <a:t>‹#›</a:t>
            </a:fld>
            <a:endParaRPr kumimoji="1" lang="ja-JP" altLang="en-US"/>
          </a:p>
        </p:txBody>
      </p:sp>
    </p:spTree>
    <p:extLst>
      <p:ext uri="{BB962C8B-B14F-4D97-AF65-F5344CB8AC3E}">
        <p14:creationId xmlns:p14="http://schemas.microsoft.com/office/powerpoint/2010/main" val="1218486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935CF5C-2168-4C01-8CC5-9B89FB4CEB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FD78B3B-1EF3-4A4E-9FE4-47437E3FE9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CDE69B6-DB77-461E-BD71-5A5A22E970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771D99-E371-431C-9645-656BB5F97E6B}" type="datetimeFigureOut">
              <a:rPr kumimoji="1" lang="ja-JP" altLang="en-US" smtClean="0"/>
              <a:t>2023/3/3</a:t>
            </a:fld>
            <a:endParaRPr kumimoji="1" lang="ja-JP" altLang="en-US"/>
          </a:p>
        </p:txBody>
      </p:sp>
      <p:sp>
        <p:nvSpPr>
          <p:cNvPr id="5" name="フッター プレースホルダー 4">
            <a:extLst>
              <a:ext uri="{FF2B5EF4-FFF2-40B4-BE49-F238E27FC236}">
                <a16:creationId xmlns:a16="http://schemas.microsoft.com/office/drawing/2014/main" id="{BE51ED0A-1C57-41C6-92DF-A2192A654E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713395C-8504-4F29-88BE-EC397DC69D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C2CF37-CB3F-49D7-A73E-77D676C3CD1E}" type="slidenum">
              <a:rPr kumimoji="1" lang="ja-JP" altLang="en-US" smtClean="0"/>
              <a:t>‹#›</a:t>
            </a:fld>
            <a:endParaRPr kumimoji="1" lang="ja-JP" altLang="en-US"/>
          </a:p>
        </p:txBody>
      </p:sp>
    </p:spTree>
    <p:extLst>
      <p:ext uri="{BB962C8B-B14F-4D97-AF65-F5344CB8AC3E}">
        <p14:creationId xmlns:p14="http://schemas.microsoft.com/office/powerpoint/2010/main" val="14789350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3AC75B1D-4749-49A1-8553-FD296DD7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800" b="0" i="0" u="none" strike="noStrike" kern="1200" cap="none" spc="0" normalizeH="0" baseline="0" noProof="0">
              <a:ln>
                <a:noFill/>
              </a:ln>
              <a:solidFill>
                <a:prstClr val="white"/>
              </a:solidFill>
              <a:effectLst/>
              <a:uLnTx/>
              <a:uFillTx/>
              <a:latin typeface="游ゴシック" panose="020F0502020204030204"/>
              <a:ea typeface="+mn-ea"/>
              <a:cs typeface="+mn-cs"/>
            </a:endParaRPr>
          </a:p>
        </p:txBody>
      </p:sp>
      <p:sp>
        <p:nvSpPr>
          <p:cNvPr id="17" name="Rectangle 9">
            <a:extLst>
              <a:ext uri="{FF2B5EF4-FFF2-40B4-BE49-F238E27FC236}">
                <a16:creationId xmlns:a16="http://schemas.microsoft.com/office/drawing/2014/main" id="{9A8ECCF6-3858-46C9-8F9F-C06506CC3F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1601" y="1371600"/>
            <a:ext cx="9486899" cy="41148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800" b="0" i="0" u="none" strike="noStrike" kern="1200" cap="none" spc="0" normalizeH="0" baseline="0" noProof="0">
              <a:ln>
                <a:noFill/>
              </a:ln>
              <a:solidFill>
                <a:prstClr val="white"/>
              </a:solidFill>
              <a:effectLst/>
              <a:uLnTx/>
              <a:uFillTx/>
              <a:latin typeface="游ゴシック" panose="020F0502020204030204"/>
              <a:ea typeface="+mn-ea"/>
              <a:cs typeface="+mn-cs"/>
            </a:endParaRPr>
          </a:p>
        </p:txBody>
      </p:sp>
      <p:sp>
        <p:nvSpPr>
          <p:cNvPr id="2" name="タイトル 1">
            <a:extLst>
              <a:ext uri="{FF2B5EF4-FFF2-40B4-BE49-F238E27FC236}">
                <a16:creationId xmlns:a16="http://schemas.microsoft.com/office/drawing/2014/main" id="{1C5ABDD2-F27E-443C-BF07-0EFF732E33E5}"/>
              </a:ext>
            </a:extLst>
          </p:cNvPr>
          <p:cNvSpPr>
            <a:spLocks noGrp="1"/>
          </p:cNvSpPr>
          <p:nvPr>
            <p:ph type="ctrTitle"/>
          </p:nvPr>
        </p:nvSpPr>
        <p:spPr>
          <a:xfrm>
            <a:off x="2840736" y="2510188"/>
            <a:ext cx="6205728" cy="1631362"/>
          </a:xfrm>
        </p:spPr>
        <p:txBody>
          <a:bodyPr anchor="b">
            <a:normAutofit/>
          </a:bodyPr>
          <a:lstStyle/>
          <a:p>
            <a:pPr algn="l"/>
            <a:r>
              <a:rPr kumimoji="1" lang="ja-JP" altLang="en-US" sz="3200" b="1" dirty="0">
                <a:solidFill>
                  <a:srgbClr val="595959"/>
                </a:solidFill>
              </a:rPr>
              <a:t>第一種施設における</a:t>
            </a:r>
            <a:br>
              <a:rPr kumimoji="1" lang="en-US" altLang="ja-JP" sz="3200" b="1" dirty="0">
                <a:solidFill>
                  <a:srgbClr val="595959"/>
                </a:solidFill>
              </a:rPr>
            </a:br>
            <a:r>
              <a:rPr kumimoji="1" lang="ja-JP" altLang="en-US" sz="3200" b="1" dirty="0">
                <a:solidFill>
                  <a:srgbClr val="595959"/>
                </a:solidFill>
              </a:rPr>
              <a:t>受動喫煙防止対策の現状調査結果</a:t>
            </a:r>
            <a:br>
              <a:rPr kumimoji="1" lang="en-US" altLang="ja-JP" sz="3200" b="1" dirty="0">
                <a:solidFill>
                  <a:srgbClr val="595959"/>
                </a:solidFill>
              </a:rPr>
            </a:br>
            <a:r>
              <a:rPr kumimoji="1" lang="ja-JP" altLang="en-US" sz="3200" b="1" dirty="0">
                <a:solidFill>
                  <a:srgbClr val="595959"/>
                </a:solidFill>
              </a:rPr>
              <a:t>　　（令和</a:t>
            </a:r>
            <a:r>
              <a:rPr kumimoji="1" lang="en-US" altLang="ja-JP" sz="3200" b="1" dirty="0">
                <a:solidFill>
                  <a:srgbClr val="595959"/>
                </a:solidFill>
              </a:rPr>
              <a:t>5</a:t>
            </a:r>
            <a:r>
              <a:rPr kumimoji="1" lang="ja-JP" altLang="en-US" sz="3200" b="1" dirty="0">
                <a:solidFill>
                  <a:srgbClr val="595959"/>
                </a:solidFill>
              </a:rPr>
              <a:t>年</a:t>
            </a:r>
            <a:r>
              <a:rPr kumimoji="1" lang="en-US" altLang="ja-JP" sz="3200" b="1" dirty="0">
                <a:solidFill>
                  <a:srgbClr val="595959"/>
                </a:solidFill>
              </a:rPr>
              <a:t>1</a:t>
            </a:r>
            <a:r>
              <a:rPr kumimoji="1" lang="ja-JP" altLang="en-US" sz="3200" b="1" dirty="0">
                <a:solidFill>
                  <a:srgbClr val="595959"/>
                </a:solidFill>
              </a:rPr>
              <a:t>月実施）</a:t>
            </a:r>
          </a:p>
        </p:txBody>
      </p:sp>
      <p:sp>
        <p:nvSpPr>
          <p:cNvPr id="3" name="字幕 2">
            <a:extLst>
              <a:ext uri="{FF2B5EF4-FFF2-40B4-BE49-F238E27FC236}">
                <a16:creationId xmlns:a16="http://schemas.microsoft.com/office/drawing/2014/main" id="{00DC9FF2-240F-48D0-BA2C-6963AB2B7718}"/>
              </a:ext>
            </a:extLst>
          </p:cNvPr>
          <p:cNvSpPr>
            <a:spLocks noGrp="1"/>
          </p:cNvSpPr>
          <p:nvPr>
            <p:ph type="subTitle" idx="1"/>
          </p:nvPr>
        </p:nvSpPr>
        <p:spPr>
          <a:xfrm>
            <a:off x="2950464" y="4827350"/>
            <a:ext cx="6096000" cy="333702"/>
          </a:xfrm>
        </p:spPr>
        <p:txBody>
          <a:bodyPr anchor="t">
            <a:normAutofit fontScale="92500" lnSpcReduction="10000"/>
          </a:bodyPr>
          <a:lstStyle/>
          <a:p>
            <a:r>
              <a:rPr kumimoji="1" lang="ja-JP" altLang="en-US" sz="2000" dirty="0">
                <a:solidFill>
                  <a:srgbClr val="595959"/>
                </a:solidFill>
              </a:rPr>
              <a:t>盛岡市保健所健康増進課</a:t>
            </a:r>
          </a:p>
        </p:txBody>
      </p:sp>
      <p:sp>
        <p:nvSpPr>
          <p:cNvPr id="11" name="タイトル 1">
            <a:extLst>
              <a:ext uri="{FF2B5EF4-FFF2-40B4-BE49-F238E27FC236}">
                <a16:creationId xmlns:a16="http://schemas.microsoft.com/office/drawing/2014/main" id="{3D84B653-FFF1-448D-B359-B72BE7CD77F5}"/>
              </a:ext>
            </a:extLst>
          </p:cNvPr>
          <p:cNvSpPr txBox="1">
            <a:spLocks/>
          </p:cNvSpPr>
          <p:nvPr/>
        </p:nvSpPr>
        <p:spPr>
          <a:xfrm>
            <a:off x="2115313" y="1849494"/>
            <a:ext cx="2139695" cy="50558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0" normalizeH="0" baseline="0" noProof="0" dirty="0">
                <a:ln>
                  <a:noFill/>
                </a:ln>
                <a:solidFill>
                  <a:srgbClr val="595959"/>
                </a:solidFill>
                <a:effectLst/>
                <a:uLnTx/>
                <a:uFillTx/>
                <a:latin typeface="游ゴシック Light" panose="020F0302020204030204"/>
                <a:ea typeface="游ゴシック Light" panose="020B0300000000000000" pitchFamily="50" charset="-128"/>
                <a:cs typeface="+mj-cs"/>
              </a:rPr>
              <a:t>令和</a:t>
            </a:r>
            <a:r>
              <a:rPr kumimoji="1" lang="en-US" altLang="ja-JP" sz="2400" b="1" i="0" u="none" strike="noStrike" kern="1200" cap="none" spc="0" normalizeH="0" baseline="0" noProof="0" dirty="0">
                <a:ln>
                  <a:noFill/>
                </a:ln>
                <a:solidFill>
                  <a:srgbClr val="595959"/>
                </a:solidFill>
                <a:effectLst/>
                <a:uLnTx/>
                <a:uFillTx/>
                <a:latin typeface="游ゴシック Light" panose="020F0302020204030204"/>
                <a:ea typeface="游ゴシック Light" panose="020B0300000000000000" pitchFamily="50" charset="-128"/>
                <a:cs typeface="+mj-cs"/>
              </a:rPr>
              <a:t>4</a:t>
            </a:r>
            <a:r>
              <a:rPr kumimoji="1" lang="ja-JP" altLang="en-US" sz="2400" b="1" i="0" u="none" strike="noStrike" kern="1200" cap="none" spc="0" normalizeH="0" baseline="0" noProof="0" dirty="0">
                <a:ln>
                  <a:noFill/>
                </a:ln>
                <a:solidFill>
                  <a:srgbClr val="595959"/>
                </a:solidFill>
                <a:effectLst/>
                <a:uLnTx/>
                <a:uFillTx/>
                <a:latin typeface="游ゴシック Light" panose="020F0302020204030204"/>
                <a:ea typeface="游ゴシック Light" panose="020B0300000000000000" pitchFamily="50" charset="-128"/>
                <a:cs typeface="+mj-cs"/>
              </a:rPr>
              <a:t>年度</a:t>
            </a:r>
          </a:p>
        </p:txBody>
      </p:sp>
    </p:spTree>
    <p:extLst>
      <p:ext uri="{BB962C8B-B14F-4D97-AF65-F5344CB8AC3E}">
        <p14:creationId xmlns:p14="http://schemas.microsoft.com/office/powerpoint/2010/main" val="1162359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F743BA93-19AD-45A5-837D-7A1EA028B0A5}"/>
              </a:ext>
            </a:extLst>
          </p:cNvPr>
          <p:cNvSpPr>
            <a:spLocks noGrp="1"/>
          </p:cNvSpPr>
          <p:nvPr>
            <p:ph type="title"/>
          </p:nvPr>
        </p:nvSpPr>
        <p:spPr>
          <a:xfrm>
            <a:off x="0" y="1"/>
            <a:ext cx="12192000" cy="1209778"/>
          </a:xfrm>
          <a:solidFill>
            <a:schemeClr val="accent1"/>
          </a:solidFill>
        </p:spPr>
        <p:txBody>
          <a:bodyPr vert="horz" lIns="91440" tIns="45720" rIns="91440" bIns="45720" rtlCol="0" anchor="ctr">
            <a:normAutofit/>
          </a:bodyPr>
          <a:lstStyle/>
          <a:p>
            <a:r>
              <a:rPr lang="en-US" altLang="ja-JP" sz="3200" b="1" kern="1200" dirty="0">
                <a:solidFill>
                  <a:schemeClr val="bg1"/>
                </a:solidFill>
                <a:latin typeface="+mj-lt"/>
                <a:ea typeface="+mj-ea"/>
                <a:cs typeface="+mj-cs"/>
              </a:rPr>
              <a:t>5</a:t>
            </a:r>
            <a:r>
              <a:rPr lang="ja-JP" altLang="en-US" sz="3200" b="1" kern="1200" dirty="0">
                <a:solidFill>
                  <a:schemeClr val="bg1"/>
                </a:solidFill>
                <a:latin typeface="+mj-lt"/>
                <a:ea typeface="+mj-ea"/>
                <a:cs typeface="+mj-cs"/>
              </a:rPr>
              <a:t>　</a:t>
            </a:r>
            <a:r>
              <a:rPr lang="en-US" altLang="ja-JP" sz="3200" b="1" kern="1200" dirty="0">
                <a:solidFill>
                  <a:schemeClr val="bg1"/>
                </a:solidFill>
                <a:latin typeface="+mj-lt"/>
                <a:ea typeface="+mj-ea"/>
                <a:cs typeface="+mj-cs"/>
              </a:rPr>
              <a:t>4</a:t>
            </a:r>
            <a:r>
              <a:rPr lang="ja-JP" altLang="en-US" sz="3200" b="1" kern="1200" dirty="0">
                <a:solidFill>
                  <a:schemeClr val="bg1"/>
                </a:solidFill>
                <a:latin typeface="+mj-lt"/>
                <a:ea typeface="+mj-ea"/>
                <a:cs typeface="+mj-cs"/>
              </a:rPr>
              <a:t>で「特定屋外喫煙場所あり」、「喫煙所あり」と回答した方のみお答えください。</a:t>
            </a:r>
          </a:p>
        </p:txBody>
      </p:sp>
      <p:graphicFrame>
        <p:nvGraphicFramePr>
          <p:cNvPr id="13" name="図表 12">
            <a:extLst>
              <a:ext uri="{FF2B5EF4-FFF2-40B4-BE49-F238E27FC236}">
                <a16:creationId xmlns:a16="http://schemas.microsoft.com/office/drawing/2014/main" id="{9C4F3580-A411-4608-9CB5-73E3428F555B}"/>
              </a:ext>
            </a:extLst>
          </p:cNvPr>
          <p:cNvGraphicFramePr/>
          <p:nvPr>
            <p:extLst>
              <p:ext uri="{D42A27DB-BD31-4B8C-83A1-F6EECF244321}">
                <p14:modId xmlns:p14="http://schemas.microsoft.com/office/powerpoint/2010/main" val="3215480239"/>
              </p:ext>
            </p:extLst>
          </p:nvPr>
        </p:nvGraphicFramePr>
        <p:xfrm>
          <a:off x="1451505" y="1382882"/>
          <a:ext cx="9548455" cy="51839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6513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FDCEDF-BE3B-423E-8394-20AA889A2361}"/>
              </a:ext>
            </a:extLst>
          </p:cNvPr>
          <p:cNvSpPr>
            <a:spLocks noGrp="1"/>
          </p:cNvSpPr>
          <p:nvPr>
            <p:ph type="title"/>
          </p:nvPr>
        </p:nvSpPr>
        <p:spPr>
          <a:xfrm>
            <a:off x="0" y="0"/>
            <a:ext cx="12192000" cy="116761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kumimoji="1" lang="en-US" altLang="ja-JP" sz="3200" dirty="0"/>
              <a:t>6</a:t>
            </a:r>
            <a:r>
              <a:rPr kumimoji="1" lang="ja-JP" altLang="en-US" sz="3200" dirty="0"/>
              <a:t>　職場において、禁煙を推進する取り組みを行っていますか</a:t>
            </a:r>
            <a:r>
              <a:rPr lang="ja-JP" altLang="en-US" sz="3200" dirty="0"/>
              <a:t>。</a:t>
            </a:r>
            <a:endParaRPr kumimoji="1" lang="ja-JP" altLang="en-US" sz="3200" dirty="0"/>
          </a:p>
        </p:txBody>
      </p:sp>
      <p:pic>
        <p:nvPicPr>
          <p:cNvPr id="3" name="図 2">
            <a:extLst>
              <a:ext uri="{FF2B5EF4-FFF2-40B4-BE49-F238E27FC236}">
                <a16:creationId xmlns:a16="http://schemas.microsoft.com/office/drawing/2014/main" id="{DA4FEF64-DED4-4439-86D4-7AC3C58EEA6F}"/>
              </a:ext>
            </a:extLst>
          </p:cNvPr>
          <p:cNvPicPr>
            <a:picLocks noChangeAspect="1"/>
          </p:cNvPicPr>
          <p:nvPr/>
        </p:nvPicPr>
        <p:blipFill>
          <a:blip r:embed="rId2"/>
          <a:stretch>
            <a:fillRect/>
          </a:stretch>
        </p:blipFill>
        <p:spPr>
          <a:xfrm>
            <a:off x="89882" y="1543051"/>
            <a:ext cx="5041829" cy="4883319"/>
          </a:xfrm>
          <a:prstGeom prst="rect">
            <a:avLst/>
          </a:prstGeom>
        </p:spPr>
      </p:pic>
      <p:pic>
        <p:nvPicPr>
          <p:cNvPr id="4" name="図 3">
            <a:extLst>
              <a:ext uri="{FF2B5EF4-FFF2-40B4-BE49-F238E27FC236}">
                <a16:creationId xmlns:a16="http://schemas.microsoft.com/office/drawing/2014/main" id="{7AC52ACA-C628-4FD1-AC92-9C9A5FC3429A}"/>
              </a:ext>
            </a:extLst>
          </p:cNvPr>
          <p:cNvPicPr>
            <a:picLocks noChangeAspect="1"/>
          </p:cNvPicPr>
          <p:nvPr/>
        </p:nvPicPr>
        <p:blipFill>
          <a:blip r:embed="rId3"/>
          <a:stretch>
            <a:fillRect/>
          </a:stretch>
        </p:blipFill>
        <p:spPr>
          <a:xfrm>
            <a:off x="5064493" y="1479037"/>
            <a:ext cx="6840305" cy="5011346"/>
          </a:xfrm>
          <a:prstGeom prst="rect">
            <a:avLst/>
          </a:prstGeom>
        </p:spPr>
      </p:pic>
    </p:spTree>
    <p:extLst>
      <p:ext uri="{BB962C8B-B14F-4D97-AF65-F5344CB8AC3E}">
        <p14:creationId xmlns:p14="http://schemas.microsoft.com/office/powerpoint/2010/main" val="3075691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FDCEDF-BE3B-423E-8394-20AA889A2361}"/>
              </a:ext>
            </a:extLst>
          </p:cNvPr>
          <p:cNvSpPr>
            <a:spLocks noGrp="1"/>
          </p:cNvSpPr>
          <p:nvPr>
            <p:ph type="title"/>
          </p:nvPr>
        </p:nvSpPr>
        <p:spPr>
          <a:xfrm>
            <a:off x="0" y="0"/>
            <a:ext cx="12192000" cy="116761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kumimoji="1" lang="en-US" altLang="ja-JP" sz="3100" dirty="0"/>
              <a:t>7</a:t>
            </a:r>
            <a:r>
              <a:rPr kumimoji="1" lang="ja-JP" altLang="en-US" sz="3100" dirty="0"/>
              <a:t>　職場において、</a:t>
            </a:r>
            <a:r>
              <a:rPr lang="ja-JP" altLang="en-US" sz="3100" dirty="0"/>
              <a:t>受動喫煙防止対策の周知啓発を行っていますか。</a:t>
            </a:r>
            <a:endParaRPr kumimoji="1" lang="ja-JP" altLang="en-US" sz="3100" dirty="0"/>
          </a:p>
        </p:txBody>
      </p:sp>
      <p:pic>
        <p:nvPicPr>
          <p:cNvPr id="4" name="図 3">
            <a:extLst>
              <a:ext uri="{FF2B5EF4-FFF2-40B4-BE49-F238E27FC236}">
                <a16:creationId xmlns:a16="http://schemas.microsoft.com/office/drawing/2014/main" id="{9BE2B2C9-43B4-4A7B-9FE2-41FBF7F76539}"/>
              </a:ext>
            </a:extLst>
          </p:cNvPr>
          <p:cNvPicPr>
            <a:picLocks noChangeAspect="1"/>
          </p:cNvPicPr>
          <p:nvPr/>
        </p:nvPicPr>
        <p:blipFill>
          <a:blip r:embed="rId2"/>
          <a:stretch>
            <a:fillRect/>
          </a:stretch>
        </p:blipFill>
        <p:spPr>
          <a:xfrm>
            <a:off x="47788" y="1528070"/>
            <a:ext cx="5346655" cy="5066215"/>
          </a:xfrm>
          <a:prstGeom prst="rect">
            <a:avLst/>
          </a:prstGeom>
        </p:spPr>
      </p:pic>
      <p:pic>
        <p:nvPicPr>
          <p:cNvPr id="3" name="図 2">
            <a:extLst>
              <a:ext uri="{FF2B5EF4-FFF2-40B4-BE49-F238E27FC236}">
                <a16:creationId xmlns:a16="http://schemas.microsoft.com/office/drawing/2014/main" id="{C7B796BA-DCBE-4B43-9104-D9BB7E14BD44}"/>
              </a:ext>
            </a:extLst>
          </p:cNvPr>
          <p:cNvPicPr>
            <a:picLocks noChangeAspect="1"/>
          </p:cNvPicPr>
          <p:nvPr/>
        </p:nvPicPr>
        <p:blipFill>
          <a:blip r:embed="rId3"/>
          <a:stretch>
            <a:fillRect/>
          </a:stretch>
        </p:blipFill>
        <p:spPr>
          <a:xfrm>
            <a:off x="5517596" y="1235437"/>
            <a:ext cx="6437934" cy="5358848"/>
          </a:xfrm>
          <a:prstGeom prst="rect">
            <a:avLst/>
          </a:prstGeom>
        </p:spPr>
      </p:pic>
    </p:spTree>
    <p:extLst>
      <p:ext uri="{BB962C8B-B14F-4D97-AF65-F5344CB8AC3E}">
        <p14:creationId xmlns:p14="http://schemas.microsoft.com/office/powerpoint/2010/main" val="900208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5"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2CB8208C-8AA1-4D8D-968D-0477FFB53406}"/>
              </a:ext>
            </a:extLst>
          </p:cNvPr>
          <p:cNvSpPr>
            <a:spLocks noGrp="1"/>
          </p:cNvSpPr>
          <p:nvPr>
            <p:ph type="title"/>
          </p:nvPr>
        </p:nvSpPr>
        <p:spPr>
          <a:xfrm>
            <a:off x="910311" y="471016"/>
            <a:ext cx="10292677" cy="1110134"/>
          </a:xfrm>
        </p:spPr>
        <p:txBody>
          <a:bodyPr>
            <a:normAutofit/>
          </a:bodyPr>
          <a:lstStyle/>
          <a:p>
            <a:r>
              <a:rPr kumimoji="1" lang="en-US" altLang="ja-JP" sz="3200" b="1" dirty="0"/>
              <a:t>8</a:t>
            </a:r>
            <a:r>
              <a:rPr kumimoji="1" lang="ja-JP" altLang="en-US" sz="3200" b="1" dirty="0"/>
              <a:t>　自由記載（受動喫煙防止対策に関するご意見があれば記載してください）</a:t>
            </a:r>
          </a:p>
        </p:txBody>
      </p:sp>
      <p:graphicFrame>
        <p:nvGraphicFramePr>
          <p:cNvPr id="7" name="表 7">
            <a:extLst>
              <a:ext uri="{FF2B5EF4-FFF2-40B4-BE49-F238E27FC236}">
                <a16:creationId xmlns:a16="http://schemas.microsoft.com/office/drawing/2014/main" id="{E7B04EBA-3BB1-4ED4-999E-DA2F80F57950}"/>
              </a:ext>
            </a:extLst>
          </p:cNvPr>
          <p:cNvGraphicFramePr>
            <a:graphicFrameLocks noGrp="1"/>
          </p:cNvGraphicFramePr>
          <p:nvPr>
            <p:ph idx="1"/>
            <p:extLst>
              <p:ext uri="{D42A27DB-BD31-4B8C-83A1-F6EECF244321}">
                <p14:modId xmlns:p14="http://schemas.microsoft.com/office/powerpoint/2010/main" val="3179512826"/>
              </p:ext>
            </p:extLst>
          </p:nvPr>
        </p:nvGraphicFramePr>
        <p:xfrm>
          <a:off x="1326204" y="1990976"/>
          <a:ext cx="9539594" cy="4175469"/>
        </p:xfrm>
        <a:graphic>
          <a:graphicData uri="http://schemas.openxmlformats.org/drawingml/2006/table">
            <a:tbl>
              <a:tblPr firstRow="1" bandRow="1">
                <a:tableStyleId>{5C22544A-7EE6-4342-B048-85BDC9FD1C3A}</a:tableStyleId>
              </a:tblPr>
              <a:tblGrid>
                <a:gridCol w="8475096">
                  <a:extLst>
                    <a:ext uri="{9D8B030D-6E8A-4147-A177-3AD203B41FA5}">
                      <a16:colId xmlns:a16="http://schemas.microsoft.com/office/drawing/2014/main" val="3467199639"/>
                    </a:ext>
                  </a:extLst>
                </a:gridCol>
                <a:gridCol w="1064498">
                  <a:extLst>
                    <a:ext uri="{9D8B030D-6E8A-4147-A177-3AD203B41FA5}">
                      <a16:colId xmlns:a16="http://schemas.microsoft.com/office/drawing/2014/main" val="3953003884"/>
                    </a:ext>
                  </a:extLst>
                </a:gridCol>
              </a:tblGrid>
              <a:tr h="463941">
                <a:tc>
                  <a:txBody>
                    <a:bodyPr/>
                    <a:lstStyle/>
                    <a:p>
                      <a:pPr algn="ctr"/>
                      <a:r>
                        <a:rPr kumimoji="1" lang="ja-JP" altLang="en-US" sz="2100" dirty="0"/>
                        <a:t>自由記載内容 集計</a:t>
                      </a:r>
                      <a:endParaRPr kumimoji="1" lang="en-US" altLang="ja-JP" sz="2100" dirty="0"/>
                    </a:p>
                  </a:txBody>
                  <a:tcPr marL="105441" marR="105441" marT="52721" marB="52721"/>
                </a:tc>
                <a:tc>
                  <a:txBody>
                    <a:bodyPr/>
                    <a:lstStyle/>
                    <a:p>
                      <a:pPr algn="ctr"/>
                      <a:endParaRPr kumimoji="1" lang="ja-JP" altLang="en-US" sz="2100"/>
                    </a:p>
                  </a:txBody>
                  <a:tcPr marL="105441" marR="105441" marT="52721" marB="52721"/>
                </a:tc>
                <a:extLst>
                  <a:ext uri="{0D108BD9-81ED-4DB2-BD59-A6C34878D82A}">
                    <a16:rowId xmlns:a16="http://schemas.microsoft.com/office/drawing/2014/main" val="525087399"/>
                  </a:ext>
                </a:extLst>
              </a:tr>
              <a:tr h="463941">
                <a:tc>
                  <a:txBody>
                    <a:bodyPr/>
                    <a:lstStyle/>
                    <a:p>
                      <a:pPr algn="l"/>
                      <a:r>
                        <a:rPr kumimoji="1" lang="ja-JP" altLang="en-US" sz="2100"/>
                        <a:t>職場に喫煙者がいない</a:t>
                      </a:r>
                    </a:p>
                  </a:txBody>
                  <a:tcPr marL="105441" marR="105441" marT="52721" marB="52721"/>
                </a:tc>
                <a:tc>
                  <a:txBody>
                    <a:bodyPr/>
                    <a:lstStyle/>
                    <a:p>
                      <a:pPr algn="ctr"/>
                      <a:r>
                        <a:rPr kumimoji="1" lang="en-US" altLang="ja-JP" sz="2100" dirty="0"/>
                        <a:t>43</a:t>
                      </a:r>
                    </a:p>
                  </a:txBody>
                  <a:tcPr marL="105441" marR="105441" marT="52721" marB="52721"/>
                </a:tc>
                <a:extLst>
                  <a:ext uri="{0D108BD9-81ED-4DB2-BD59-A6C34878D82A}">
                    <a16:rowId xmlns:a16="http://schemas.microsoft.com/office/drawing/2014/main" val="3164111059"/>
                  </a:ext>
                </a:extLst>
              </a:tr>
              <a:tr h="463941">
                <a:tc>
                  <a:txBody>
                    <a:bodyPr/>
                    <a:lstStyle/>
                    <a:p>
                      <a:pPr algn="l"/>
                      <a:r>
                        <a:rPr kumimoji="1" lang="ja-JP" altLang="en-US" sz="2100" dirty="0"/>
                        <a:t>禁煙があたりまえになっている</a:t>
                      </a:r>
                    </a:p>
                  </a:txBody>
                  <a:tcPr marL="105441" marR="105441" marT="52721" marB="52721"/>
                </a:tc>
                <a:tc>
                  <a:txBody>
                    <a:bodyPr/>
                    <a:lstStyle/>
                    <a:p>
                      <a:pPr algn="ctr"/>
                      <a:r>
                        <a:rPr kumimoji="1" lang="en-US" altLang="ja-JP" sz="2100"/>
                        <a:t>16</a:t>
                      </a:r>
                      <a:endParaRPr kumimoji="1" lang="ja-JP" altLang="en-US" sz="2100"/>
                    </a:p>
                  </a:txBody>
                  <a:tcPr marL="105441" marR="105441" marT="52721" marB="52721"/>
                </a:tc>
                <a:extLst>
                  <a:ext uri="{0D108BD9-81ED-4DB2-BD59-A6C34878D82A}">
                    <a16:rowId xmlns:a16="http://schemas.microsoft.com/office/drawing/2014/main" val="2649468903"/>
                  </a:ext>
                </a:extLst>
              </a:tr>
              <a:tr h="463941">
                <a:tc>
                  <a:txBody>
                    <a:bodyPr/>
                    <a:lstStyle/>
                    <a:p>
                      <a:pPr algn="l"/>
                      <a:r>
                        <a:rPr kumimoji="1" lang="ja-JP" altLang="en-US" sz="2100"/>
                        <a:t>受動喫煙情報</a:t>
                      </a:r>
                    </a:p>
                  </a:txBody>
                  <a:tcPr marL="105441" marR="105441" marT="52721" marB="52721"/>
                </a:tc>
                <a:tc>
                  <a:txBody>
                    <a:bodyPr/>
                    <a:lstStyle/>
                    <a:p>
                      <a:pPr algn="ctr"/>
                      <a:r>
                        <a:rPr kumimoji="1" lang="en-US" altLang="ja-JP" sz="2100"/>
                        <a:t>9</a:t>
                      </a:r>
                      <a:endParaRPr kumimoji="1" lang="ja-JP" altLang="en-US" sz="2100"/>
                    </a:p>
                  </a:txBody>
                  <a:tcPr marL="105441" marR="105441" marT="52721" marB="52721"/>
                </a:tc>
                <a:extLst>
                  <a:ext uri="{0D108BD9-81ED-4DB2-BD59-A6C34878D82A}">
                    <a16:rowId xmlns:a16="http://schemas.microsoft.com/office/drawing/2014/main" val="1755134592"/>
                  </a:ext>
                </a:extLst>
              </a:tr>
              <a:tr h="463941">
                <a:tc>
                  <a:txBody>
                    <a:bodyPr/>
                    <a:lstStyle/>
                    <a:p>
                      <a:pPr algn="l"/>
                      <a:r>
                        <a:rPr kumimoji="1" lang="ja-JP" altLang="en-US" sz="2100"/>
                        <a:t>禁煙・受動喫煙の周知をしたい</a:t>
                      </a:r>
                      <a:r>
                        <a:rPr kumimoji="1" lang="en-US" altLang="ja-JP" sz="2100"/>
                        <a:t>/</a:t>
                      </a:r>
                      <a:r>
                        <a:rPr kumimoji="1" lang="ja-JP" altLang="en-US" sz="2100"/>
                        <a:t>している</a:t>
                      </a:r>
                    </a:p>
                  </a:txBody>
                  <a:tcPr marL="105441" marR="105441" marT="52721" marB="52721"/>
                </a:tc>
                <a:tc>
                  <a:txBody>
                    <a:bodyPr/>
                    <a:lstStyle/>
                    <a:p>
                      <a:pPr algn="ctr"/>
                      <a:r>
                        <a:rPr kumimoji="1" lang="en-US" altLang="ja-JP" sz="2100"/>
                        <a:t>9</a:t>
                      </a:r>
                      <a:endParaRPr kumimoji="1" lang="ja-JP" altLang="en-US" sz="2100"/>
                    </a:p>
                  </a:txBody>
                  <a:tcPr marL="105441" marR="105441" marT="52721" marB="52721"/>
                </a:tc>
                <a:extLst>
                  <a:ext uri="{0D108BD9-81ED-4DB2-BD59-A6C34878D82A}">
                    <a16:rowId xmlns:a16="http://schemas.microsoft.com/office/drawing/2014/main" val="4207842636"/>
                  </a:ext>
                </a:extLst>
              </a:tr>
              <a:tr h="463941">
                <a:tc>
                  <a:txBody>
                    <a:bodyPr/>
                    <a:lstStyle/>
                    <a:p>
                      <a:pPr algn="l"/>
                      <a:r>
                        <a:rPr kumimoji="1" lang="ja-JP" altLang="en-US" sz="2100"/>
                        <a:t>市で条例を制定してほしい</a:t>
                      </a:r>
                    </a:p>
                  </a:txBody>
                  <a:tcPr marL="105441" marR="105441" marT="52721" marB="52721"/>
                </a:tc>
                <a:tc>
                  <a:txBody>
                    <a:bodyPr/>
                    <a:lstStyle/>
                    <a:p>
                      <a:pPr algn="ctr"/>
                      <a:r>
                        <a:rPr kumimoji="1" lang="en-US" altLang="ja-JP" sz="2100"/>
                        <a:t>6</a:t>
                      </a:r>
                      <a:endParaRPr kumimoji="1" lang="ja-JP" altLang="en-US" sz="2100"/>
                    </a:p>
                  </a:txBody>
                  <a:tcPr marL="105441" marR="105441" marT="52721" marB="52721"/>
                </a:tc>
                <a:extLst>
                  <a:ext uri="{0D108BD9-81ED-4DB2-BD59-A6C34878D82A}">
                    <a16:rowId xmlns:a16="http://schemas.microsoft.com/office/drawing/2014/main" val="91371884"/>
                  </a:ext>
                </a:extLst>
              </a:tr>
              <a:tr h="463941">
                <a:tc>
                  <a:txBody>
                    <a:bodyPr/>
                    <a:lstStyle/>
                    <a:p>
                      <a:pPr algn="l"/>
                      <a:r>
                        <a:rPr kumimoji="1" lang="ja-JP" altLang="en-US" sz="2100"/>
                        <a:t>禁煙治療している</a:t>
                      </a:r>
                    </a:p>
                  </a:txBody>
                  <a:tcPr marL="105441" marR="105441" marT="52721" marB="52721"/>
                </a:tc>
                <a:tc>
                  <a:txBody>
                    <a:bodyPr/>
                    <a:lstStyle/>
                    <a:p>
                      <a:pPr algn="ctr"/>
                      <a:r>
                        <a:rPr kumimoji="1" lang="en-US" altLang="ja-JP" sz="2100"/>
                        <a:t>3</a:t>
                      </a:r>
                      <a:endParaRPr kumimoji="1" lang="ja-JP" altLang="en-US" sz="2100"/>
                    </a:p>
                  </a:txBody>
                  <a:tcPr marL="105441" marR="105441" marT="52721" marB="52721"/>
                </a:tc>
                <a:extLst>
                  <a:ext uri="{0D108BD9-81ED-4DB2-BD59-A6C34878D82A}">
                    <a16:rowId xmlns:a16="http://schemas.microsoft.com/office/drawing/2014/main" val="1847633493"/>
                  </a:ext>
                </a:extLst>
              </a:tr>
              <a:tr h="463941">
                <a:tc>
                  <a:txBody>
                    <a:bodyPr/>
                    <a:lstStyle/>
                    <a:p>
                      <a:pPr algn="l"/>
                      <a:r>
                        <a:rPr kumimoji="1" lang="ja-JP" altLang="en-US" sz="2100"/>
                        <a:t>受動喫煙ポスターが欲しい</a:t>
                      </a:r>
                    </a:p>
                  </a:txBody>
                  <a:tcPr marL="105441" marR="105441" marT="52721" marB="52721"/>
                </a:tc>
                <a:tc>
                  <a:txBody>
                    <a:bodyPr/>
                    <a:lstStyle/>
                    <a:p>
                      <a:pPr algn="ctr"/>
                      <a:r>
                        <a:rPr kumimoji="1" lang="en-US" altLang="ja-JP" sz="2100"/>
                        <a:t>3</a:t>
                      </a:r>
                      <a:endParaRPr kumimoji="1" lang="ja-JP" altLang="en-US" sz="2100"/>
                    </a:p>
                  </a:txBody>
                  <a:tcPr marL="105441" marR="105441" marT="52721" marB="52721"/>
                </a:tc>
                <a:extLst>
                  <a:ext uri="{0D108BD9-81ED-4DB2-BD59-A6C34878D82A}">
                    <a16:rowId xmlns:a16="http://schemas.microsoft.com/office/drawing/2014/main" val="1375841671"/>
                  </a:ext>
                </a:extLst>
              </a:tr>
              <a:tr h="463941">
                <a:tc>
                  <a:txBody>
                    <a:bodyPr/>
                    <a:lstStyle/>
                    <a:p>
                      <a:pPr algn="l"/>
                      <a:r>
                        <a:rPr kumimoji="1" lang="ja-JP" altLang="en-US" sz="2100"/>
                        <a:t>その他</a:t>
                      </a:r>
                    </a:p>
                  </a:txBody>
                  <a:tcPr marL="105441" marR="105441" marT="52721" marB="52721"/>
                </a:tc>
                <a:tc>
                  <a:txBody>
                    <a:bodyPr/>
                    <a:lstStyle/>
                    <a:p>
                      <a:pPr algn="ctr"/>
                      <a:r>
                        <a:rPr kumimoji="1" lang="en-US" altLang="ja-JP" sz="2100" dirty="0"/>
                        <a:t>24</a:t>
                      </a:r>
                    </a:p>
                  </a:txBody>
                  <a:tcPr marL="105441" marR="105441" marT="52721" marB="52721"/>
                </a:tc>
                <a:extLst>
                  <a:ext uri="{0D108BD9-81ED-4DB2-BD59-A6C34878D82A}">
                    <a16:rowId xmlns:a16="http://schemas.microsoft.com/office/drawing/2014/main" val="2669535820"/>
                  </a:ext>
                </a:extLst>
              </a:tr>
            </a:tbl>
          </a:graphicData>
        </a:graphic>
      </p:graphicFrame>
    </p:spTree>
    <p:extLst>
      <p:ext uri="{BB962C8B-B14F-4D97-AF65-F5344CB8AC3E}">
        <p14:creationId xmlns:p14="http://schemas.microsoft.com/office/powerpoint/2010/main" val="763371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タイトル 1">
            <a:extLst>
              <a:ext uri="{FF2B5EF4-FFF2-40B4-BE49-F238E27FC236}">
                <a16:creationId xmlns:a16="http://schemas.microsoft.com/office/drawing/2014/main" id="{9ACD8AF5-52B4-490B-99AB-21DDDFF0B4CA}"/>
              </a:ext>
            </a:extLst>
          </p:cNvPr>
          <p:cNvSpPr>
            <a:spLocks noGrp="1"/>
          </p:cNvSpPr>
          <p:nvPr>
            <p:ph type="title"/>
          </p:nvPr>
        </p:nvSpPr>
        <p:spPr>
          <a:xfrm>
            <a:off x="795338" y="376238"/>
            <a:ext cx="8673427" cy="1048945"/>
          </a:xfrm>
        </p:spPr>
        <p:txBody>
          <a:bodyPr>
            <a:normAutofit/>
          </a:bodyPr>
          <a:lstStyle/>
          <a:p>
            <a:r>
              <a:rPr kumimoji="1" lang="en-US" altLang="ja-JP" sz="3600" b="1" dirty="0"/>
              <a:t>8</a:t>
            </a:r>
            <a:r>
              <a:rPr kumimoji="1" lang="ja-JP" altLang="en-US" sz="3600" b="1" dirty="0"/>
              <a:t>　自由記載（一部抜粋）</a:t>
            </a:r>
          </a:p>
        </p:txBody>
      </p:sp>
      <p:graphicFrame>
        <p:nvGraphicFramePr>
          <p:cNvPr id="4" name="表 4">
            <a:extLst>
              <a:ext uri="{FF2B5EF4-FFF2-40B4-BE49-F238E27FC236}">
                <a16:creationId xmlns:a16="http://schemas.microsoft.com/office/drawing/2014/main" id="{76BC5938-01FB-4E94-9B2B-3C64084FF2DC}"/>
              </a:ext>
            </a:extLst>
          </p:cNvPr>
          <p:cNvGraphicFramePr>
            <a:graphicFrameLocks noGrp="1"/>
          </p:cNvGraphicFramePr>
          <p:nvPr>
            <p:ph idx="1"/>
            <p:extLst>
              <p:ext uri="{D42A27DB-BD31-4B8C-83A1-F6EECF244321}">
                <p14:modId xmlns:p14="http://schemas.microsoft.com/office/powerpoint/2010/main" val="46618625"/>
              </p:ext>
            </p:extLst>
          </p:nvPr>
        </p:nvGraphicFramePr>
        <p:xfrm>
          <a:off x="993892" y="1772369"/>
          <a:ext cx="10376577" cy="4107014"/>
        </p:xfrm>
        <a:graphic>
          <a:graphicData uri="http://schemas.openxmlformats.org/drawingml/2006/table">
            <a:tbl>
              <a:tblPr bandRow="1">
                <a:tableStyleId>{FABFCF23-3B69-468F-B69F-88F6DE6A72F2}</a:tableStyleId>
              </a:tblPr>
              <a:tblGrid>
                <a:gridCol w="10376577">
                  <a:extLst>
                    <a:ext uri="{9D8B030D-6E8A-4147-A177-3AD203B41FA5}">
                      <a16:colId xmlns:a16="http://schemas.microsoft.com/office/drawing/2014/main" val="3975611525"/>
                    </a:ext>
                  </a:extLst>
                </a:gridCol>
              </a:tblGrid>
              <a:tr h="667171">
                <a:tc>
                  <a:txBody>
                    <a:bodyPr/>
                    <a:lstStyle/>
                    <a:p>
                      <a:pPr marL="0" indent="0">
                        <a:buFont typeface="Wingdings" panose="05000000000000000000" pitchFamily="2" charset="2"/>
                        <a:buNone/>
                      </a:pPr>
                      <a:r>
                        <a:rPr kumimoji="1" lang="ja-JP" altLang="en-US" sz="1300" dirty="0"/>
                        <a:t> ･盛岡市として、受動喫煙防止に関する条例の制定が必要。路上喫煙禁止、屋内屋外問わず指定喫煙所以外での喫煙禁止。子どもたちへの喫煙の害について教育すること。教育施設での完全禁煙、周辺道路、通学路での喫煙禁止。コンビニ、商店、飲食店などの店頭に灰皿設置することを禁止する。禁煙治療に対して公的な補助。禁煙達成者に対する公的な優遇措置。</a:t>
                      </a:r>
                      <a:endParaRPr kumimoji="1" lang="en-US" altLang="ja-JP" sz="1300" dirty="0"/>
                    </a:p>
                  </a:txBody>
                  <a:tcPr marL="65652" marR="65652" marT="32826" marB="32826"/>
                </a:tc>
                <a:extLst>
                  <a:ext uri="{0D108BD9-81ED-4DB2-BD59-A6C34878D82A}">
                    <a16:rowId xmlns:a16="http://schemas.microsoft.com/office/drawing/2014/main" val="2615317393"/>
                  </a:ext>
                </a:extLst>
              </a:tr>
              <a:tr h="292520">
                <a:tc>
                  <a:txBody>
                    <a:bodyPr/>
                    <a:lstStyle/>
                    <a:p>
                      <a:pPr marL="0" indent="0">
                        <a:buFont typeface="Wingdings" panose="05000000000000000000" pitchFamily="2" charset="2"/>
                        <a:buNone/>
                      </a:pPr>
                      <a:r>
                        <a:rPr kumimoji="1" lang="ja-JP" altLang="en-US" sz="1300" dirty="0"/>
                        <a:t>・歩きタバコ禁止の条例が成立すればいいのですが・・						</a:t>
                      </a:r>
                    </a:p>
                  </a:txBody>
                  <a:tcPr marL="65652" marR="65652" marT="32826" marB="32826"/>
                </a:tc>
                <a:extLst>
                  <a:ext uri="{0D108BD9-81ED-4DB2-BD59-A6C34878D82A}">
                    <a16:rowId xmlns:a16="http://schemas.microsoft.com/office/drawing/2014/main" val="2452313417"/>
                  </a:ext>
                </a:extLst>
              </a:tr>
              <a:tr h="531346">
                <a:tc>
                  <a:txBody>
                    <a:bodyPr/>
                    <a:lstStyle/>
                    <a:p>
                      <a:r>
                        <a:rPr kumimoji="1" lang="ja-JP" altLang="en-US" sz="1300" dirty="0"/>
                        <a:t>・電子タバコの普及の為か、当院は交差点に立地しているがポイ捨てはかなり減った。しかし、ごくまれに屋外で喫煙者も見かけるので、敷地内全面禁止を啓発したい。千代田区のように、盛岡市も駅周辺からある程度の範囲を条例で禁止には出来ないものか？</a:t>
                      </a:r>
                    </a:p>
                  </a:txBody>
                  <a:tcPr marL="65652" marR="65652" marT="32826" marB="32826"/>
                </a:tc>
                <a:extLst>
                  <a:ext uri="{0D108BD9-81ED-4DB2-BD59-A6C34878D82A}">
                    <a16:rowId xmlns:a16="http://schemas.microsoft.com/office/drawing/2014/main" val="1666840856"/>
                  </a:ext>
                </a:extLst>
              </a:tr>
              <a:tr h="491965">
                <a:tc>
                  <a:txBody>
                    <a:bodyPr/>
                    <a:lstStyle/>
                    <a:p>
                      <a:r>
                        <a:rPr kumimoji="1" lang="ja-JP" altLang="en-US" sz="1300" dirty="0"/>
                        <a:t>・飲食店で「喫煙者歓迎」などの掲示や路上の喫煙所も見受けられる。特に病院や学校、官公庁周辺については撤去が望ましいのではないか。市の条例などで規制し、受動喫煙を防止してほしい。</a:t>
                      </a:r>
                    </a:p>
                  </a:txBody>
                  <a:tcPr marL="65652" marR="65652" marT="32826" marB="32826"/>
                </a:tc>
                <a:extLst>
                  <a:ext uri="{0D108BD9-81ED-4DB2-BD59-A6C34878D82A}">
                    <a16:rowId xmlns:a16="http://schemas.microsoft.com/office/drawing/2014/main" val="2932709982"/>
                  </a:ext>
                </a:extLst>
              </a:tr>
              <a:tr h="292520">
                <a:tc>
                  <a:txBody>
                    <a:bodyPr/>
                    <a:lstStyle/>
                    <a:p>
                      <a:r>
                        <a:rPr kumimoji="1" lang="ja-JP" altLang="en-US" sz="1300" dirty="0"/>
                        <a:t>・近所のたばこ屋で昼に</a:t>
                      </a:r>
                      <a:r>
                        <a:rPr kumimoji="1" lang="en-US" altLang="ja-JP" sz="1300" dirty="0"/>
                        <a:t>20</a:t>
                      </a:r>
                      <a:r>
                        <a:rPr kumimoji="1" lang="ja-JP" altLang="en-US" sz="1300" dirty="0"/>
                        <a:t>～</a:t>
                      </a:r>
                      <a:r>
                        <a:rPr kumimoji="1" lang="en-US" altLang="ja-JP" sz="1300" dirty="0"/>
                        <a:t>30</a:t>
                      </a:r>
                      <a:r>
                        <a:rPr kumimoji="1" lang="ja-JP" altLang="en-US" sz="1300" dirty="0"/>
                        <a:t>人喫煙している。どうなのかと思う。</a:t>
                      </a:r>
                    </a:p>
                  </a:txBody>
                  <a:tcPr marL="65652" marR="65652" marT="32826" marB="32826"/>
                </a:tc>
                <a:extLst>
                  <a:ext uri="{0D108BD9-81ED-4DB2-BD59-A6C34878D82A}">
                    <a16:rowId xmlns:a16="http://schemas.microsoft.com/office/drawing/2014/main" val="2760232715"/>
                  </a:ext>
                </a:extLst>
              </a:tr>
              <a:tr h="491965">
                <a:tc>
                  <a:txBody>
                    <a:bodyPr/>
                    <a:lstStyle/>
                    <a:p>
                      <a:r>
                        <a:rPr kumimoji="1" lang="ja-JP" altLang="en-US" sz="1300" dirty="0"/>
                        <a:t>・隣の店舗からたばこのにおいが漏れ出てきて、子どもたちにも影響がないか不安です。店舗内でたばこを吸っているような話も伺いましたが、近所づきあいもあり、聞くことができません。登録や届出等はなされているのかと心配しています。</a:t>
                      </a:r>
                    </a:p>
                  </a:txBody>
                  <a:tcPr marL="65652" marR="65652" marT="32826" marB="32826"/>
                </a:tc>
                <a:extLst>
                  <a:ext uri="{0D108BD9-81ED-4DB2-BD59-A6C34878D82A}">
                    <a16:rowId xmlns:a16="http://schemas.microsoft.com/office/drawing/2014/main" val="308922878"/>
                  </a:ext>
                </a:extLst>
              </a:tr>
              <a:tr h="449725">
                <a:tc>
                  <a:txBody>
                    <a:bodyPr/>
                    <a:lstStyle/>
                    <a:p>
                      <a:r>
                        <a:rPr kumimoji="1" lang="ja-JP" altLang="en-US" sz="1300" dirty="0"/>
                        <a:t>・敷地外禁煙になったことで外で吸う人が増え、逆に受動喫煙が増えたように思う。役所関係の人も多いのでしょうか。中の橋付近タバコ臭い。桜山界隈お堀の周りも昼時間は喫煙者だらけ。ハローワーク近くの灰皿がある商店前も喫煙者だらけ。歩けません。</a:t>
                      </a:r>
                    </a:p>
                  </a:txBody>
                  <a:tcPr marL="65652" marR="65652" marT="32826" marB="32826"/>
                </a:tc>
                <a:extLst>
                  <a:ext uri="{0D108BD9-81ED-4DB2-BD59-A6C34878D82A}">
                    <a16:rowId xmlns:a16="http://schemas.microsoft.com/office/drawing/2014/main" val="1163896629"/>
                  </a:ext>
                </a:extLst>
              </a:tr>
              <a:tr h="275896">
                <a:tc>
                  <a:txBody>
                    <a:bodyPr/>
                    <a:lstStyle/>
                    <a:p>
                      <a:r>
                        <a:rPr kumimoji="1" lang="ja-JP" altLang="en-US" sz="1200" dirty="0"/>
                        <a:t>・電子タバコ（色々在る様ですが）の扱いがあいまいな気がします。</a:t>
                      </a:r>
                    </a:p>
                  </a:txBody>
                  <a:tcPr marL="81353" marR="81353" marT="40676" marB="40676"/>
                </a:tc>
                <a:extLst>
                  <a:ext uri="{0D108BD9-81ED-4DB2-BD59-A6C34878D82A}">
                    <a16:rowId xmlns:a16="http://schemas.microsoft.com/office/drawing/2014/main" val="2797694444"/>
                  </a:ext>
                </a:extLst>
              </a:tr>
              <a:tr h="304800">
                <a:tc>
                  <a:txBody>
                    <a:bodyPr/>
                    <a:lstStyle/>
                    <a:p>
                      <a:r>
                        <a:rPr kumimoji="1" lang="ja-JP" altLang="en-US" sz="1200" dirty="0"/>
                        <a:t>・屋外喫煙所を設置すること自体が、受動喫煙防止の遅れにつながっているのではないかと思います。</a:t>
                      </a:r>
                    </a:p>
                  </a:txBody>
                  <a:tcPr marL="81353" marR="81353" marT="40676" marB="40676"/>
                </a:tc>
                <a:extLst>
                  <a:ext uri="{0D108BD9-81ED-4DB2-BD59-A6C34878D82A}">
                    <a16:rowId xmlns:a16="http://schemas.microsoft.com/office/drawing/2014/main" val="2017996889"/>
                  </a:ext>
                </a:extLst>
              </a:tr>
              <a:tr h="296939">
                <a:tc>
                  <a:txBody>
                    <a:bodyPr/>
                    <a:lstStyle/>
                    <a:p>
                      <a:r>
                        <a:rPr kumimoji="1" lang="ja-JP" altLang="en-US" sz="1200" dirty="0"/>
                        <a:t>・各長が喫煙をまずしない事。トップが喫煙をすればおのずと対策を怠ると思う。</a:t>
                      </a:r>
                    </a:p>
                  </a:txBody>
                  <a:tcPr marL="81353" marR="81353" marT="40676" marB="40676"/>
                </a:tc>
                <a:extLst>
                  <a:ext uri="{0D108BD9-81ED-4DB2-BD59-A6C34878D82A}">
                    <a16:rowId xmlns:a16="http://schemas.microsoft.com/office/drawing/2014/main" val="2524111898"/>
                  </a:ext>
                </a:extLst>
              </a:tr>
            </a:tbl>
          </a:graphicData>
        </a:graphic>
      </p:graphicFrame>
    </p:spTree>
    <p:extLst>
      <p:ext uri="{BB962C8B-B14F-4D97-AF65-F5344CB8AC3E}">
        <p14:creationId xmlns:p14="http://schemas.microsoft.com/office/powerpoint/2010/main" val="3407443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aphicFrame>
        <p:nvGraphicFramePr>
          <p:cNvPr id="4" name="表 4">
            <a:extLst>
              <a:ext uri="{FF2B5EF4-FFF2-40B4-BE49-F238E27FC236}">
                <a16:creationId xmlns:a16="http://schemas.microsoft.com/office/drawing/2014/main" id="{D399CB1D-7A56-46CC-B0AB-95FB8B40BE6B}"/>
              </a:ext>
            </a:extLst>
          </p:cNvPr>
          <p:cNvGraphicFramePr>
            <a:graphicFrameLocks noGrp="1"/>
          </p:cNvGraphicFramePr>
          <p:nvPr>
            <p:ph idx="1"/>
            <p:extLst>
              <p:ext uri="{D42A27DB-BD31-4B8C-83A1-F6EECF244321}">
                <p14:modId xmlns:p14="http://schemas.microsoft.com/office/powerpoint/2010/main" val="658926711"/>
              </p:ext>
            </p:extLst>
          </p:nvPr>
        </p:nvGraphicFramePr>
        <p:xfrm>
          <a:off x="1020276" y="1106488"/>
          <a:ext cx="10227163" cy="4839267"/>
        </p:xfrm>
        <a:graphic>
          <a:graphicData uri="http://schemas.openxmlformats.org/drawingml/2006/table">
            <a:tbl>
              <a:tblPr bandRow="1">
                <a:tableStyleId>{FABFCF23-3B69-468F-B69F-88F6DE6A72F2}</a:tableStyleId>
              </a:tblPr>
              <a:tblGrid>
                <a:gridCol w="10227163">
                  <a:extLst>
                    <a:ext uri="{9D8B030D-6E8A-4147-A177-3AD203B41FA5}">
                      <a16:colId xmlns:a16="http://schemas.microsoft.com/office/drawing/2014/main" val="3701891734"/>
                    </a:ext>
                  </a:extLst>
                </a:gridCol>
              </a:tblGrid>
              <a:tr h="445668">
                <a:tc>
                  <a:txBody>
                    <a:bodyPr/>
                    <a:lstStyle/>
                    <a:p>
                      <a:r>
                        <a:rPr kumimoji="1" lang="ja-JP" altLang="en-US" sz="1300" dirty="0"/>
                        <a:t>・個人的に受動喫煙で一番気になるのはコンビニの駐車場にある外の喫煙所です。せめてコンビニの入口から遠いところに設置して欲しいと思います。</a:t>
                      </a:r>
                    </a:p>
                  </a:txBody>
                  <a:tcPr marL="65652" marR="65652" marT="32826" marB="32826"/>
                </a:tc>
                <a:extLst>
                  <a:ext uri="{0D108BD9-81ED-4DB2-BD59-A6C34878D82A}">
                    <a16:rowId xmlns:a16="http://schemas.microsoft.com/office/drawing/2014/main" val="2148627479"/>
                  </a:ext>
                </a:extLst>
              </a:tr>
              <a:tr h="490133">
                <a:tc>
                  <a:txBody>
                    <a:bodyPr/>
                    <a:lstStyle/>
                    <a:p>
                      <a:r>
                        <a:rPr kumimoji="1" lang="ja-JP" altLang="en-US" sz="1300" dirty="0"/>
                        <a:t>・施設内外の喫煙はないが、近くの児童公園の屋根のついたベンチ付近とその付近の道路上の側溝周辺にタバコの吸い殻が落ちておることがよくあり、可能な範囲で片付けている。児童センターに近く、また、遊びに来た親子がよく利用している場所なので気になっている。</a:t>
                      </a:r>
                    </a:p>
                  </a:txBody>
                  <a:tcPr marL="65652" marR="65652" marT="32826" marB="32826"/>
                </a:tc>
                <a:extLst>
                  <a:ext uri="{0D108BD9-81ED-4DB2-BD59-A6C34878D82A}">
                    <a16:rowId xmlns:a16="http://schemas.microsoft.com/office/drawing/2014/main" val="997375518"/>
                  </a:ext>
                </a:extLst>
              </a:tr>
              <a:tr h="552435">
                <a:tc>
                  <a:txBody>
                    <a:bodyPr/>
                    <a:lstStyle/>
                    <a:p>
                      <a:r>
                        <a:rPr kumimoji="1" lang="ja-JP" altLang="en-US" sz="1300" dirty="0"/>
                        <a:t>・警察署内の喫煙場所、コンビニ入口の喫煙など、明らかに受動喫煙と分かる場所での対策はすぐにできることと思います。（特に、こども、妊婦などの利用するところ）企業の周知含め活動状況を結果として知りたいと思うことがあります</a:t>
                      </a:r>
                    </a:p>
                  </a:txBody>
                  <a:tcPr marL="65652" marR="65652" marT="32826" marB="32826"/>
                </a:tc>
                <a:extLst>
                  <a:ext uri="{0D108BD9-81ED-4DB2-BD59-A6C34878D82A}">
                    <a16:rowId xmlns:a16="http://schemas.microsoft.com/office/drawing/2014/main" val="587434471"/>
                  </a:ext>
                </a:extLst>
              </a:tr>
              <a:tr h="552435">
                <a:tc>
                  <a:txBody>
                    <a:bodyPr/>
                    <a:lstStyle/>
                    <a:p>
                      <a:r>
                        <a:rPr kumimoji="1" lang="ja-JP" altLang="en-US" sz="1300" dirty="0"/>
                        <a:t>・家族の職場（介護施設）でスタッフや入所者が喫煙をやめないで受動喫煙の被害を受けているという話を聞きました。強制力のある対策を考えていただきたい。</a:t>
                      </a:r>
                    </a:p>
                  </a:txBody>
                  <a:tcPr marL="65652" marR="65652" marT="32826" marB="32826"/>
                </a:tc>
                <a:extLst>
                  <a:ext uri="{0D108BD9-81ED-4DB2-BD59-A6C34878D82A}">
                    <a16:rowId xmlns:a16="http://schemas.microsoft.com/office/drawing/2014/main" val="835328979"/>
                  </a:ext>
                </a:extLst>
              </a:tr>
              <a:tr h="552435">
                <a:tc>
                  <a:txBody>
                    <a:bodyPr/>
                    <a:lstStyle/>
                    <a:p>
                      <a:r>
                        <a:rPr kumimoji="1" lang="ja-JP" altLang="en-US" sz="1300" dirty="0"/>
                        <a:t>・バスセンターの工事の際、工事業者の人々が交差点付近でよく喫煙してお、信号待ちの時に煙が流れてきて困った。どこに苦情を言えばいいかわからなかった。人通りの多い市内中心部は全面禁煙地域を設けても良いのではないかと個人的に思う。</a:t>
                      </a:r>
                    </a:p>
                  </a:txBody>
                  <a:tcPr marL="65652" marR="65652" marT="32826" marB="32826"/>
                </a:tc>
                <a:extLst>
                  <a:ext uri="{0D108BD9-81ED-4DB2-BD59-A6C34878D82A}">
                    <a16:rowId xmlns:a16="http://schemas.microsoft.com/office/drawing/2014/main" val="3284327125"/>
                  </a:ext>
                </a:extLst>
              </a:tr>
              <a:tr h="284682">
                <a:tc>
                  <a:txBody>
                    <a:bodyPr/>
                    <a:lstStyle/>
                    <a:p>
                      <a:r>
                        <a:rPr kumimoji="1" lang="ja-JP" altLang="en-US" sz="1300" dirty="0"/>
                        <a:t>・内丸地区の路上喫煙禁止。公共の場所での灰皿の撤去。さんさ期間内は全面喫煙禁止</a:t>
                      </a:r>
                    </a:p>
                  </a:txBody>
                  <a:tcPr marL="65652" marR="65652" marT="32826" marB="32826"/>
                </a:tc>
                <a:extLst>
                  <a:ext uri="{0D108BD9-81ED-4DB2-BD59-A6C34878D82A}">
                    <a16:rowId xmlns:a16="http://schemas.microsoft.com/office/drawing/2014/main" val="2729661888"/>
                  </a:ext>
                </a:extLst>
              </a:tr>
              <a:tr h="267494">
                <a:tc>
                  <a:txBody>
                    <a:bodyPr/>
                    <a:lstStyle/>
                    <a:p>
                      <a:r>
                        <a:rPr kumimoji="1" lang="ja-JP" altLang="en-US" sz="1200" dirty="0"/>
                        <a:t>・学校の敷地内はすでに全面禁煙ですので、今後この調査については必要かどうか働き方改革の観点からも精査していただければと考えます。</a:t>
                      </a:r>
                    </a:p>
                  </a:txBody>
                  <a:tcPr marL="81353" marR="81353" marT="40676" marB="40676"/>
                </a:tc>
                <a:extLst>
                  <a:ext uri="{0D108BD9-81ED-4DB2-BD59-A6C34878D82A}">
                    <a16:rowId xmlns:a16="http://schemas.microsoft.com/office/drawing/2014/main" val="3707388565"/>
                  </a:ext>
                </a:extLst>
              </a:tr>
              <a:tr h="269219">
                <a:tc>
                  <a:txBody>
                    <a:bodyPr/>
                    <a:lstStyle/>
                    <a:p>
                      <a:r>
                        <a:rPr kumimoji="1" lang="ja-JP" altLang="en-US" sz="1200" dirty="0"/>
                        <a:t>・場所をわきまえて。個人の自由。</a:t>
                      </a:r>
                    </a:p>
                  </a:txBody>
                  <a:tcPr marL="81353" marR="81353" marT="40676" marB="40676"/>
                </a:tc>
                <a:extLst>
                  <a:ext uri="{0D108BD9-81ED-4DB2-BD59-A6C34878D82A}">
                    <a16:rowId xmlns:a16="http://schemas.microsoft.com/office/drawing/2014/main" val="1563244653"/>
                  </a:ext>
                </a:extLst>
              </a:tr>
              <a:tr h="283644">
                <a:tc>
                  <a:txBody>
                    <a:bodyPr/>
                    <a:lstStyle/>
                    <a:p>
                      <a:r>
                        <a:rPr kumimoji="1" lang="ja-JP" altLang="en-US" sz="1200" dirty="0"/>
                        <a:t>・屋外喫煙場所は近くを通る人の受動喫煙しないよう一定の距離が必要</a:t>
                      </a:r>
                    </a:p>
                  </a:txBody>
                  <a:tcPr marL="81353" marR="81353" marT="40676" marB="40676"/>
                </a:tc>
                <a:extLst>
                  <a:ext uri="{0D108BD9-81ED-4DB2-BD59-A6C34878D82A}">
                    <a16:rowId xmlns:a16="http://schemas.microsoft.com/office/drawing/2014/main" val="3003599675"/>
                  </a:ext>
                </a:extLst>
              </a:tr>
              <a:tr h="298069">
                <a:tc>
                  <a:txBody>
                    <a:bodyPr/>
                    <a:lstStyle/>
                    <a:p>
                      <a:r>
                        <a:rPr kumimoji="1" lang="ja-JP" altLang="en-US" sz="1200"/>
                        <a:t>・路上、ポイ捨てマナーの向上が必要</a:t>
                      </a:r>
                      <a:endParaRPr kumimoji="1" lang="ja-JP" altLang="en-US" sz="1200" dirty="0"/>
                    </a:p>
                  </a:txBody>
                  <a:tcPr marL="81353" marR="81353" marT="40676" marB="40676"/>
                </a:tc>
                <a:extLst>
                  <a:ext uri="{0D108BD9-81ED-4DB2-BD59-A6C34878D82A}">
                    <a16:rowId xmlns:a16="http://schemas.microsoft.com/office/drawing/2014/main" val="1576556369"/>
                  </a:ext>
                </a:extLst>
              </a:tr>
              <a:tr h="274394">
                <a:tc>
                  <a:txBody>
                    <a:bodyPr/>
                    <a:lstStyle/>
                    <a:p>
                      <a:r>
                        <a:rPr kumimoji="1" lang="ja-JP" altLang="en-US" sz="1200" dirty="0"/>
                        <a:t>・本来禁煙家であること、更に薬局の立場から肺炎のリスクも鑑み好ましい対策と考えます。</a:t>
                      </a:r>
                    </a:p>
                  </a:txBody>
                  <a:tcPr marL="81353" marR="81353" marT="40676" marB="40676"/>
                </a:tc>
                <a:extLst>
                  <a:ext uri="{0D108BD9-81ED-4DB2-BD59-A6C34878D82A}">
                    <a16:rowId xmlns:a16="http://schemas.microsoft.com/office/drawing/2014/main" val="3983101985"/>
                  </a:ext>
                </a:extLst>
              </a:tr>
              <a:tr h="552435">
                <a:tc>
                  <a:txBody>
                    <a:bodyPr/>
                    <a:lstStyle/>
                    <a:p>
                      <a:r>
                        <a:rPr kumimoji="1" lang="ja-JP" altLang="en-US" sz="1300" dirty="0"/>
                        <a:t>・お子さまをお預かりする施設ですので、園内は禁煙です。お子さまの持ち物にタバコのにおいがする場合には、保護者様に気づきへの声かけをしていきます。</a:t>
                      </a:r>
                    </a:p>
                  </a:txBody>
                  <a:tcPr marL="65652" marR="65652" marT="32826" marB="32826"/>
                </a:tc>
                <a:extLst>
                  <a:ext uri="{0D108BD9-81ED-4DB2-BD59-A6C34878D82A}">
                    <a16:rowId xmlns:a16="http://schemas.microsoft.com/office/drawing/2014/main" val="267682958"/>
                  </a:ext>
                </a:extLst>
              </a:tr>
            </a:tbl>
          </a:graphicData>
        </a:graphic>
      </p:graphicFrame>
    </p:spTree>
    <p:extLst>
      <p:ext uri="{BB962C8B-B14F-4D97-AF65-F5344CB8AC3E}">
        <p14:creationId xmlns:p14="http://schemas.microsoft.com/office/powerpoint/2010/main" val="2358322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7">
            <a:extLst>
              <a:ext uri="{FF2B5EF4-FFF2-40B4-BE49-F238E27FC236}">
                <a16:creationId xmlns:a16="http://schemas.microsoft.com/office/drawing/2014/main" id="{B86DFD65-BB0F-4B9B-A56F-27EFC52A5F43}"/>
              </a:ext>
            </a:extLst>
          </p:cNvPr>
          <p:cNvSpPr>
            <a:spLocks noGrp="1"/>
          </p:cNvSpPr>
          <p:nvPr>
            <p:ph type="body" idx="1"/>
          </p:nvPr>
        </p:nvSpPr>
        <p:spPr>
          <a:xfrm>
            <a:off x="694422" y="539963"/>
            <a:ext cx="3583329" cy="591683"/>
          </a:xfrm>
        </p:spPr>
        <p:txBody>
          <a:bodyPr/>
          <a:lstStyle/>
          <a:p>
            <a:r>
              <a:rPr lang="en-US" altLang="ja-JP" dirty="0"/>
              <a:t>【</a:t>
            </a:r>
            <a:r>
              <a:rPr lang="ja-JP" altLang="en-US" dirty="0"/>
              <a:t>まとめ</a:t>
            </a:r>
            <a:r>
              <a:rPr lang="en-US" altLang="ja-JP" dirty="0"/>
              <a:t>】</a:t>
            </a:r>
            <a:endParaRPr lang="ja-JP" altLang="en-US" dirty="0"/>
          </a:p>
        </p:txBody>
      </p:sp>
      <p:sp>
        <p:nvSpPr>
          <p:cNvPr id="3" name="コンテンツ プレースホルダー 2">
            <a:extLst>
              <a:ext uri="{FF2B5EF4-FFF2-40B4-BE49-F238E27FC236}">
                <a16:creationId xmlns:a16="http://schemas.microsoft.com/office/drawing/2014/main" id="{4DD99FB2-6AEF-4261-B007-E3602956CE84}"/>
              </a:ext>
            </a:extLst>
          </p:cNvPr>
          <p:cNvSpPr>
            <a:spLocks noGrp="1"/>
          </p:cNvSpPr>
          <p:nvPr>
            <p:ph sz="half" idx="2"/>
          </p:nvPr>
        </p:nvSpPr>
        <p:spPr>
          <a:xfrm>
            <a:off x="1839596" y="1126154"/>
            <a:ext cx="9269192" cy="2461329"/>
          </a:xfrm>
          <a:solidFill>
            <a:schemeClr val="accent5">
              <a:lumMod val="20000"/>
              <a:lumOff val="80000"/>
            </a:schemeClr>
          </a:solidFill>
        </p:spPr>
        <p:txBody>
          <a:bodyPr>
            <a:noAutofit/>
          </a:bodyPr>
          <a:lstStyle/>
          <a:p>
            <a:pPr>
              <a:lnSpc>
                <a:spcPct val="150000"/>
              </a:lnSpc>
              <a:buFont typeface="Wingdings" panose="05000000000000000000" pitchFamily="2" charset="2"/>
              <a:buChar char="n"/>
            </a:pPr>
            <a:r>
              <a:rPr kumimoji="1" lang="ja-JP" altLang="en-US" sz="1300" dirty="0"/>
              <a:t>第一種施設に規定される事業所は、施設利用者が患者やこどもが大多数で</a:t>
            </a:r>
            <a:r>
              <a:rPr lang="ja-JP" altLang="en-US" sz="1300" dirty="0"/>
              <a:t>、受動喫煙による健康被害への意識が高いためか、法令</a:t>
            </a:r>
            <a:r>
              <a:rPr kumimoji="1" lang="ja-JP" altLang="en-US" sz="1300" dirty="0"/>
              <a:t>遵守が</a:t>
            </a:r>
            <a:r>
              <a:rPr kumimoji="1" lang="ja-JP" altLang="en-US" sz="1300" b="1" u="sng" dirty="0"/>
              <a:t>約</a:t>
            </a:r>
            <a:r>
              <a:rPr kumimoji="1" lang="en-US" altLang="ja-JP" sz="1300" b="1" u="sng" dirty="0"/>
              <a:t>99</a:t>
            </a:r>
            <a:r>
              <a:rPr kumimoji="1" lang="ja-JP" altLang="en-US" sz="1300" b="1" u="sng" dirty="0"/>
              <a:t>％と高率</a:t>
            </a:r>
            <a:r>
              <a:rPr kumimoji="1" lang="ja-JP" altLang="en-US" sz="1300" dirty="0"/>
              <a:t>であった。一方で、敷地外での喫煙としているところもわずかにあり、喫煙習慣の強さが窺われた。</a:t>
            </a:r>
            <a:endParaRPr kumimoji="1" lang="en-US" altLang="ja-JP" sz="1300" dirty="0"/>
          </a:p>
          <a:p>
            <a:pPr>
              <a:lnSpc>
                <a:spcPct val="150000"/>
              </a:lnSpc>
              <a:buFont typeface="Wingdings" panose="05000000000000000000" pitchFamily="2" charset="2"/>
              <a:buChar char="n"/>
            </a:pPr>
            <a:r>
              <a:rPr kumimoji="1" lang="ja-JP" altLang="en-US" sz="1300" dirty="0"/>
              <a:t>改正法施行前から禁煙としているところも多く、法施行により敷地内禁煙となったことを「知らない」と回答した事業所が約</a:t>
            </a:r>
            <a:r>
              <a:rPr kumimoji="1" lang="en-US" altLang="ja-JP" sz="1300" dirty="0"/>
              <a:t>8</a:t>
            </a:r>
            <a:r>
              <a:rPr kumimoji="1" lang="ja-JP" altLang="en-US" sz="1300" dirty="0"/>
              <a:t>％であった。（守るべきルール周知継続の必要性あり）</a:t>
            </a:r>
            <a:endParaRPr kumimoji="1" lang="en-US" altLang="ja-JP" sz="1300" dirty="0"/>
          </a:p>
          <a:p>
            <a:pPr>
              <a:lnSpc>
                <a:spcPct val="150000"/>
              </a:lnSpc>
              <a:buFont typeface="Wingdings" panose="05000000000000000000" pitchFamily="2" charset="2"/>
              <a:buChar char="n"/>
            </a:pPr>
            <a:r>
              <a:rPr kumimoji="1" lang="ja-JP" altLang="en-US" sz="1300" dirty="0"/>
              <a:t>改正法に抵触している</a:t>
            </a:r>
            <a:r>
              <a:rPr kumimoji="1" lang="en-US" altLang="ja-JP" sz="1300" dirty="0"/>
              <a:t>13</a:t>
            </a:r>
            <a:r>
              <a:rPr kumimoji="1" lang="ja-JP" altLang="en-US" sz="1300" dirty="0"/>
              <a:t>事業者には、第一種施設に必要な受動喫煙防止措置を</a:t>
            </a:r>
            <a:r>
              <a:rPr lang="ja-JP" altLang="en-US" sz="1300" dirty="0"/>
              <a:t>とるよう助言指導をし、全ての事業者に了承していただいた。</a:t>
            </a:r>
            <a:endParaRPr kumimoji="1" lang="en-US" altLang="ja-JP" sz="1300" dirty="0"/>
          </a:p>
        </p:txBody>
      </p:sp>
      <p:sp>
        <p:nvSpPr>
          <p:cNvPr id="9" name="テキスト プレースホルダー 8">
            <a:extLst>
              <a:ext uri="{FF2B5EF4-FFF2-40B4-BE49-F238E27FC236}">
                <a16:creationId xmlns:a16="http://schemas.microsoft.com/office/drawing/2014/main" id="{74A5E4DE-767F-4534-BFC2-F2240A8760E8}"/>
              </a:ext>
            </a:extLst>
          </p:cNvPr>
          <p:cNvSpPr>
            <a:spLocks noGrp="1"/>
          </p:cNvSpPr>
          <p:nvPr>
            <p:ph type="body" sz="quarter" idx="3"/>
          </p:nvPr>
        </p:nvSpPr>
        <p:spPr>
          <a:xfrm>
            <a:off x="694422" y="3592975"/>
            <a:ext cx="5654040" cy="591683"/>
          </a:xfrm>
        </p:spPr>
        <p:txBody>
          <a:bodyPr/>
          <a:lstStyle/>
          <a:p>
            <a:r>
              <a:rPr lang="en-US" altLang="ja-JP" dirty="0"/>
              <a:t>【</a:t>
            </a:r>
            <a:r>
              <a:rPr lang="ja-JP" altLang="en-US" dirty="0"/>
              <a:t>今後の予定</a:t>
            </a:r>
            <a:r>
              <a:rPr lang="en-US" altLang="ja-JP" dirty="0"/>
              <a:t>】</a:t>
            </a:r>
            <a:endParaRPr lang="ja-JP" altLang="en-US" dirty="0"/>
          </a:p>
        </p:txBody>
      </p:sp>
      <p:sp>
        <p:nvSpPr>
          <p:cNvPr id="10" name="コンテンツ プレースホルダー 9">
            <a:extLst>
              <a:ext uri="{FF2B5EF4-FFF2-40B4-BE49-F238E27FC236}">
                <a16:creationId xmlns:a16="http://schemas.microsoft.com/office/drawing/2014/main" id="{87934296-5E23-423F-9949-FBEF8F23D789}"/>
              </a:ext>
            </a:extLst>
          </p:cNvPr>
          <p:cNvSpPr>
            <a:spLocks noGrp="1"/>
          </p:cNvSpPr>
          <p:nvPr>
            <p:ph sz="quarter" idx="4"/>
          </p:nvPr>
        </p:nvSpPr>
        <p:spPr>
          <a:xfrm>
            <a:off x="1839596" y="4184658"/>
            <a:ext cx="9269192" cy="2239588"/>
          </a:xfrm>
          <a:solidFill>
            <a:schemeClr val="accent5">
              <a:lumMod val="20000"/>
              <a:lumOff val="80000"/>
            </a:schemeClr>
          </a:solidFill>
        </p:spPr>
        <p:txBody>
          <a:bodyPr>
            <a:noAutofit/>
          </a:bodyPr>
          <a:lstStyle/>
          <a:p>
            <a:pPr>
              <a:lnSpc>
                <a:spcPct val="170000"/>
              </a:lnSpc>
              <a:buFont typeface="Wingdings" panose="05000000000000000000" pitchFamily="2" charset="2"/>
              <a:buChar char="u"/>
            </a:pPr>
            <a:r>
              <a:rPr lang="ja-JP" altLang="en-US" sz="1300" dirty="0"/>
              <a:t>本調査、未回答事業者への現状調査</a:t>
            </a:r>
            <a:endParaRPr lang="en-US" altLang="ja-JP" sz="1300" dirty="0"/>
          </a:p>
          <a:p>
            <a:pPr>
              <a:lnSpc>
                <a:spcPct val="170000"/>
              </a:lnSpc>
              <a:buFont typeface="Wingdings" panose="05000000000000000000" pitchFamily="2" charset="2"/>
              <a:buChar char="u"/>
            </a:pPr>
            <a:r>
              <a:rPr lang="ja-JP" altLang="en-US" sz="1300" dirty="0"/>
              <a:t>特定施設等の区分に応じた、守るべきルールの周知継続と助言指導</a:t>
            </a:r>
            <a:endParaRPr lang="en-US" altLang="ja-JP" sz="1300" dirty="0"/>
          </a:p>
          <a:p>
            <a:pPr>
              <a:lnSpc>
                <a:spcPct val="100000"/>
              </a:lnSpc>
              <a:buFont typeface="Wingdings" panose="05000000000000000000" pitchFamily="2" charset="2"/>
              <a:buChar char="u"/>
            </a:pPr>
            <a:r>
              <a:rPr lang="en-US" altLang="ja-JP" sz="1300" dirty="0"/>
              <a:t>SNS</a:t>
            </a:r>
            <a:r>
              <a:rPr lang="ja-JP" altLang="en-US" sz="1300" dirty="0"/>
              <a:t>による定期的な情報発信</a:t>
            </a:r>
            <a:endParaRPr lang="en-US" altLang="ja-JP" sz="1300" dirty="0"/>
          </a:p>
          <a:p>
            <a:pPr marL="0" indent="0">
              <a:lnSpc>
                <a:spcPct val="100000"/>
              </a:lnSpc>
              <a:buNone/>
            </a:pPr>
            <a:r>
              <a:rPr lang="ja-JP" altLang="en-US" sz="1300" dirty="0"/>
              <a:t>（公道等の屋外での喫煙者マナー向上等、受動喫煙防止対策に関すること）</a:t>
            </a:r>
            <a:endParaRPr lang="en-US" altLang="ja-JP" sz="1300" dirty="0"/>
          </a:p>
          <a:p>
            <a:pPr>
              <a:lnSpc>
                <a:spcPct val="170000"/>
              </a:lnSpc>
              <a:buFont typeface="Wingdings" panose="05000000000000000000" pitchFamily="2" charset="2"/>
              <a:buChar char="u"/>
            </a:pPr>
            <a:r>
              <a:rPr lang="ja-JP" altLang="en-US" sz="1300" dirty="0"/>
              <a:t>調査未実施事業者への受動喫煙防止対策の現状調査</a:t>
            </a:r>
            <a:endParaRPr lang="en-US" altLang="ja-JP" sz="1300" dirty="0"/>
          </a:p>
        </p:txBody>
      </p:sp>
    </p:spTree>
    <p:extLst>
      <p:ext uri="{BB962C8B-B14F-4D97-AF65-F5344CB8AC3E}">
        <p14:creationId xmlns:p14="http://schemas.microsoft.com/office/powerpoint/2010/main" val="3696626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65">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800" b="0" i="0" u="none" strike="noStrike" kern="1200" cap="none" spc="0" normalizeH="0" baseline="0" noProof="0" dirty="0">
              <a:ln>
                <a:noFill/>
              </a:ln>
              <a:solidFill>
                <a:prstClr val="white"/>
              </a:solidFill>
              <a:effectLst/>
              <a:uLnTx/>
              <a:uFillTx/>
              <a:latin typeface="游ゴシック" panose="020F0502020204030204"/>
              <a:ea typeface="+mn-ea"/>
              <a:cs typeface="+mn-cs"/>
            </a:endParaRPr>
          </a:p>
        </p:txBody>
      </p:sp>
      <p:sp>
        <p:nvSpPr>
          <p:cNvPr id="7" name="タイトル 6">
            <a:extLst>
              <a:ext uri="{FF2B5EF4-FFF2-40B4-BE49-F238E27FC236}">
                <a16:creationId xmlns:a16="http://schemas.microsoft.com/office/drawing/2014/main" id="{AE664683-C0B7-4FB3-9D49-C16FE64F0289}"/>
              </a:ext>
            </a:extLst>
          </p:cNvPr>
          <p:cNvSpPr>
            <a:spLocks noGrp="1"/>
          </p:cNvSpPr>
          <p:nvPr>
            <p:ph type="title"/>
          </p:nvPr>
        </p:nvSpPr>
        <p:spPr>
          <a:xfrm>
            <a:off x="643467" y="321734"/>
            <a:ext cx="10905066" cy="1135737"/>
          </a:xfrm>
        </p:spPr>
        <p:txBody>
          <a:bodyPr vert="horz" lIns="91440" tIns="45720" rIns="91440" bIns="45720" rtlCol="0" anchor="ctr">
            <a:normAutofit/>
          </a:bodyPr>
          <a:lstStyle/>
          <a:p>
            <a:r>
              <a:rPr lang="ja-JP" altLang="en-US" sz="4000" b="1" kern="1200">
                <a:solidFill>
                  <a:schemeClr val="tx1"/>
                </a:solidFill>
                <a:latin typeface="+mj-lt"/>
                <a:ea typeface="+mj-ea"/>
                <a:cs typeface="+mj-cs"/>
              </a:rPr>
              <a:t>調査の概要</a:t>
            </a:r>
            <a:endParaRPr lang="ja-JP" altLang="en-US" sz="4000" b="1" kern="1200" dirty="0">
              <a:solidFill>
                <a:schemeClr val="tx1"/>
              </a:solidFill>
              <a:latin typeface="+mj-lt"/>
              <a:ea typeface="+mj-ea"/>
              <a:cs typeface="+mj-cs"/>
            </a:endParaRPr>
          </a:p>
        </p:txBody>
      </p:sp>
      <p:sp>
        <p:nvSpPr>
          <p:cNvPr id="8" name="縦書きテキスト プレースホルダー 7">
            <a:extLst>
              <a:ext uri="{FF2B5EF4-FFF2-40B4-BE49-F238E27FC236}">
                <a16:creationId xmlns:a16="http://schemas.microsoft.com/office/drawing/2014/main" id="{264A8372-D004-4A48-945A-5EFF190980A3}"/>
              </a:ext>
            </a:extLst>
          </p:cNvPr>
          <p:cNvSpPr>
            <a:spLocks noGrp="1"/>
          </p:cNvSpPr>
          <p:nvPr>
            <p:ph type="body" orient="vert" idx="1"/>
          </p:nvPr>
        </p:nvSpPr>
        <p:spPr>
          <a:xfrm>
            <a:off x="643467" y="1779019"/>
            <a:ext cx="10905066" cy="4719492"/>
          </a:xfrm>
        </p:spPr>
        <p:txBody>
          <a:bodyPr vert="horz" lIns="91440" tIns="45720" rIns="91440" bIns="45720" rtlCol="0">
            <a:normAutofit fontScale="92500" lnSpcReduction="10000"/>
          </a:bodyPr>
          <a:lstStyle/>
          <a:p>
            <a:pPr marL="57150" indent="0">
              <a:buNone/>
            </a:pPr>
            <a:r>
              <a:rPr lang="en-US" altLang="ja-JP" sz="2400" b="1" dirty="0"/>
              <a:t>1</a:t>
            </a:r>
            <a:r>
              <a:rPr lang="ja-JP" altLang="en-US" sz="2400" b="1" dirty="0"/>
              <a:t>　調査目的</a:t>
            </a:r>
            <a:r>
              <a:rPr lang="ja-JP" altLang="en-US" sz="2400" dirty="0"/>
              <a:t>　 行政機関の庁舎、学校病院など健康影響が大きい方が主たる利用者で</a:t>
            </a:r>
            <a:endParaRPr lang="en-US" altLang="ja-JP" sz="2400" dirty="0"/>
          </a:p>
          <a:p>
            <a:pPr marL="57150" indent="0">
              <a:buNone/>
            </a:pPr>
            <a:r>
              <a:rPr lang="ja-JP" altLang="en-US" sz="2400" dirty="0"/>
              <a:t>　　　　　　   ある第一種施設の喫煙環境の実態を把握し、受動喫煙の防止をより</a:t>
            </a:r>
            <a:endParaRPr lang="en-US" altLang="ja-JP" sz="2400" dirty="0"/>
          </a:p>
          <a:p>
            <a:pPr marL="57150" indent="0">
              <a:buNone/>
            </a:pPr>
            <a:r>
              <a:rPr lang="ja-JP" altLang="en-US" sz="2400" dirty="0"/>
              <a:t>　　　　　　   一層推進する。</a:t>
            </a:r>
            <a:endParaRPr lang="en-US" altLang="ja-JP" sz="2400" dirty="0"/>
          </a:p>
          <a:p>
            <a:pPr marL="57150" indent="0">
              <a:buNone/>
            </a:pPr>
            <a:r>
              <a:rPr lang="en-US" altLang="ja-JP" sz="2400" b="1" dirty="0"/>
              <a:t>2</a:t>
            </a:r>
            <a:r>
              <a:rPr lang="ja-JP" altLang="en-US" sz="2400" b="1" dirty="0"/>
              <a:t>　調査対象</a:t>
            </a:r>
            <a:r>
              <a:rPr lang="ja-JP" altLang="en-US" sz="2400" dirty="0"/>
              <a:t>　 健康増進法に規定する第一種施設に該当する事業所等</a:t>
            </a:r>
            <a:endParaRPr lang="en-US" altLang="ja-JP" sz="2400" dirty="0"/>
          </a:p>
          <a:p>
            <a:pPr marL="57150" indent="0">
              <a:buNone/>
            </a:pPr>
            <a:r>
              <a:rPr lang="en-US" altLang="ja-JP" sz="2400" b="1" dirty="0"/>
              <a:t>3</a:t>
            </a:r>
            <a:r>
              <a:rPr lang="ja-JP" altLang="en-US" sz="2400" b="1" dirty="0"/>
              <a:t>　調査時点</a:t>
            </a:r>
            <a:r>
              <a:rPr lang="ja-JP" altLang="en-US" sz="2400" dirty="0"/>
              <a:t>　 令和</a:t>
            </a:r>
            <a:r>
              <a:rPr lang="en-US" altLang="ja-JP" sz="2400" dirty="0"/>
              <a:t>5</a:t>
            </a:r>
            <a:r>
              <a:rPr lang="ja-JP" altLang="en-US" sz="2400" dirty="0"/>
              <a:t>年</a:t>
            </a:r>
            <a:r>
              <a:rPr lang="en-US" altLang="ja-JP" sz="2400" dirty="0"/>
              <a:t>1</a:t>
            </a:r>
            <a:r>
              <a:rPr lang="ja-JP" altLang="en-US" sz="2400" dirty="0"/>
              <a:t>月</a:t>
            </a:r>
            <a:r>
              <a:rPr lang="en-US" altLang="ja-JP" sz="2400" dirty="0"/>
              <a:t>1</a:t>
            </a:r>
            <a:r>
              <a:rPr lang="ja-JP" altLang="en-US" sz="2400" dirty="0"/>
              <a:t>日時点</a:t>
            </a:r>
            <a:endParaRPr lang="en-US" altLang="ja-JP" sz="2400" dirty="0"/>
          </a:p>
          <a:p>
            <a:pPr marL="57150" indent="0">
              <a:buNone/>
            </a:pPr>
            <a:r>
              <a:rPr lang="en-US" altLang="ja-JP" sz="2400" b="1" dirty="0"/>
              <a:t>4</a:t>
            </a:r>
            <a:r>
              <a:rPr lang="ja-JP" altLang="en-US" sz="2400" b="1" dirty="0"/>
              <a:t>　調査方法</a:t>
            </a:r>
            <a:r>
              <a:rPr lang="ja-JP" altLang="en-US" sz="2400" dirty="0"/>
              <a:t>　 調査票による</a:t>
            </a:r>
            <a:endParaRPr lang="en-US" altLang="ja-JP" sz="2400" dirty="0"/>
          </a:p>
          <a:p>
            <a:pPr marL="57150" indent="0">
              <a:buNone/>
            </a:pPr>
            <a:r>
              <a:rPr lang="en-US" altLang="ja-JP" sz="2400" b="1" dirty="0"/>
              <a:t>5</a:t>
            </a:r>
            <a:r>
              <a:rPr lang="ja-JP" altLang="en-US" sz="2400" b="1" dirty="0"/>
              <a:t>　回答期限</a:t>
            </a:r>
            <a:r>
              <a:rPr lang="ja-JP" altLang="en-US" sz="2400" dirty="0"/>
              <a:t>　 令和</a:t>
            </a:r>
            <a:r>
              <a:rPr lang="en-US" altLang="ja-JP" sz="2400" dirty="0"/>
              <a:t>5</a:t>
            </a:r>
            <a:r>
              <a:rPr lang="ja-JP" altLang="en-US" sz="2400" dirty="0"/>
              <a:t>年</a:t>
            </a:r>
            <a:r>
              <a:rPr lang="en-US" altLang="ja-JP" sz="2400" dirty="0"/>
              <a:t>2</a:t>
            </a:r>
            <a:r>
              <a:rPr lang="ja-JP" altLang="en-US" sz="2400" dirty="0"/>
              <a:t>月</a:t>
            </a:r>
            <a:r>
              <a:rPr lang="en-US" altLang="ja-JP" sz="2400" dirty="0"/>
              <a:t>3</a:t>
            </a:r>
            <a:r>
              <a:rPr lang="ja-JP" altLang="en-US" sz="2400" dirty="0"/>
              <a:t>日（金）まで</a:t>
            </a:r>
            <a:endParaRPr lang="en-US" altLang="ja-JP" sz="2400" dirty="0"/>
          </a:p>
          <a:p>
            <a:pPr marL="57150" indent="0">
              <a:buNone/>
            </a:pPr>
            <a:r>
              <a:rPr lang="en-US" altLang="ja-JP" sz="2400" b="1" dirty="0"/>
              <a:t>6</a:t>
            </a:r>
            <a:r>
              <a:rPr lang="ja-JP" altLang="en-US" sz="2400" b="1" dirty="0"/>
              <a:t>　回答方法</a:t>
            </a:r>
            <a:endParaRPr lang="en-US" altLang="ja-JP" sz="2400" b="1" dirty="0"/>
          </a:p>
          <a:p>
            <a:pPr marL="0" indent="0">
              <a:buNone/>
            </a:pPr>
            <a:r>
              <a:rPr lang="ja-JP" altLang="en-US" sz="2400" dirty="0"/>
              <a:t>　　（</a:t>
            </a:r>
            <a:r>
              <a:rPr lang="en-US" altLang="ja-JP" sz="2400" dirty="0"/>
              <a:t>1</a:t>
            </a:r>
            <a:r>
              <a:rPr lang="ja-JP" altLang="en-US" sz="2400" dirty="0"/>
              <a:t>）専用回答フォーム（盛岡市公式ホームページ）</a:t>
            </a:r>
            <a:endParaRPr lang="en-US" altLang="ja-JP" sz="2400" dirty="0"/>
          </a:p>
          <a:p>
            <a:pPr marL="0" indent="0">
              <a:buNone/>
            </a:pPr>
            <a:r>
              <a:rPr lang="ja-JP" altLang="en-US" sz="2400" dirty="0"/>
              <a:t>　　（</a:t>
            </a:r>
            <a:r>
              <a:rPr lang="en-US" altLang="ja-JP" sz="2400" dirty="0"/>
              <a:t>2</a:t>
            </a:r>
            <a:r>
              <a:rPr lang="ja-JP" altLang="en-US" sz="2400" dirty="0"/>
              <a:t>）ファクス</a:t>
            </a:r>
            <a:endParaRPr lang="en-US" altLang="ja-JP" sz="2400" dirty="0"/>
          </a:p>
          <a:p>
            <a:pPr marL="0" indent="0">
              <a:buNone/>
            </a:pPr>
            <a:r>
              <a:rPr lang="ja-JP" altLang="en-US" sz="2400" dirty="0"/>
              <a:t>　　（</a:t>
            </a:r>
            <a:r>
              <a:rPr lang="en-US" altLang="ja-JP" sz="2400" dirty="0"/>
              <a:t>3</a:t>
            </a:r>
            <a:r>
              <a:rPr lang="ja-JP" altLang="en-US" sz="2400" dirty="0"/>
              <a:t>）郵送</a:t>
            </a:r>
            <a:endParaRPr lang="en-US" altLang="ja-JP" sz="2400" dirty="0"/>
          </a:p>
          <a:p>
            <a:pPr marL="0" indent="0">
              <a:buNone/>
            </a:pPr>
            <a:r>
              <a:rPr lang="ja-JP" altLang="en-US" sz="2400" b="1" dirty="0"/>
              <a:t>　</a:t>
            </a:r>
            <a:endParaRPr lang="en-US" altLang="ja-JP" sz="2400" dirty="0"/>
          </a:p>
        </p:txBody>
      </p:sp>
      <p:sp>
        <p:nvSpPr>
          <p:cNvPr id="73" name="Rectangle 67">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800" b="0" i="0" u="none" strike="noStrike" kern="1200" cap="none" spc="0" normalizeH="0" baseline="0" noProof="0">
              <a:ln>
                <a:noFill/>
              </a:ln>
              <a:solidFill>
                <a:prstClr val="white"/>
              </a:solidFill>
              <a:effectLst/>
              <a:uLnTx/>
              <a:uFillTx/>
              <a:latin typeface="游ゴシック" panose="020F0502020204030204"/>
              <a:ea typeface="+mn-ea"/>
              <a:cs typeface="+mn-cs"/>
            </a:endParaRPr>
          </a:p>
        </p:txBody>
      </p:sp>
      <p:sp>
        <p:nvSpPr>
          <p:cNvPr id="70" name="Isosceles Triangle 69">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800" b="0" i="0" u="none" strike="noStrike" kern="1200" cap="none" spc="0" normalizeH="0" baseline="0" noProof="0">
              <a:ln>
                <a:noFill/>
              </a:ln>
              <a:solidFill>
                <a:prstClr val="white"/>
              </a:solidFill>
              <a:effectLst/>
              <a:uLnTx/>
              <a:uFillTx/>
              <a:latin typeface="游ゴシック" panose="020F0502020204030204"/>
              <a:ea typeface="+mn-ea"/>
              <a:cs typeface="+mn-cs"/>
            </a:endParaRPr>
          </a:p>
        </p:txBody>
      </p:sp>
      <p:sp>
        <p:nvSpPr>
          <p:cNvPr id="72" name="Isosceles Triangle 71">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800" b="0" i="0" u="none" strike="noStrike" kern="1200" cap="none" spc="0" normalizeH="0" baseline="0" noProof="0">
              <a:ln>
                <a:noFill/>
              </a:ln>
              <a:solidFill>
                <a:prstClr val="white"/>
              </a:solidFill>
              <a:effectLst/>
              <a:uLnTx/>
              <a:uFillTx/>
              <a:latin typeface="游ゴシック" panose="020F0502020204030204"/>
              <a:ea typeface="+mn-ea"/>
              <a:cs typeface="+mn-cs"/>
            </a:endParaRPr>
          </a:p>
        </p:txBody>
      </p:sp>
      <p:sp>
        <p:nvSpPr>
          <p:cNvPr id="74" name="Rectangle 73">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800" b="0" i="0" u="none" strike="noStrike" kern="1200" cap="none" spc="0" normalizeH="0" baseline="0" noProof="0">
              <a:ln>
                <a:noFill/>
              </a:ln>
              <a:solidFill>
                <a:prstClr val="white"/>
              </a:solidFill>
              <a:effectLst/>
              <a:uLnTx/>
              <a:uFillTx/>
              <a:latin typeface="游ゴシック" panose="020F0502020204030204"/>
              <a:ea typeface="+mn-ea"/>
              <a:cs typeface="+mn-cs"/>
            </a:endParaRPr>
          </a:p>
        </p:txBody>
      </p:sp>
    </p:spTree>
    <p:extLst>
      <p:ext uri="{BB962C8B-B14F-4D97-AF65-F5344CB8AC3E}">
        <p14:creationId xmlns:p14="http://schemas.microsoft.com/office/powerpoint/2010/main" val="413909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16BF4F81-CE79-4A24-860D-9959FF716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79278" y="484632"/>
            <a:ext cx="4189913" cy="5852642"/>
          </a:xfrm>
          <a:prstGeom prst="rect">
            <a:avLst/>
          </a:prstGeom>
          <a:solidFill>
            <a:schemeClr val="bg2"/>
          </a:solidFill>
          <a:ln w="127000" cap="sq" cmpd="thinThick">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タイトル 3">
            <a:extLst>
              <a:ext uri="{FF2B5EF4-FFF2-40B4-BE49-F238E27FC236}">
                <a16:creationId xmlns:a16="http://schemas.microsoft.com/office/drawing/2014/main" id="{672E3453-A801-45D3-A806-41686F5F0285}"/>
              </a:ext>
            </a:extLst>
          </p:cNvPr>
          <p:cNvSpPr>
            <a:spLocks noGrp="1"/>
          </p:cNvSpPr>
          <p:nvPr>
            <p:ph type="title"/>
          </p:nvPr>
        </p:nvSpPr>
        <p:spPr>
          <a:xfrm>
            <a:off x="710390" y="681037"/>
            <a:ext cx="3738779" cy="1788811"/>
          </a:xfrm>
        </p:spPr>
        <p:txBody>
          <a:bodyPr vert="horz" lIns="91440" tIns="45720" rIns="91440" bIns="45720" rtlCol="0" anchor="ctr">
            <a:normAutofit/>
          </a:bodyPr>
          <a:lstStyle/>
          <a:p>
            <a:r>
              <a:rPr lang="ja-JP" altLang="en-US" sz="4000" b="1"/>
              <a:t>回収率</a:t>
            </a:r>
          </a:p>
        </p:txBody>
      </p:sp>
      <p:sp>
        <p:nvSpPr>
          <p:cNvPr id="14" name="テキスト プレースホルダー 13">
            <a:extLst>
              <a:ext uri="{FF2B5EF4-FFF2-40B4-BE49-F238E27FC236}">
                <a16:creationId xmlns:a16="http://schemas.microsoft.com/office/drawing/2014/main" id="{18747ACE-A9BD-4395-A914-E098F98DA66C}"/>
              </a:ext>
            </a:extLst>
          </p:cNvPr>
          <p:cNvSpPr>
            <a:spLocks noGrp="1"/>
          </p:cNvSpPr>
          <p:nvPr>
            <p:ph type="body" sz="half" idx="2"/>
          </p:nvPr>
        </p:nvSpPr>
        <p:spPr>
          <a:xfrm>
            <a:off x="710390" y="2630161"/>
            <a:ext cx="3738780" cy="3546801"/>
          </a:xfrm>
        </p:spPr>
        <p:txBody>
          <a:bodyPr vert="horz" lIns="91440" tIns="45720" rIns="91440" bIns="45720" rtlCol="0">
            <a:normAutofit/>
          </a:bodyPr>
          <a:lstStyle/>
          <a:p>
            <a:pPr indent="-228600">
              <a:buFont typeface="Arial" panose="020B0604020202020204" pitchFamily="34" charset="0"/>
              <a:buChar char="•"/>
            </a:pPr>
            <a:r>
              <a:rPr lang="ja-JP" altLang="en-US" sz="2000" b="1" dirty="0"/>
              <a:t>調査対象数　　</a:t>
            </a:r>
            <a:r>
              <a:rPr lang="en-US" altLang="ja-JP" sz="2000" b="1" dirty="0"/>
              <a:t>1,277</a:t>
            </a:r>
            <a:r>
              <a:rPr lang="ja-JP" altLang="en-US" sz="2000" b="1" dirty="0"/>
              <a:t>件</a:t>
            </a:r>
            <a:endParaRPr lang="en-US" altLang="ja-JP" sz="2000" b="1" dirty="0"/>
          </a:p>
          <a:p>
            <a:pPr indent="-228600">
              <a:buFont typeface="Arial" panose="020B0604020202020204" pitchFamily="34" charset="0"/>
              <a:buChar char="•"/>
            </a:pPr>
            <a:r>
              <a:rPr lang="ja-JP" altLang="en-US" sz="2000" b="1" dirty="0"/>
              <a:t>回答　　　　　   </a:t>
            </a:r>
            <a:r>
              <a:rPr lang="en-US" altLang="ja-JP" sz="2000" b="1" dirty="0"/>
              <a:t>921</a:t>
            </a:r>
            <a:r>
              <a:rPr lang="ja-JP" altLang="en-US" sz="2000" b="1" dirty="0"/>
              <a:t>件</a:t>
            </a:r>
            <a:endParaRPr lang="en-US" altLang="ja-JP" sz="2000" b="1" dirty="0"/>
          </a:p>
          <a:p>
            <a:pPr indent="-228600">
              <a:buFont typeface="Arial" panose="020B0604020202020204" pitchFamily="34" charset="0"/>
              <a:buChar char="•"/>
            </a:pPr>
            <a:r>
              <a:rPr lang="ja-JP" altLang="en-US" sz="2000" b="1" dirty="0"/>
              <a:t>未回答　　　　   </a:t>
            </a:r>
            <a:r>
              <a:rPr lang="en-US" altLang="ja-JP" sz="2000" b="1" dirty="0"/>
              <a:t>356</a:t>
            </a:r>
            <a:r>
              <a:rPr lang="ja-JP" altLang="en-US" sz="2000" b="1" dirty="0"/>
              <a:t>件</a:t>
            </a:r>
            <a:endParaRPr lang="en-US" altLang="ja-JP" sz="2000" b="1" dirty="0"/>
          </a:p>
          <a:p>
            <a:pPr indent="-228600">
              <a:buFont typeface="Arial" panose="020B0604020202020204" pitchFamily="34" charset="0"/>
              <a:buChar char="•"/>
            </a:pPr>
            <a:r>
              <a:rPr lang="ja-JP" altLang="en-US" sz="2000" b="1" dirty="0"/>
              <a:t>回答率　　　　  </a:t>
            </a:r>
            <a:r>
              <a:rPr lang="en-US" altLang="ja-JP" sz="2000" b="1" dirty="0"/>
              <a:t>72.1</a:t>
            </a:r>
            <a:r>
              <a:rPr lang="ja-JP" altLang="en-US" sz="2000" b="1" dirty="0"/>
              <a:t>％</a:t>
            </a:r>
          </a:p>
        </p:txBody>
      </p:sp>
      <p:pic>
        <p:nvPicPr>
          <p:cNvPr id="6" name="図 5" descr="グラフ, 円グラフ&#10;&#10;自動的に生成された説明">
            <a:extLst>
              <a:ext uri="{FF2B5EF4-FFF2-40B4-BE49-F238E27FC236}">
                <a16:creationId xmlns:a16="http://schemas.microsoft.com/office/drawing/2014/main" id="{19B739E8-F59F-4CDA-8E8D-E8C8353B6231}"/>
              </a:ext>
            </a:extLst>
          </p:cNvPr>
          <p:cNvPicPr>
            <a:picLocks noChangeAspect="1"/>
          </p:cNvPicPr>
          <p:nvPr/>
        </p:nvPicPr>
        <p:blipFill rotWithShape="1">
          <a:blip r:embed="rId2"/>
          <a:srcRect l="5156" r="5131" b="-2"/>
          <a:stretch/>
        </p:blipFill>
        <p:spPr>
          <a:xfrm>
            <a:off x="5170507" y="484633"/>
            <a:ext cx="6542215" cy="5888736"/>
          </a:xfrm>
          <a:prstGeom prst="rect">
            <a:avLst/>
          </a:prstGeom>
        </p:spPr>
      </p:pic>
    </p:spTree>
    <p:extLst>
      <p:ext uri="{BB962C8B-B14F-4D97-AF65-F5344CB8AC3E}">
        <p14:creationId xmlns:p14="http://schemas.microsoft.com/office/powerpoint/2010/main" val="1173420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F22B52-904C-4AD2-8FF9-52A79166C225}"/>
              </a:ext>
            </a:extLst>
          </p:cNvPr>
          <p:cNvSpPr>
            <a:spLocks noGrp="1"/>
          </p:cNvSpPr>
          <p:nvPr>
            <p:ph type="title"/>
          </p:nvPr>
        </p:nvSpPr>
        <p:spPr>
          <a:xfrm>
            <a:off x="415483" y="517065"/>
            <a:ext cx="2962199" cy="976585"/>
          </a:xfrm>
        </p:spPr>
        <p:txBody>
          <a:bodyPr/>
          <a:lstStyle/>
          <a:p>
            <a:r>
              <a:rPr kumimoji="1" lang="ja-JP" altLang="en-US" b="1" dirty="0"/>
              <a:t>判定結果</a:t>
            </a:r>
          </a:p>
        </p:txBody>
      </p:sp>
      <p:graphicFrame>
        <p:nvGraphicFramePr>
          <p:cNvPr id="9" name="表 9">
            <a:extLst>
              <a:ext uri="{FF2B5EF4-FFF2-40B4-BE49-F238E27FC236}">
                <a16:creationId xmlns:a16="http://schemas.microsoft.com/office/drawing/2014/main" id="{E1FA278C-1811-4563-9A85-90422ED8C2F8}"/>
              </a:ext>
            </a:extLst>
          </p:cNvPr>
          <p:cNvGraphicFramePr>
            <a:graphicFrameLocks noGrp="1"/>
          </p:cNvGraphicFramePr>
          <p:nvPr>
            <p:ph sz="half" idx="2"/>
            <p:extLst>
              <p:ext uri="{D42A27DB-BD31-4B8C-83A1-F6EECF244321}">
                <p14:modId xmlns:p14="http://schemas.microsoft.com/office/powerpoint/2010/main" val="3799913725"/>
              </p:ext>
            </p:extLst>
          </p:nvPr>
        </p:nvGraphicFramePr>
        <p:xfrm>
          <a:off x="549646" y="1903445"/>
          <a:ext cx="3312638" cy="1793778"/>
        </p:xfrm>
        <a:graphic>
          <a:graphicData uri="http://schemas.openxmlformats.org/drawingml/2006/table">
            <a:tbl>
              <a:tblPr firstRow="1" bandRow="1">
                <a:tableStyleId>{69CF1AB2-1976-4502-BF36-3FF5EA218861}</a:tableStyleId>
              </a:tblPr>
              <a:tblGrid>
                <a:gridCol w="891714">
                  <a:extLst>
                    <a:ext uri="{9D8B030D-6E8A-4147-A177-3AD203B41FA5}">
                      <a16:colId xmlns:a16="http://schemas.microsoft.com/office/drawing/2014/main" val="281968482"/>
                    </a:ext>
                  </a:extLst>
                </a:gridCol>
                <a:gridCol w="1210462">
                  <a:extLst>
                    <a:ext uri="{9D8B030D-6E8A-4147-A177-3AD203B41FA5}">
                      <a16:colId xmlns:a16="http://schemas.microsoft.com/office/drawing/2014/main" val="233046090"/>
                    </a:ext>
                  </a:extLst>
                </a:gridCol>
                <a:gridCol w="1210462">
                  <a:extLst>
                    <a:ext uri="{9D8B030D-6E8A-4147-A177-3AD203B41FA5}">
                      <a16:colId xmlns:a16="http://schemas.microsoft.com/office/drawing/2014/main" val="2474860422"/>
                    </a:ext>
                  </a:extLst>
                </a:gridCol>
              </a:tblGrid>
              <a:tr h="379327">
                <a:tc>
                  <a:txBody>
                    <a:bodyPr/>
                    <a:lstStyle/>
                    <a:p>
                      <a:pPr algn="ctr"/>
                      <a:r>
                        <a:rPr kumimoji="1" lang="ja-JP" altLang="en-US" dirty="0"/>
                        <a:t>判定</a:t>
                      </a:r>
                    </a:p>
                  </a:txBody>
                  <a:tcPr anchor="ctr"/>
                </a:tc>
                <a:tc>
                  <a:txBody>
                    <a:bodyPr/>
                    <a:lstStyle/>
                    <a:p>
                      <a:pPr algn="ctr"/>
                      <a:r>
                        <a:rPr kumimoji="1" lang="ja-JP" altLang="en-US" dirty="0"/>
                        <a:t>回答数</a:t>
                      </a:r>
                    </a:p>
                  </a:txBody>
                  <a:tcPr anchor="ctr"/>
                </a:tc>
                <a:tc>
                  <a:txBody>
                    <a:bodyPr/>
                    <a:lstStyle/>
                    <a:p>
                      <a:pPr algn="ctr"/>
                      <a:r>
                        <a:rPr kumimoji="1" lang="ja-JP" altLang="en-US" dirty="0"/>
                        <a:t>％</a:t>
                      </a:r>
                    </a:p>
                  </a:txBody>
                  <a:tcPr anchor="ctr"/>
                </a:tc>
                <a:extLst>
                  <a:ext uri="{0D108BD9-81ED-4DB2-BD59-A6C34878D82A}">
                    <a16:rowId xmlns:a16="http://schemas.microsoft.com/office/drawing/2014/main" val="1876737985"/>
                  </a:ext>
                </a:extLst>
              </a:tr>
              <a:tr h="452792">
                <a:tc>
                  <a:txBody>
                    <a:bodyPr/>
                    <a:lstStyle/>
                    <a:p>
                      <a:pPr algn="ctr"/>
                      <a:r>
                        <a:rPr kumimoji="1" lang="ja-JP" altLang="en-US" dirty="0"/>
                        <a:t>指導</a:t>
                      </a:r>
                      <a:endParaRPr kumimoji="1" lang="en-US" altLang="ja-JP" dirty="0"/>
                    </a:p>
                    <a:p>
                      <a:pPr algn="ctr"/>
                      <a:r>
                        <a:rPr kumimoji="1" lang="ja-JP" altLang="en-US" dirty="0"/>
                        <a:t>不要</a:t>
                      </a:r>
                    </a:p>
                  </a:txBody>
                  <a:tcPr anchor="ctr"/>
                </a:tc>
                <a:tc>
                  <a:txBody>
                    <a:bodyPr/>
                    <a:lstStyle/>
                    <a:p>
                      <a:pPr algn="r"/>
                      <a:r>
                        <a:rPr kumimoji="1" lang="en-US" altLang="ja-JP" dirty="0"/>
                        <a:t>908</a:t>
                      </a:r>
                      <a:endParaRPr kumimoji="1" lang="ja-JP" altLang="en-US" dirty="0"/>
                    </a:p>
                  </a:txBody>
                  <a:tcPr anchor="ctr"/>
                </a:tc>
                <a:tc>
                  <a:txBody>
                    <a:bodyPr/>
                    <a:lstStyle/>
                    <a:p>
                      <a:pPr algn="r"/>
                      <a:r>
                        <a:rPr kumimoji="1" lang="en-US" altLang="ja-JP" dirty="0"/>
                        <a:t>98.6</a:t>
                      </a:r>
                      <a:r>
                        <a:rPr kumimoji="1" lang="ja-JP" altLang="en-US" dirty="0"/>
                        <a:t>％</a:t>
                      </a:r>
                    </a:p>
                  </a:txBody>
                  <a:tcPr anchor="ctr"/>
                </a:tc>
                <a:extLst>
                  <a:ext uri="{0D108BD9-81ED-4DB2-BD59-A6C34878D82A}">
                    <a16:rowId xmlns:a16="http://schemas.microsoft.com/office/drawing/2014/main" val="3174263822"/>
                  </a:ext>
                </a:extLst>
              </a:tr>
              <a:tr h="390716">
                <a:tc>
                  <a:txBody>
                    <a:bodyPr/>
                    <a:lstStyle/>
                    <a:p>
                      <a:r>
                        <a:rPr kumimoji="1" lang="ja-JP" altLang="en-US" dirty="0"/>
                        <a:t>要指導</a:t>
                      </a:r>
                    </a:p>
                  </a:txBody>
                  <a:tcPr anchor="ctr"/>
                </a:tc>
                <a:tc>
                  <a:txBody>
                    <a:bodyPr/>
                    <a:lstStyle/>
                    <a:p>
                      <a:pPr algn="r"/>
                      <a:r>
                        <a:rPr kumimoji="1" lang="en-US" altLang="ja-JP" dirty="0"/>
                        <a:t>13</a:t>
                      </a:r>
                      <a:endParaRPr kumimoji="1" lang="ja-JP" altLang="en-US" dirty="0"/>
                    </a:p>
                  </a:txBody>
                  <a:tcPr anchor="ctr"/>
                </a:tc>
                <a:tc>
                  <a:txBody>
                    <a:bodyPr/>
                    <a:lstStyle/>
                    <a:p>
                      <a:pPr algn="r"/>
                      <a:r>
                        <a:rPr kumimoji="1" lang="en-US" altLang="ja-JP" dirty="0"/>
                        <a:t>1.4</a:t>
                      </a:r>
                      <a:r>
                        <a:rPr kumimoji="1" lang="ja-JP" altLang="en-US" dirty="0"/>
                        <a:t>％</a:t>
                      </a:r>
                    </a:p>
                  </a:txBody>
                  <a:tcPr anchor="ctr"/>
                </a:tc>
                <a:extLst>
                  <a:ext uri="{0D108BD9-81ED-4DB2-BD59-A6C34878D82A}">
                    <a16:rowId xmlns:a16="http://schemas.microsoft.com/office/drawing/2014/main" val="730556635"/>
                  </a:ext>
                </a:extLst>
              </a:tr>
              <a:tr h="383655">
                <a:tc>
                  <a:txBody>
                    <a:bodyPr/>
                    <a:lstStyle/>
                    <a:p>
                      <a:pPr algn="ctr"/>
                      <a:r>
                        <a:rPr kumimoji="1" lang="ja-JP" altLang="en-US" dirty="0"/>
                        <a:t>計</a:t>
                      </a:r>
                    </a:p>
                  </a:txBody>
                  <a:tcPr anchor="ctr"/>
                </a:tc>
                <a:tc>
                  <a:txBody>
                    <a:bodyPr/>
                    <a:lstStyle/>
                    <a:p>
                      <a:pPr algn="r"/>
                      <a:r>
                        <a:rPr kumimoji="1" lang="en-US" altLang="ja-JP" dirty="0"/>
                        <a:t>921</a:t>
                      </a:r>
                      <a:endParaRPr kumimoji="1" lang="ja-JP" altLang="en-US" dirty="0"/>
                    </a:p>
                  </a:txBody>
                  <a:tcPr anchor="ctr"/>
                </a:tc>
                <a:tc>
                  <a:txBody>
                    <a:bodyPr/>
                    <a:lstStyle/>
                    <a:p>
                      <a:pPr algn="r"/>
                      <a:r>
                        <a:rPr kumimoji="1" lang="en-US" altLang="ja-JP" dirty="0"/>
                        <a:t>100.0</a:t>
                      </a:r>
                      <a:r>
                        <a:rPr kumimoji="1" lang="ja-JP" altLang="en-US" dirty="0"/>
                        <a:t>％</a:t>
                      </a:r>
                    </a:p>
                  </a:txBody>
                  <a:tcPr anchor="ctr"/>
                </a:tc>
                <a:extLst>
                  <a:ext uri="{0D108BD9-81ED-4DB2-BD59-A6C34878D82A}">
                    <a16:rowId xmlns:a16="http://schemas.microsoft.com/office/drawing/2014/main" val="3342931648"/>
                  </a:ext>
                </a:extLst>
              </a:tr>
            </a:tbl>
          </a:graphicData>
        </a:graphic>
      </p:graphicFrame>
      <p:graphicFrame>
        <p:nvGraphicFramePr>
          <p:cNvPr id="5" name="表 4">
            <a:extLst>
              <a:ext uri="{FF2B5EF4-FFF2-40B4-BE49-F238E27FC236}">
                <a16:creationId xmlns:a16="http://schemas.microsoft.com/office/drawing/2014/main" id="{DF3668F2-72A5-4BDB-96CE-B9CE3D951C4D}"/>
              </a:ext>
            </a:extLst>
          </p:cNvPr>
          <p:cNvGraphicFramePr>
            <a:graphicFrameLocks noGrp="1"/>
          </p:cNvGraphicFramePr>
          <p:nvPr>
            <p:extLst>
              <p:ext uri="{D42A27DB-BD31-4B8C-83A1-F6EECF244321}">
                <p14:modId xmlns:p14="http://schemas.microsoft.com/office/powerpoint/2010/main" val="1057793455"/>
              </p:ext>
            </p:extLst>
          </p:nvPr>
        </p:nvGraphicFramePr>
        <p:xfrm>
          <a:off x="5468186" y="5113006"/>
          <a:ext cx="6186486" cy="1255090"/>
        </p:xfrm>
        <a:graphic>
          <a:graphicData uri="http://schemas.openxmlformats.org/drawingml/2006/table">
            <a:tbl>
              <a:tblPr/>
              <a:tblGrid>
                <a:gridCol w="477382">
                  <a:extLst>
                    <a:ext uri="{9D8B030D-6E8A-4147-A177-3AD203B41FA5}">
                      <a16:colId xmlns:a16="http://schemas.microsoft.com/office/drawing/2014/main" val="2040009778"/>
                    </a:ext>
                  </a:extLst>
                </a:gridCol>
                <a:gridCol w="477382">
                  <a:extLst>
                    <a:ext uri="{9D8B030D-6E8A-4147-A177-3AD203B41FA5}">
                      <a16:colId xmlns:a16="http://schemas.microsoft.com/office/drawing/2014/main" val="663825412"/>
                    </a:ext>
                  </a:extLst>
                </a:gridCol>
                <a:gridCol w="2864297">
                  <a:extLst>
                    <a:ext uri="{9D8B030D-6E8A-4147-A177-3AD203B41FA5}">
                      <a16:colId xmlns:a16="http://schemas.microsoft.com/office/drawing/2014/main" val="2251506259"/>
                    </a:ext>
                  </a:extLst>
                </a:gridCol>
                <a:gridCol w="477382">
                  <a:extLst>
                    <a:ext uri="{9D8B030D-6E8A-4147-A177-3AD203B41FA5}">
                      <a16:colId xmlns:a16="http://schemas.microsoft.com/office/drawing/2014/main" val="463640600"/>
                    </a:ext>
                  </a:extLst>
                </a:gridCol>
                <a:gridCol w="477382">
                  <a:extLst>
                    <a:ext uri="{9D8B030D-6E8A-4147-A177-3AD203B41FA5}">
                      <a16:colId xmlns:a16="http://schemas.microsoft.com/office/drawing/2014/main" val="4291857460"/>
                    </a:ext>
                  </a:extLst>
                </a:gridCol>
                <a:gridCol w="477382">
                  <a:extLst>
                    <a:ext uri="{9D8B030D-6E8A-4147-A177-3AD203B41FA5}">
                      <a16:colId xmlns:a16="http://schemas.microsoft.com/office/drawing/2014/main" val="3617001715"/>
                    </a:ext>
                  </a:extLst>
                </a:gridCol>
                <a:gridCol w="457897">
                  <a:extLst>
                    <a:ext uri="{9D8B030D-6E8A-4147-A177-3AD203B41FA5}">
                      <a16:colId xmlns:a16="http://schemas.microsoft.com/office/drawing/2014/main" val="812226881"/>
                    </a:ext>
                  </a:extLst>
                </a:gridCol>
                <a:gridCol w="477382">
                  <a:extLst>
                    <a:ext uri="{9D8B030D-6E8A-4147-A177-3AD203B41FA5}">
                      <a16:colId xmlns:a16="http://schemas.microsoft.com/office/drawing/2014/main" val="1833369789"/>
                    </a:ext>
                  </a:extLst>
                </a:gridCol>
              </a:tblGrid>
              <a:tr h="251018">
                <a:tc gridSpan="8">
                  <a:txBody>
                    <a:bodyPr/>
                    <a:lstStyle/>
                    <a:p>
                      <a:pPr algn="l" fontAlgn="ctr"/>
                      <a:r>
                        <a:rPr lang="ja-JP" altLang="en-US" sz="1100" b="1" i="0" u="none" strike="noStrike">
                          <a:solidFill>
                            <a:srgbClr val="000000"/>
                          </a:solidFill>
                          <a:effectLst/>
                          <a:latin typeface="游ゴシック" panose="020B0400000000000000" pitchFamily="50" charset="-128"/>
                          <a:ea typeface="游ゴシック" panose="020B0400000000000000" pitchFamily="50" charset="-128"/>
                        </a:rPr>
                        <a:t>要指導の内訳</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56244676"/>
                  </a:ext>
                </a:extLst>
              </a:tr>
              <a:tr h="251018">
                <a:tc>
                  <a:txBody>
                    <a:bodyPr/>
                    <a:lstStyle/>
                    <a:p>
                      <a:pPr algn="ctr" fontAlgn="ctr"/>
                      <a:r>
                        <a:rPr lang="en-US" altLang="ja-JP" sz="1100" b="1" i="0" u="none" strike="noStrike" dirty="0">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事業者</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法第</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27</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条（喫煙をする際の配慮義務）</a:t>
                      </a:r>
                    </a:p>
                  </a:txBody>
                  <a:tcPr marL="11430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1949119"/>
                  </a:ext>
                </a:extLst>
              </a:tr>
              <a:tr h="251018">
                <a:tc>
                  <a:txBody>
                    <a:bodyPr/>
                    <a:lstStyle/>
                    <a:p>
                      <a:pPr algn="ctr" fontAlgn="ctr"/>
                      <a:r>
                        <a:rPr lang="en-US" altLang="ja-JP" sz="1100" b="1" i="0" u="none" strike="noStrike" dirty="0">
                          <a:solidFill>
                            <a:srgbClr val="000000"/>
                          </a:solidFill>
                          <a:effectLst/>
                          <a:latin typeface="游ゴシック" panose="020B0400000000000000" pitchFamily="50" charset="-128"/>
                          <a:ea typeface="游ゴシック" panose="020B0400000000000000" pitchFamily="50" charset="-128"/>
                        </a:rPr>
                        <a:t>1</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事業者</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法第</a:t>
                      </a:r>
                      <a:r>
                        <a:rPr lang="en-US" altLang="ja-JP" sz="1100" b="0" i="0" u="none" strike="noStrike">
                          <a:solidFill>
                            <a:srgbClr val="000000"/>
                          </a:solidFill>
                          <a:effectLst/>
                          <a:latin typeface="Meiryo UI" panose="020B0604030504040204" pitchFamily="50" charset="-128"/>
                          <a:ea typeface="Meiryo UI" panose="020B0604030504040204" pitchFamily="50" charset="-128"/>
                        </a:rPr>
                        <a:t>29</a:t>
                      </a:r>
                      <a:r>
                        <a:rPr lang="ja-JP" altLang="en-US" sz="1100" b="0" i="0" u="none" strike="noStrike">
                          <a:solidFill>
                            <a:srgbClr val="000000"/>
                          </a:solidFill>
                          <a:effectLst/>
                          <a:latin typeface="Meiryo UI" panose="020B0604030504040204" pitchFamily="50" charset="-128"/>
                          <a:ea typeface="Meiryo UI" panose="020B0604030504040204" pitchFamily="50" charset="-128"/>
                        </a:rPr>
                        <a:t>条</a:t>
                      </a:r>
                      <a:r>
                        <a:rPr lang="en-US" altLang="ja-JP" sz="1100" b="0" i="0" u="none" strike="noStrike">
                          <a:solidFill>
                            <a:srgbClr val="000000"/>
                          </a:solidFill>
                          <a:effectLst/>
                          <a:latin typeface="Meiryo UI" panose="020B0604030504040204" pitchFamily="50" charset="-128"/>
                          <a:ea typeface="Meiryo UI" panose="020B0604030504040204" pitchFamily="50" charset="-128"/>
                        </a:rPr>
                        <a:t>1</a:t>
                      </a:r>
                      <a:r>
                        <a:rPr lang="ja-JP" altLang="en-US" sz="1100" b="0" i="0" u="none" strike="noStrike">
                          <a:solidFill>
                            <a:srgbClr val="000000"/>
                          </a:solidFill>
                          <a:effectLst/>
                          <a:latin typeface="Meiryo UI" panose="020B0604030504040204" pitchFamily="50" charset="-128"/>
                          <a:ea typeface="Meiryo UI" panose="020B0604030504040204" pitchFamily="50" charset="-128"/>
                        </a:rPr>
                        <a:t>の</a:t>
                      </a:r>
                      <a:r>
                        <a:rPr lang="en-US" altLang="ja-JP" sz="1100" b="0" i="0" u="none" strike="noStrike">
                          <a:solidFill>
                            <a:srgbClr val="000000"/>
                          </a:solidFill>
                          <a:effectLst/>
                          <a:latin typeface="Meiryo UI" panose="020B0604030504040204" pitchFamily="50" charset="-128"/>
                          <a:ea typeface="Meiryo UI" panose="020B0604030504040204" pitchFamily="50" charset="-128"/>
                        </a:rPr>
                        <a:t>1</a:t>
                      </a:r>
                      <a:r>
                        <a:rPr lang="ja-JP" altLang="en-US" sz="1100" b="0" i="0" u="none" strike="noStrike">
                          <a:solidFill>
                            <a:srgbClr val="000000"/>
                          </a:solidFill>
                          <a:effectLst/>
                          <a:latin typeface="Meiryo UI" panose="020B0604030504040204" pitchFamily="50" charset="-128"/>
                          <a:ea typeface="Meiryo UI" panose="020B0604030504040204" pitchFamily="50" charset="-128"/>
                        </a:rPr>
                        <a:t>（第一種施設における喫煙の禁止等）</a:t>
                      </a:r>
                    </a:p>
                  </a:txBody>
                  <a:tcPr marL="11430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2187881"/>
                  </a:ext>
                </a:extLst>
              </a:tr>
              <a:tr h="251018">
                <a:tc>
                  <a:txBody>
                    <a:bodyPr/>
                    <a:lstStyle/>
                    <a:p>
                      <a:pPr algn="ctr" fontAlgn="ctr"/>
                      <a:r>
                        <a:rPr lang="en-US" altLang="ja-JP" sz="1100" b="1" i="0" u="none" strike="noStrike" dirty="0">
                          <a:solidFill>
                            <a:srgbClr val="000000"/>
                          </a:solidFill>
                          <a:effectLst/>
                          <a:latin typeface="游ゴシック" panose="020B0400000000000000" pitchFamily="50" charset="-128"/>
                          <a:ea typeface="游ゴシック" panose="020B0400000000000000" pitchFamily="50" charset="-128"/>
                        </a:rPr>
                        <a:t>4</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事業者</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法第</a:t>
                      </a:r>
                      <a:r>
                        <a:rPr lang="en-US" altLang="ja-JP" sz="1100" b="0" i="0" u="none" strike="noStrike">
                          <a:solidFill>
                            <a:srgbClr val="000000"/>
                          </a:solidFill>
                          <a:effectLst/>
                          <a:latin typeface="Meiryo UI" panose="020B0604030504040204" pitchFamily="50" charset="-128"/>
                          <a:ea typeface="Meiryo UI" panose="020B0604030504040204" pitchFamily="50" charset="-128"/>
                        </a:rPr>
                        <a:t>28</a:t>
                      </a:r>
                      <a:r>
                        <a:rPr lang="ja-JP" altLang="en-US" sz="1100" b="0" i="0" u="none" strike="noStrike">
                          <a:solidFill>
                            <a:srgbClr val="000000"/>
                          </a:solidFill>
                          <a:effectLst/>
                          <a:latin typeface="Meiryo UI" panose="020B0604030504040204" pitchFamily="50" charset="-128"/>
                          <a:ea typeface="Meiryo UI" panose="020B0604030504040204" pitchFamily="50" charset="-128"/>
                        </a:rPr>
                        <a:t>条</a:t>
                      </a:r>
                      <a:r>
                        <a:rPr lang="en-US" altLang="ja-JP" sz="1100" b="0" i="0" u="none" strike="noStrike">
                          <a:solidFill>
                            <a:srgbClr val="000000"/>
                          </a:solidFill>
                          <a:effectLst/>
                          <a:latin typeface="Meiryo UI" panose="020B0604030504040204" pitchFamily="50" charset="-128"/>
                          <a:ea typeface="Meiryo UI" panose="020B0604030504040204" pitchFamily="50" charset="-128"/>
                        </a:rPr>
                        <a:t>13</a:t>
                      </a:r>
                      <a:r>
                        <a:rPr lang="ja-JP" altLang="en-US" sz="1100" b="0" i="0" u="none" strike="noStrike">
                          <a:solidFill>
                            <a:srgbClr val="000000"/>
                          </a:solidFill>
                          <a:effectLst/>
                          <a:latin typeface="Meiryo UI" panose="020B0604030504040204" pitchFamily="50" charset="-128"/>
                          <a:ea typeface="Meiryo UI" panose="020B0604030504040204" pitchFamily="50" charset="-128"/>
                        </a:rPr>
                        <a:t>（特定屋外喫煙場所以外での喫煙の禁止）</a:t>
                      </a:r>
                    </a:p>
                  </a:txBody>
                  <a:tcPr marL="11430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7281540"/>
                  </a:ext>
                </a:extLst>
              </a:tr>
              <a:tr h="251018">
                <a:tc>
                  <a:txBody>
                    <a:bodyPr/>
                    <a:lstStyle/>
                    <a:p>
                      <a:pPr algn="ctr" fontAlgn="ctr"/>
                      <a:r>
                        <a:rPr lang="en-US" altLang="ja-JP" sz="1100" b="1" i="0" u="none" strike="noStrike" dirty="0">
                          <a:solidFill>
                            <a:srgbClr val="000000"/>
                          </a:solidFill>
                          <a:effectLst/>
                          <a:latin typeface="游ゴシック" panose="020B0400000000000000" pitchFamily="50" charset="-128"/>
                          <a:ea typeface="游ゴシック" panose="020B0400000000000000" pitchFamily="50" charset="-128"/>
                        </a:rPr>
                        <a:t>7</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事業者</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省令第</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15</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条（特定屋外喫煙場所における受動喫煙を防止するために必要な措置）</a:t>
                      </a:r>
                    </a:p>
                  </a:txBody>
                  <a:tcPr marL="1143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79665930"/>
                  </a:ext>
                </a:extLst>
              </a:tr>
            </a:tbl>
          </a:graphicData>
        </a:graphic>
      </p:graphicFrame>
      <p:pic>
        <p:nvPicPr>
          <p:cNvPr id="3" name="図 2">
            <a:extLst>
              <a:ext uri="{FF2B5EF4-FFF2-40B4-BE49-F238E27FC236}">
                <a16:creationId xmlns:a16="http://schemas.microsoft.com/office/drawing/2014/main" id="{623C5695-9343-430E-8522-E1EC28C4339A}"/>
              </a:ext>
            </a:extLst>
          </p:cNvPr>
          <p:cNvPicPr>
            <a:picLocks noChangeAspect="1"/>
          </p:cNvPicPr>
          <p:nvPr/>
        </p:nvPicPr>
        <p:blipFill>
          <a:blip r:embed="rId2"/>
          <a:stretch>
            <a:fillRect/>
          </a:stretch>
        </p:blipFill>
        <p:spPr>
          <a:xfrm>
            <a:off x="4186237" y="711599"/>
            <a:ext cx="7785123" cy="5057312"/>
          </a:xfrm>
          <a:prstGeom prst="rect">
            <a:avLst/>
          </a:prstGeom>
        </p:spPr>
      </p:pic>
    </p:spTree>
    <p:extLst>
      <p:ext uri="{BB962C8B-B14F-4D97-AF65-F5344CB8AC3E}">
        <p14:creationId xmlns:p14="http://schemas.microsoft.com/office/powerpoint/2010/main" val="1058379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タイトル 3">
            <a:extLst>
              <a:ext uri="{FF2B5EF4-FFF2-40B4-BE49-F238E27FC236}">
                <a16:creationId xmlns:a16="http://schemas.microsoft.com/office/drawing/2014/main" id="{B0DF7E2E-3E1F-4F17-B665-96FFE176D6E1}"/>
              </a:ext>
            </a:extLst>
          </p:cNvPr>
          <p:cNvSpPr>
            <a:spLocks noGrp="1"/>
          </p:cNvSpPr>
          <p:nvPr>
            <p:ph type="title"/>
          </p:nvPr>
        </p:nvSpPr>
        <p:spPr>
          <a:xfrm>
            <a:off x="943277" y="712269"/>
            <a:ext cx="3370998" cy="5502264"/>
          </a:xfrm>
        </p:spPr>
        <p:txBody>
          <a:bodyPr>
            <a:normAutofit/>
          </a:bodyPr>
          <a:lstStyle/>
          <a:p>
            <a:r>
              <a:rPr lang="en-US" altLang="ja-JP">
                <a:solidFill>
                  <a:srgbClr val="FFFFFF"/>
                </a:solidFill>
              </a:rPr>
              <a:t>1</a:t>
            </a:r>
            <a:r>
              <a:rPr lang="ja-JP" altLang="en-US">
                <a:solidFill>
                  <a:srgbClr val="FFFFFF"/>
                </a:solidFill>
              </a:rPr>
              <a:t>　施設区分について、該当するものに☑を付けてください。</a:t>
            </a:r>
          </a:p>
        </p:txBody>
      </p:sp>
      <p:cxnSp>
        <p:nvCxnSpPr>
          <p:cNvPr id="30" name="Straight Connector 29">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85216"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pic>
        <p:nvPicPr>
          <p:cNvPr id="5" name="図 4">
            <a:extLst>
              <a:ext uri="{FF2B5EF4-FFF2-40B4-BE49-F238E27FC236}">
                <a16:creationId xmlns:a16="http://schemas.microsoft.com/office/drawing/2014/main" id="{4BD3F342-E697-49A2-A262-CDAAE3A37122}"/>
              </a:ext>
            </a:extLst>
          </p:cNvPr>
          <p:cNvPicPr>
            <a:picLocks noChangeAspect="1"/>
          </p:cNvPicPr>
          <p:nvPr/>
        </p:nvPicPr>
        <p:blipFill>
          <a:blip r:embed="rId2"/>
          <a:stretch>
            <a:fillRect/>
          </a:stretch>
        </p:blipFill>
        <p:spPr>
          <a:xfrm>
            <a:off x="5321263" y="630113"/>
            <a:ext cx="6285521" cy="5584420"/>
          </a:xfrm>
          <a:prstGeom prst="rect">
            <a:avLst/>
          </a:prstGeom>
        </p:spPr>
      </p:pic>
    </p:spTree>
    <p:extLst>
      <p:ext uri="{BB962C8B-B14F-4D97-AF65-F5344CB8AC3E}">
        <p14:creationId xmlns:p14="http://schemas.microsoft.com/office/powerpoint/2010/main" val="4205454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BECACB72-3535-4C1F-B618-F4CBD214F4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0907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タイトル 3">
            <a:extLst>
              <a:ext uri="{FF2B5EF4-FFF2-40B4-BE49-F238E27FC236}">
                <a16:creationId xmlns:a16="http://schemas.microsoft.com/office/drawing/2014/main" id="{B0DF7E2E-3E1F-4F17-B665-96FFE176D6E1}"/>
              </a:ext>
            </a:extLst>
          </p:cNvPr>
          <p:cNvSpPr>
            <a:spLocks noGrp="1"/>
          </p:cNvSpPr>
          <p:nvPr>
            <p:ph type="title"/>
          </p:nvPr>
        </p:nvSpPr>
        <p:spPr>
          <a:xfrm>
            <a:off x="593954" y="581891"/>
            <a:ext cx="3771009" cy="3740727"/>
          </a:xfrm>
        </p:spPr>
        <p:txBody>
          <a:bodyPr vert="horz" lIns="91440" tIns="45720" rIns="91440" bIns="45720" rtlCol="0" anchor="b">
            <a:normAutofit/>
          </a:bodyPr>
          <a:lstStyle/>
          <a:p>
            <a:r>
              <a:rPr lang="en-US" altLang="ja-JP" sz="4600" kern="1200" dirty="0">
                <a:solidFill>
                  <a:schemeClr val="bg1"/>
                </a:solidFill>
                <a:latin typeface="+mj-lt"/>
                <a:ea typeface="+mj-ea"/>
                <a:cs typeface="+mj-cs"/>
              </a:rPr>
              <a:t>2</a:t>
            </a:r>
            <a:r>
              <a:rPr lang="ja-JP" altLang="en-US" sz="4600" kern="1200" dirty="0">
                <a:solidFill>
                  <a:schemeClr val="bg1"/>
                </a:solidFill>
                <a:latin typeface="+mj-lt"/>
                <a:ea typeface="+mj-ea"/>
                <a:cs typeface="+mj-cs"/>
              </a:rPr>
              <a:t>　従事者数について、該当するものに☑を付けてください。</a:t>
            </a:r>
          </a:p>
        </p:txBody>
      </p:sp>
      <p:pic>
        <p:nvPicPr>
          <p:cNvPr id="2" name="図 1">
            <a:extLst>
              <a:ext uri="{FF2B5EF4-FFF2-40B4-BE49-F238E27FC236}">
                <a16:creationId xmlns:a16="http://schemas.microsoft.com/office/drawing/2014/main" id="{8CCEA217-E523-409E-98FA-9E64939473C9}"/>
              </a:ext>
            </a:extLst>
          </p:cNvPr>
          <p:cNvPicPr>
            <a:picLocks noChangeAspect="1"/>
          </p:cNvPicPr>
          <p:nvPr/>
        </p:nvPicPr>
        <p:blipFill>
          <a:blip r:embed="rId2"/>
          <a:stretch>
            <a:fillRect/>
          </a:stretch>
        </p:blipFill>
        <p:spPr>
          <a:xfrm>
            <a:off x="5350533" y="581892"/>
            <a:ext cx="6507372" cy="5937978"/>
          </a:xfrm>
          <a:prstGeom prst="rect">
            <a:avLst/>
          </a:prstGeom>
        </p:spPr>
      </p:pic>
    </p:spTree>
    <p:extLst>
      <p:ext uri="{BB962C8B-B14F-4D97-AF65-F5344CB8AC3E}">
        <p14:creationId xmlns:p14="http://schemas.microsoft.com/office/powerpoint/2010/main" val="2286164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6FB5C8-3B5B-45B7-9100-F6F317D64ED1}"/>
              </a:ext>
            </a:extLst>
          </p:cNvPr>
          <p:cNvSpPr>
            <a:spLocks noGrp="1"/>
          </p:cNvSpPr>
          <p:nvPr>
            <p:ph type="title"/>
          </p:nvPr>
        </p:nvSpPr>
        <p:spPr>
          <a:xfrm>
            <a:off x="1" y="0"/>
            <a:ext cx="12191999" cy="1157287"/>
          </a:xfrm>
          <a:solidFill>
            <a:schemeClr val="accent1"/>
          </a:solidFill>
        </p:spPr>
        <p:txBody>
          <a:bodyPr lIns="144000" tIns="144000" rIns="144000" bIns="144000">
            <a:noAutofit/>
          </a:bodyPr>
          <a:lstStyle/>
          <a:p>
            <a:r>
              <a:rPr kumimoji="1" lang="en-US" altLang="ja-JP" sz="3200" b="1" dirty="0">
                <a:solidFill>
                  <a:schemeClr val="bg1"/>
                </a:solidFill>
              </a:rPr>
              <a:t>3</a:t>
            </a:r>
            <a:r>
              <a:rPr kumimoji="1" lang="ja-JP" altLang="en-US" sz="3200" b="1" dirty="0">
                <a:solidFill>
                  <a:schemeClr val="bg1"/>
                </a:solidFill>
              </a:rPr>
              <a:t>　平成</a:t>
            </a:r>
            <a:r>
              <a:rPr kumimoji="1" lang="en-US" altLang="ja-JP" sz="3200" b="1" dirty="0">
                <a:solidFill>
                  <a:schemeClr val="bg1"/>
                </a:solidFill>
              </a:rPr>
              <a:t>30</a:t>
            </a:r>
            <a:r>
              <a:rPr kumimoji="1" lang="ja-JP" altLang="en-US" sz="3200" b="1" dirty="0">
                <a:solidFill>
                  <a:schemeClr val="bg1"/>
                </a:solidFill>
              </a:rPr>
              <a:t>年</a:t>
            </a:r>
            <a:r>
              <a:rPr kumimoji="1" lang="en-US" altLang="ja-JP" sz="3200" b="1" dirty="0">
                <a:solidFill>
                  <a:schemeClr val="bg1"/>
                </a:solidFill>
              </a:rPr>
              <a:t>7</a:t>
            </a:r>
            <a:r>
              <a:rPr kumimoji="1" lang="ja-JP" altLang="en-US" sz="3200" b="1" dirty="0">
                <a:solidFill>
                  <a:schemeClr val="bg1"/>
                </a:solidFill>
              </a:rPr>
              <a:t>月に健康増進法が改正され、第一種施設は敷地内禁煙が義務付けられたことを知っていますか。</a:t>
            </a:r>
          </a:p>
        </p:txBody>
      </p:sp>
      <p:pic>
        <p:nvPicPr>
          <p:cNvPr id="7" name="図 6">
            <a:extLst>
              <a:ext uri="{FF2B5EF4-FFF2-40B4-BE49-F238E27FC236}">
                <a16:creationId xmlns:a16="http://schemas.microsoft.com/office/drawing/2014/main" id="{DF610984-8C0D-488B-B70C-97544C792C47}"/>
              </a:ext>
            </a:extLst>
          </p:cNvPr>
          <p:cNvPicPr>
            <a:picLocks noChangeAspect="1"/>
          </p:cNvPicPr>
          <p:nvPr/>
        </p:nvPicPr>
        <p:blipFill>
          <a:blip r:embed="rId2"/>
          <a:stretch>
            <a:fillRect/>
          </a:stretch>
        </p:blipFill>
        <p:spPr>
          <a:xfrm>
            <a:off x="266923" y="1770887"/>
            <a:ext cx="4968671" cy="4560203"/>
          </a:xfrm>
          <a:prstGeom prst="rect">
            <a:avLst/>
          </a:prstGeom>
        </p:spPr>
      </p:pic>
      <p:pic>
        <p:nvPicPr>
          <p:cNvPr id="3" name="図 2">
            <a:extLst>
              <a:ext uri="{FF2B5EF4-FFF2-40B4-BE49-F238E27FC236}">
                <a16:creationId xmlns:a16="http://schemas.microsoft.com/office/drawing/2014/main" id="{10920460-5342-4E7A-A0E5-C56614EBC900}"/>
              </a:ext>
            </a:extLst>
          </p:cNvPr>
          <p:cNvPicPr>
            <a:picLocks noChangeAspect="1"/>
          </p:cNvPicPr>
          <p:nvPr/>
        </p:nvPicPr>
        <p:blipFill>
          <a:blip r:embed="rId3"/>
          <a:stretch>
            <a:fillRect/>
          </a:stretch>
        </p:blipFill>
        <p:spPr>
          <a:xfrm>
            <a:off x="5235594" y="1481301"/>
            <a:ext cx="6498899" cy="5139373"/>
          </a:xfrm>
          <a:prstGeom prst="rect">
            <a:avLst/>
          </a:prstGeom>
        </p:spPr>
      </p:pic>
    </p:spTree>
    <p:extLst>
      <p:ext uri="{BB962C8B-B14F-4D97-AF65-F5344CB8AC3E}">
        <p14:creationId xmlns:p14="http://schemas.microsoft.com/office/powerpoint/2010/main" val="2162267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01738EAD-6DF6-432F-8492-E4A491BBA84C}"/>
              </a:ext>
            </a:extLst>
          </p:cNvPr>
          <p:cNvSpPr>
            <a:spLocks noGrp="1"/>
          </p:cNvSpPr>
          <p:nvPr>
            <p:ph type="title"/>
          </p:nvPr>
        </p:nvSpPr>
        <p:spPr>
          <a:xfrm>
            <a:off x="0" y="-1593"/>
            <a:ext cx="12192000" cy="1144594"/>
          </a:xfrm>
          <a:solidFill>
            <a:schemeClr val="accent1"/>
          </a:solidFill>
        </p:spPr>
        <p:txBody>
          <a:bodyPr lIns="144000" tIns="144000" rIns="144000" bIns="144000">
            <a:normAutofit fontScale="90000"/>
          </a:bodyPr>
          <a:lstStyle/>
          <a:p>
            <a:r>
              <a:rPr lang="en-US" altLang="ja-JP" sz="3600" b="1" dirty="0">
                <a:solidFill>
                  <a:schemeClr val="bg1"/>
                </a:solidFill>
              </a:rPr>
              <a:t>4</a:t>
            </a:r>
            <a:r>
              <a:rPr lang="ja-JP" altLang="en-US" sz="3600" b="1" dirty="0">
                <a:solidFill>
                  <a:schemeClr val="bg1"/>
                </a:solidFill>
              </a:rPr>
              <a:t>　敷地内の状況について、該当するものに☑を付けてください。</a:t>
            </a:r>
          </a:p>
        </p:txBody>
      </p:sp>
      <p:sp>
        <p:nvSpPr>
          <p:cNvPr id="5" name="テキスト プレースホルダー 4">
            <a:extLst>
              <a:ext uri="{FF2B5EF4-FFF2-40B4-BE49-F238E27FC236}">
                <a16:creationId xmlns:a16="http://schemas.microsoft.com/office/drawing/2014/main" id="{5C56401D-CD34-49BB-A3AF-0BA9ADECC2D5}"/>
              </a:ext>
            </a:extLst>
          </p:cNvPr>
          <p:cNvSpPr>
            <a:spLocks noGrp="1"/>
          </p:cNvSpPr>
          <p:nvPr>
            <p:ph type="body" idx="1"/>
          </p:nvPr>
        </p:nvSpPr>
        <p:spPr>
          <a:xfrm>
            <a:off x="225426" y="1359592"/>
            <a:ext cx="2440125" cy="477492"/>
          </a:xfrm>
        </p:spPr>
        <p:txBody>
          <a:bodyPr/>
          <a:lstStyle/>
          <a:p>
            <a:r>
              <a:rPr lang="ja-JP" altLang="en-US" dirty="0"/>
              <a:t>屋内の状況</a:t>
            </a:r>
          </a:p>
        </p:txBody>
      </p:sp>
      <p:pic>
        <p:nvPicPr>
          <p:cNvPr id="12" name="図 11">
            <a:extLst>
              <a:ext uri="{FF2B5EF4-FFF2-40B4-BE49-F238E27FC236}">
                <a16:creationId xmlns:a16="http://schemas.microsoft.com/office/drawing/2014/main" id="{8395DD92-E52A-408C-B9F5-AD3300A33D25}"/>
              </a:ext>
            </a:extLst>
          </p:cNvPr>
          <p:cNvPicPr>
            <a:picLocks noChangeAspect="1"/>
          </p:cNvPicPr>
          <p:nvPr/>
        </p:nvPicPr>
        <p:blipFill>
          <a:blip r:embed="rId3"/>
          <a:stretch>
            <a:fillRect/>
          </a:stretch>
        </p:blipFill>
        <p:spPr>
          <a:xfrm>
            <a:off x="225426" y="1759643"/>
            <a:ext cx="5592139" cy="4607923"/>
          </a:xfrm>
          <a:prstGeom prst="rect">
            <a:avLst/>
          </a:prstGeom>
        </p:spPr>
      </p:pic>
      <p:pic>
        <p:nvPicPr>
          <p:cNvPr id="2" name="図 1">
            <a:extLst>
              <a:ext uri="{FF2B5EF4-FFF2-40B4-BE49-F238E27FC236}">
                <a16:creationId xmlns:a16="http://schemas.microsoft.com/office/drawing/2014/main" id="{D1FE5A53-4668-451E-BB7F-1D911F8847BC}"/>
              </a:ext>
            </a:extLst>
          </p:cNvPr>
          <p:cNvPicPr>
            <a:picLocks noChangeAspect="1"/>
          </p:cNvPicPr>
          <p:nvPr/>
        </p:nvPicPr>
        <p:blipFill>
          <a:blip r:embed="rId4"/>
          <a:stretch>
            <a:fillRect/>
          </a:stretch>
        </p:blipFill>
        <p:spPr>
          <a:xfrm>
            <a:off x="5150655" y="1415578"/>
            <a:ext cx="6815919" cy="5206435"/>
          </a:xfrm>
          <a:prstGeom prst="rect">
            <a:avLst/>
          </a:prstGeom>
        </p:spPr>
      </p:pic>
    </p:spTree>
    <p:extLst>
      <p:ext uri="{BB962C8B-B14F-4D97-AF65-F5344CB8AC3E}">
        <p14:creationId xmlns:p14="http://schemas.microsoft.com/office/powerpoint/2010/main" val="1491418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3">
            <a:extLst>
              <a:ext uri="{FF2B5EF4-FFF2-40B4-BE49-F238E27FC236}">
                <a16:creationId xmlns:a16="http://schemas.microsoft.com/office/drawing/2014/main" id="{647569F6-E4F8-4450-AC80-F2C8639683C1}"/>
              </a:ext>
            </a:extLst>
          </p:cNvPr>
          <p:cNvSpPr>
            <a:spLocks noGrp="1"/>
          </p:cNvSpPr>
          <p:nvPr>
            <p:ph type="title"/>
          </p:nvPr>
        </p:nvSpPr>
        <p:spPr>
          <a:xfrm>
            <a:off x="0" y="1"/>
            <a:ext cx="12192000" cy="983494"/>
          </a:xfrm>
          <a:solidFill>
            <a:schemeClr val="accent1"/>
          </a:solidFill>
        </p:spPr>
        <p:txBody>
          <a:bodyPr lIns="144000" tIns="144000" rIns="144000" bIns="144000">
            <a:normAutofit fontScale="90000"/>
          </a:bodyPr>
          <a:lstStyle/>
          <a:p>
            <a:r>
              <a:rPr lang="ja-JP" altLang="en-US" sz="3600" b="1" dirty="0">
                <a:solidFill>
                  <a:schemeClr val="bg1"/>
                </a:solidFill>
              </a:rPr>
              <a:t> </a:t>
            </a:r>
            <a:r>
              <a:rPr lang="en-US" altLang="ja-JP" sz="3600" b="1" dirty="0">
                <a:solidFill>
                  <a:schemeClr val="bg1"/>
                </a:solidFill>
              </a:rPr>
              <a:t>4</a:t>
            </a:r>
            <a:r>
              <a:rPr lang="ja-JP" altLang="en-US" sz="3600" b="1" dirty="0">
                <a:solidFill>
                  <a:schemeClr val="bg1"/>
                </a:solidFill>
              </a:rPr>
              <a:t>  敷地内の状況について、該当するものに☑を付けてください。</a:t>
            </a:r>
          </a:p>
        </p:txBody>
      </p:sp>
      <p:sp>
        <p:nvSpPr>
          <p:cNvPr id="10" name="テキスト プレースホルダー 6">
            <a:extLst>
              <a:ext uri="{FF2B5EF4-FFF2-40B4-BE49-F238E27FC236}">
                <a16:creationId xmlns:a16="http://schemas.microsoft.com/office/drawing/2014/main" id="{44D7CE26-F271-4C21-BE6A-69CCC526ED57}"/>
              </a:ext>
            </a:extLst>
          </p:cNvPr>
          <p:cNvSpPr txBox="1">
            <a:spLocks/>
          </p:cNvSpPr>
          <p:nvPr/>
        </p:nvSpPr>
        <p:spPr>
          <a:xfrm>
            <a:off x="440982" y="1456115"/>
            <a:ext cx="2440125" cy="477492"/>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kumimoji="1"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kumimoji="1"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kumimoji="1"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kumimoji="1" sz="1600" b="1" kern="1200">
                <a:solidFill>
                  <a:schemeClr val="tx1"/>
                </a:solidFill>
                <a:latin typeface="+mn-lt"/>
                <a:ea typeface="+mn-ea"/>
                <a:cs typeface="+mn-cs"/>
              </a:defRPr>
            </a:lvl9pPr>
          </a:lstStyle>
          <a:p>
            <a:r>
              <a:rPr lang="ja-JP" altLang="en-US" dirty="0"/>
              <a:t>屋外の状況</a:t>
            </a:r>
          </a:p>
        </p:txBody>
      </p:sp>
      <p:pic>
        <p:nvPicPr>
          <p:cNvPr id="11" name="図 10">
            <a:extLst>
              <a:ext uri="{FF2B5EF4-FFF2-40B4-BE49-F238E27FC236}">
                <a16:creationId xmlns:a16="http://schemas.microsoft.com/office/drawing/2014/main" id="{E660EAA0-4B81-4389-B9C1-ECEC4B41FE37}"/>
              </a:ext>
            </a:extLst>
          </p:cNvPr>
          <p:cNvPicPr>
            <a:picLocks noChangeAspect="1"/>
          </p:cNvPicPr>
          <p:nvPr/>
        </p:nvPicPr>
        <p:blipFill>
          <a:blip r:embed="rId2"/>
          <a:stretch>
            <a:fillRect/>
          </a:stretch>
        </p:blipFill>
        <p:spPr>
          <a:xfrm>
            <a:off x="269532" y="1960345"/>
            <a:ext cx="5469279" cy="4785619"/>
          </a:xfrm>
          <a:prstGeom prst="rect">
            <a:avLst/>
          </a:prstGeom>
        </p:spPr>
      </p:pic>
      <p:pic>
        <p:nvPicPr>
          <p:cNvPr id="2" name="図 1">
            <a:extLst>
              <a:ext uri="{FF2B5EF4-FFF2-40B4-BE49-F238E27FC236}">
                <a16:creationId xmlns:a16="http://schemas.microsoft.com/office/drawing/2014/main" id="{C108F3FE-92A6-4E91-9D09-C23A8B9AE2FE}"/>
              </a:ext>
            </a:extLst>
          </p:cNvPr>
          <p:cNvPicPr>
            <a:picLocks noChangeAspect="1"/>
          </p:cNvPicPr>
          <p:nvPr/>
        </p:nvPicPr>
        <p:blipFill>
          <a:blip r:embed="rId3"/>
          <a:stretch>
            <a:fillRect/>
          </a:stretch>
        </p:blipFill>
        <p:spPr>
          <a:xfrm>
            <a:off x="5738811" y="1293800"/>
            <a:ext cx="6187976" cy="5352752"/>
          </a:xfrm>
          <a:prstGeom prst="rect">
            <a:avLst/>
          </a:prstGeom>
        </p:spPr>
      </p:pic>
    </p:spTree>
    <p:extLst>
      <p:ext uri="{BB962C8B-B14F-4D97-AF65-F5344CB8AC3E}">
        <p14:creationId xmlns:p14="http://schemas.microsoft.com/office/powerpoint/2010/main" val="2801218229"/>
      </p:ext>
    </p:extLst>
  </p:cSld>
  <p:clrMapOvr>
    <a:masterClrMapping/>
  </p:clrMapOvr>
</p:sld>
</file>

<file path=ppt/theme/theme1.xml><?xml version="1.0" encoding="utf-8"?>
<a:theme xmlns:a="http://schemas.openxmlformats.org/drawingml/2006/main" name="Office テーマ">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817</TotalTime>
  <Words>1704</Words>
  <Application>Microsoft Office PowerPoint</Application>
  <PresentationFormat>ワイド画面</PresentationFormat>
  <Paragraphs>133</Paragraphs>
  <Slides>16</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Meiryo UI</vt:lpstr>
      <vt:lpstr>游ゴシック</vt:lpstr>
      <vt:lpstr>游ゴシック Light</vt:lpstr>
      <vt:lpstr>Arial</vt:lpstr>
      <vt:lpstr>Wingdings</vt:lpstr>
      <vt:lpstr>Office テーマ</vt:lpstr>
      <vt:lpstr>第一種施設における 受動喫煙防止対策の現状調査結果 　　（令和5年1月実施）</vt:lpstr>
      <vt:lpstr>調査の概要</vt:lpstr>
      <vt:lpstr>回収率</vt:lpstr>
      <vt:lpstr>判定結果</vt:lpstr>
      <vt:lpstr>1　施設区分について、該当するものに☑を付けてください。</vt:lpstr>
      <vt:lpstr>2　従事者数について、該当するものに☑を付けてください。</vt:lpstr>
      <vt:lpstr>3　平成30年7月に健康増進法が改正され、第一種施設は敷地内禁煙が義務付けられたことを知っていますか。</vt:lpstr>
      <vt:lpstr>4　敷地内の状況について、該当するものに☑を付けてください。</vt:lpstr>
      <vt:lpstr> 4  敷地内の状況について、該当するものに☑を付けてください。</vt:lpstr>
      <vt:lpstr>5　4で「特定屋外喫煙場所あり」、「喫煙所あり」と回答した方のみお答えください。</vt:lpstr>
      <vt:lpstr>6　職場において、禁煙を推進する取り組みを行っていますか。</vt:lpstr>
      <vt:lpstr>7　職場において、受動喫煙防止対策の周知啓発を行っていますか。</vt:lpstr>
      <vt:lpstr>8　自由記載（受動喫煙防止対策に関するご意見があれば記載してください）</vt:lpstr>
      <vt:lpstr>8　自由記載（一部抜粋）</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第一種施設における 受動喫煙防止対策の現状調査結果</dc:title>
  <dc:creator>赤坂　眞紀子</dc:creator>
  <cp:lastModifiedBy>赤坂　眞紀子</cp:lastModifiedBy>
  <cp:revision>30</cp:revision>
  <dcterms:created xsi:type="dcterms:W3CDTF">2023-02-27T02:29:30Z</dcterms:created>
  <dcterms:modified xsi:type="dcterms:W3CDTF">2023-03-03T01:56:59Z</dcterms:modified>
</cp:coreProperties>
</file>