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3" r:id="rId2"/>
  </p:sldIdLst>
  <p:sldSz cx="6858000" cy="9906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29FCB666-30B9-42BC-939B-B28B5454E289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小野寺　尚子" initials="小野寺　尚子" lastIdx="1" clrIdx="0">
    <p:extLst>
      <p:ext uri="{19B8F6BF-5375-455C-9EA6-DF929625EA0E}">
        <p15:presenceInfo xmlns:p15="http://schemas.microsoft.com/office/powerpoint/2012/main" userId="S::nao-onodera@city.morioka.iwate.jp::fae0a4c5-bfe0-4633-8260-99d43dece4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6600"/>
    <a:srgbClr val="FFCCFF"/>
    <a:srgbClr val="FFFFCC"/>
    <a:srgbClr val="FF66CC"/>
    <a:srgbClr val="FF66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509" cy="340740"/>
          </a:xfrm>
          <a:prstGeom prst="rect">
            <a:avLst/>
          </a:prstGeom>
        </p:spPr>
        <p:txBody>
          <a:bodyPr vert="horz" lIns="88303" tIns="44152" rIns="88303" bIns="441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8" y="0"/>
            <a:ext cx="4307509" cy="340740"/>
          </a:xfrm>
          <a:prstGeom prst="rect">
            <a:avLst/>
          </a:prstGeom>
        </p:spPr>
        <p:txBody>
          <a:bodyPr vert="horz" lIns="88303" tIns="44152" rIns="88303" bIns="44152" rtlCol="0"/>
          <a:lstStyle>
            <a:lvl1pPr algn="r">
              <a:defRPr sz="1200"/>
            </a:lvl1pPr>
          </a:lstStyle>
          <a:p>
            <a:fld id="{7FFD1C78-CD77-4C2F-89A6-8A9097CF399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03" tIns="44152" rIns="88303" bIns="4415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8" y="3276584"/>
            <a:ext cx="7950545" cy="2680287"/>
          </a:xfrm>
          <a:prstGeom prst="rect">
            <a:avLst/>
          </a:prstGeom>
        </p:spPr>
        <p:txBody>
          <a:bodyPr vert="horz" lIns="88303" tIns="44152" rIns="88303" bIns="4415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6460"/>
            <a:ext cx="4307509" cy="340740"/>
          </a:xfrm>
          <a:prstGeom prst="rect">
            <a:avLst/>
          </a:prstGeom>
        </p:spPr>
        <p:txBody>
          <a:bodyPr vert="horz" lIns="88303" tIns="44152" rIns="88303" bIns="441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8" y="6466460"/>
            <a:ext cx="4307509" cy="340740"/>
          </a:xfrm>
          <a:prstGeom prst="rect">
            <a:avLst/>
          </a:prstGeom>
        </p:spPr>
        <p:txBody>
          <a:bodyPr vert="horz" lIns="88303" tIns="44152" rIns="88303" bIns="44152" rtlCol="0" anchor="b"/>
          <a:lstStyle>
            <a:lvl1pPr algn="r">
              <a:defRPr sz="1200"/>
            </a:lvl1pPr>
          </a:lstStyle>
          <a:p>
            <a:fld id="{12A724FE-18AB-44F9-A277-213DEFAF5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19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64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12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21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42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813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536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70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3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11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2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A258F-A405-4B09-9CE9-37A3F1B4144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CCC84-B44C-4278-94B1-3F3DD1099A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96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ouju@city.morioka.iwate.j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4F82E091-AF07-3CB7-6818-944E697B04A5}"/>
              </a:ext>
            </a:extLst>
          </p:cNvPr>
          <p:cNvSpPr txBox="1"/>
          <p:nvPr/>
        </p:nvSpPr>
        <p:spPr>
          <a:xfrm>
            <a:off x="446922" y="298117"/>
            <a:ext cx="6060611" cy="46331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2400" b="1" dirty="0">
                <a:solidFill>
                  <a:srgbClr val="171717"/>
                </a:solidFill>
                <a:effectLst/>
                <a:latin typeface="UD デジタル 教科書体 N" panose="02020400000000000000" pitchFamily="17" charset="-128"/>
                <a:ea typeface="UD デジタル 教科書体 N" panose="02020400000000000000" pitchFamily="17" charset="-128"/>
                <a:cs typeface="ＭＳ Ｐゴシック" panose="020B0600070205080204" pitchFamily="50" charset="-128"/>
              </a:rPr>
              <a:t>盛岡市オレンジガーデニングプロジェクト</a:t>
            </a:r>
            <a:endParaRPr lang="ja-JP" dirty="0">
              <a:effectLst/>
              <a:latin typeface="UD デジタル 教科書体 N" panose="02020400000000000000" pitchFamily="17" charset="-128"/>
              <a:ea typeface="UD デジタル 教科書体 N" panose="02020400000000000000" pitchFamily="17" charset="-128"/>
              <a:cs typeface="ＭＳ Ｐゴシック" panose="020B0600070205080204" pitchFamily="50" charset="-128"/>
            </a:endParaRPr>
          </a:p>
        </p:txBody>
      </p:sp>
      <p:pic>
        <p:nvPicPr>
          <p:cNvPr id="6" name="図 5" descr="QR コード&#10;&#10;自動的に生成された説明">
            <a:extLst>
              <a:ext uri="{FF2B5EF4-FFF2-40B4-BE49-F238E27FC236}">
                <a16:creationId xmlns:a16="http://schemas.microsoft.com/office/drawing/2014/main" id="{B968B108-9699-BE48-5904-4E0949DA0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390" y="8209459"/>
            <a:ext cx="970926" cy="97092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7736C22-9479-E142-8248-38F7EAF649AD}"/>
              </a:ext>
            </a:extLst>
          </p:cNvPr>
          <p:cNvSpPr txBox="1"/>
          <p:nvPr/>
        </p:nvSpPr>
        <p:spPr>
          <a:xfrm>
            <a:off x="5304104" y="9253764"/>
            <a:ext cx="1658671" cy="39466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1200" kern="100" dirty="0">
                <a:latin typeface="游明朝" panose="020204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ホームページ</a:t>
            </a:r>
            <a:r>
              <a:rPr lang="ja-JP" sz="1200" kern="100" dirty="0"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はこちら</a:t>
            </a:r>
            <a:endParaRPr lang="ja-JP" sz="10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84EC74-DF20-1E95-F74B-131E617DC215}"/>
              </a:ext>
            </a:extLst>
          </p:cNvPr>
          <p:cNvSpPr txBox="1"/>
          <p:nvPr/>
        </p:nvSpPr>
        <p:spPr>
          <a:xfrm>
            <a:off x="446922" y="7283515"/>
            <a:ext cx="59933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 dirty="0">
                <a:effectLst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必要事項記入の</a:t>
            </a:r>
            <a:r>
              <a:rPr lang="ja-JP" altLang="en-US" sz="1800" dirty="0">
                <a:effectLst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うえ</a:t>
            </a:r>
            <a:r>
              <a:rPr lang="ja-JP" altLang="ja-JP" sz="1800" dirty="0">
                <a:effectLst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、</a:t>
            </a: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ファックス</a:t>
            </a:r>
            <a:r>
              <a:rPr lang="ja-JP" altLang="ja-JP" sz="1800" dirty="0">
                <a:effectLst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、</a:t>
            </a:r>
            <a:r>
              <a:rPr lang="ja-JP" altLang="en-US" sz="1800" dirty="0">
                <a:effectLst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メール</a:t>
            </a:r>
            <a:r>
              <a:rPr lang="ja-JP" altLang="ja-JP" sz="1800" dirty="0">
                <a:effectLst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、郵送、窓口への持参のいずれかの方法にて、</a:t>
            </a:r>
            <a:r>
              <a:rPr lang="ja-JP" altLang="en-US" sz="1800" dirty="0">
                <a:effectLst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お申込みください。</a:t>
            </a:r>
            <a:endParaRPr lang="ja-JP" altLang="en-US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4F3A5C3B-1591-B499-1204-D814DEA16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035842"/>
              </p:ext>
            </p:extLst>
          </p:nvPr>
        </p:nvGraphicFramePr>
        <p:xfrm>
          <a:off x="495010" y="1344210"/>
          <a:ext cx="6060611" cy="5659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0305">
                  <a:extLst>
                    <a:ext uri="{9D8B030D-6E8A-4147-A177-3AD203B41FA5}">
                      <a16:colId xmlns:a16="http://schemas.microsoft.com/office/drawing/2014/main" val="838616066"/>
                    </a:ext>
                  </a:extLst>
                </a:gridCol>
                <a:gridCol w="4280306">
                  <a:extLst>
                    <a:ext uri="{9D8B030D-6E8A-4147-A177-3AD203B41FA5}">
                      <a16:colId xmlns:a16="http://schemas.microsoft.com/office/drawing/2014/main" val="4192113719"/>
                    </a:ext>
                  </a:extLst>
                </a:gridCol>
              </a:tblGrid>
              <a:tr h="5697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フリガナ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企　業　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06896"/>
                  </a:ext>
                </a:extLst>
              </a:tr>
              <a:tr h="869691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kumimoji="1" lang="ja-JP" altLang="en-US" sz="16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住　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〒</a:t>
                      </a:r>
                      <a:endParaRPr kumimoji="1" lang="en-US" altLang="ja-JP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endParaRPr kumimoji="1" lang="en-US" altLang="ja-JP" sz="9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r>
                        <a:rPr kumimoji="1" lang="ja-JP" altLang="en-US" sz="16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盛岡市</a:t>
                      </a:r>
                      <a:endParaRPr kumimoji="1" lang="en-US" altLang="ja-JP" sz="1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099367"/>
                  </a:ext>
                </a:extLst>
              </a:tr>
              <a:tr h="4752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担　当　者　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14198"/>
                  </a:ext>
                </a:extLst>
              </a:tr>
              <a:tr h="4779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電　話　番　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83500"/>
                  </a:ext>
                </a:extLst>
              </a:tr>
              <a:tr h="5512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メールアドレス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077822"/>
                  </a:ext>
                </a:extLst>
              </a:tr>
              <a:tr h="49907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認知症当事者の方へ向けたメッセージ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939807"/>
                  </a:ext>
                </a:extLst>
              </a:tr>
              <a:tr h="2184972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（記載例：一緒に住みやすい街を作っていきましょう、ひとりで悩まないで　等）</a:t>
                      </a:r>
                      <a:endParaRPr kumimoji="1" lang="en-US" altLang="ja-JP" sz="11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522404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B3E73B-EB8B-86A5-E568-032E5CDFBD1B}"/>
              </a:ext>
            </a:extLst>
          </p:cNvPr>
          <p:cNvSpPr txBox="1"/>
          <p:nvPr/>
        </p:nvSpPr>
        <p:spPr>
          <a:xfrm>
            <a:off x="1016623" y="787672"/>
            <a:ext cx="4824753" cy="5554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2400" b="1" dirty="0">
                <a:solidFill>
                  <a:srgbClr val="171717"/>
                </a:solidFill>
                <a:effectLst/>
                <a:latin typeface="UD デジタル 教科書体 N" panose="02020400000000000000" pitchFamily="17" charset="-128"/>
                <a:ea typeface="UD デジタル 教科書体 N" panose="02020400000000000000" pitchFamily="17" charset="-128"/>
                <a:cs typeface="ＭＳ Ｐゴシック" panose="020B0600070205080204" pitchFamily="50" charset="-128"/>
              </a:rPr>
              <a:t>オレンジサポーター申し込み用紙</a:t>
            </a:r>
            <a:endParaRPr lang="ja-JP" dirty="0">
              <a:effectLst/>
              <a:latin typeface="UD デジタル 教科書体 N" panose="02020400000000000000" pitchFamily="17" charset="-128"/>
              <a:ea typeface="UD デジタル 教科書体 N" panose="02020400000000000000" pitchFamily="17" charset="-128"/>
              <a:cs typeface="ＭＳ Ｐゴシック" panose="020B060007020508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F2128CE-A850-EA94-5A23-69485178E539}"/>
              </a:ext>
            </a:extLst>
          </p:cNvPr>
          <p:cNvGrpSpPr/>
          <p:nvPr/>
        </p:nvGrpSpPr>
        <p:grpSpPr>
          <a:xfrm>
            <a:off x="301872" y="8202284"/>
            <a:ext cx="5002232" cy="1209528"/>
            <a:chOff x="492649" y="7991422"/>
            <a:chExt cx="4734215" cy="1381125"/>
          </a:xfrm>
        </p:grpSpPr>
        <p:sp>
          <p:nvSpPr>
            <p:cNvPr id="7" name="テキスト ボックス 2">
              <a:extLst>
                <a:ext uri="{FF2B5EF4-FFF2-40B4-BE49-F238E27FC236}">
                  <a16:creationId xmlns:a16="http://schemas.microsoft.com/office/drawing/2014/main" id="{F2B59777-D975-9004-01B1-74CB774FA8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649" y="7999615"/>
              <a:ext cx="4734215" cy="1148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indent="304800"/>
              <a:r>
                <a:rPr lang="ja-JP" altLang="ja-JP" sz="1200" kern="100" dirty="0">
                  <a:effectLst/>
                  <a:latin typeface="游明朝" panose="02020400000000000000" pitchFamily="18" charset="-128"/>
                  <a:ea typeface="UD デジタル 教科書体 NK-B" panose="02020700000000000000" pitchFamily="18" charset="-128"/>
                  <a:cs typeface="Times New Roman" panose="02020603050405020304" pitchFamily="18" charset="0"/>
                </a:rPr>
                <a:t>＜申込・問い合わせ先</a:t>
              </a:r>
              <a:r>
                <a:rPr lang="ja-JP" altLang="ja-JP" sz="1800" kern="100" dirty="0">
                  <a:effectLst/>
                  <a:latin typeface="游明朝" panose="02020400000000000000" pitchFamily="18" charset="-128"/>
                  <a:ea typeface="UD デジタル 教科書体 NK-B" panose="02020700000000000000" pitchFamily="18" charset="-128"/>
                  <a:cs typeface="Times New Roman" panose="02020603050405020304" pitchFamily="18" charset="0"/>
                </a:rPr>
                <a:t>＞</a:t>
              </a:r>
              <a:endParaRPr lang="ja-JP" altLang="ja-JP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indent="304800" algn="l"/>
              <a:r>
                <a:rPr lang="ja-JP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盛岡市オレンジガーデニングプロジェクト実行委員会事務局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indent="304800" algn="l"/>
              <a:r>
                <a:rPr lang="ja-JP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（盛岡市役所長寿社会課内）担当：小野寺</a:t>
              </a:r>
              <a:r>
                <a:rPr lang="ja-JP" altLang="en-US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・小森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indent="304800" algn="l"/>
              <a:r>
                <a:rPr lang="ja-JP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電話　</a:t>
              </a:r>
              <a:r>
                <a:rPr lang="en-US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019-613-8144</a:t>
              </a:r>
              <a:r>
                <a:rPr lang="ja-JP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　　</a:t>
              </a:r>
              <a:r>
                <a:rPr lang="en-US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FAX</a:t>
              </a:r>
              <a:r>
                <a:rPr lang="ja-JP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　</a:t>
              </a:r>
              <a:r>
                <a:rPr lang="en-US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019-653-2839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indent="304800" algn="l"/>
              <a:r>
                <a:rPr lang="ja-JP" sz="1200" b="1" kern="100" dirty="0">
                  <a:effectLst/>
                  <a:latin typeface="游明朝" panose="02020400000000000000" pitchFamily="18" charset="-128"/>
                  <a:ea typeface="UD デジタル 教科書体 N-R" panose="02020400000000000000" pitchFamily="18" charset="-128"/>
                  <a:cs typeface="Times New Roman" panose="02020603050405020304" pitchFamily="18" charset="0"/>
                </a:rPr>
                <a:t>メール　</a:t>
              </a:r>
              <a:r>
                <a:rPr lang="en-US" sz="1200" b="1" u="sng" kern="100" dirty="0">
                  <a:solidFill>
                    <a:srgbClr val="0563C1"/>
                  </a:solidFill>
                  <a:effectLst/>
                  <a:latin typeface="UD デジタル 教科書体 N-R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  <a:hlinkClick r:id="rId3"/>
                </a:rPr>
                <a:t>chouju@city.morioka.iwate.jp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E807F790-9370-8722-8F21-B636EDEBBE07}"/>
                </a:ext>
              </a:extLst>
            </p:cNvPr>
            <p:cNvSpPr/>
            <p:nvPr/>
          </p:nvSpPr>
          <p:spPr>
            <a:xfrm>
              <a:off x="588412" y="7991422"/>
              <a:ext cx="4542692" cy="1381125"/>
            </a:xfrm>
            <a:prstGeom prst="roundRect">
              <a:avLst>
                <a:gd name="adj" fmla="val 10145"/>
              </a:avLst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5196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1616</TotalTime>
  <Words>109</Words>
  <PresentationFormat>A4 210 x 297 mm</PresentationFormat>
  <Paragraphs>20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1">
      <vt:lpstr>UD デジタル 教科書体 N</vt:lpstr>
      <vt:lpstr>UD デジタル 教科書体 N-B</vt:lpstr>
      <vt:lpstr>UD デジタル 教科書体 NP-B</vt:lpstr>
      <vt:lpstr>UD デジタル 教科書体 N-R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2026-04-10T01:58:28Z</cp:lastPrinted>
  <dcterms:created xsi:type="dcterms:W3CDTF">2023-10-20T00:21:16Z</dcterms:created>
  <dcterms:modified xsi:type="dcterms:W3CDTF">2026-04-10T02:02:14Z</dcterms:modified>
</cp:coreProperties>
</file>