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2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174665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357491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146464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29049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152535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294497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203652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421243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28281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10389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6E5F8A-D986-470E-A4C2-87E1EFC48780}"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308865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76E5F8A-D986-470E-A4C2-87E1EFC48780}" type="datetimeFigureOut">
              <a:rPr kumimoji="1" lang="ja-JP" altLang="en-US" smtClean="0"/>
              <a:t>2023/12/6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A0ED9AA-2303-4619-A002-80909EB60ECA}" type="slidenum">
              <a:rPr kumimoji="1" lang="ja-JP" altLang="en-US" smtClean="0"/>
              <a:t>‹#›</a:t>
            </a:fld>
            <a:endParaRPr kumimoji="1" lang="ja-JP" altLang="en-US"/>
          </a:p>
        </p:txBody>
      </p:sp>
    </p:spTree>
    <p:extLst>
      <p:ext uri="{BB962C8B-B14F-4D97-AF65-F5344CB8AC3E}">
        <p14:creationId xmlns:p14="http://schemas.microsoft.com/office/powerpoint/2010/main" val="114607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CCE5708-C15D-416E-A9FD-EC99E82EF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97" y="5406599"/>
            <a:ext cx="1553218" cy="1511038"/>
          </a:xfrm>
          <a:prstGeom prst="rect">
            <a:avLst/>
          </a:prstGeom>
        </p:spPr>
      </p:pic>
      <p:sp>
        <p:nvSpPr>
          <p:cNvPr id="23" name="正方形/長方形 22">
            <a:extLst>
              <a:ext uri="{FF2B5EF4-FFF2-40B4-BE49-F238E27FC236}">
                <a16:creationId xmlns:a16="http://schemas.microsoft.com/office/drawing/2014/main" id="{276954FF-5FEB-4EE1-A63A-C9299AFC1587}"/>
              </a:ext>
            </a:extLst>
          </p:cNvPr>
          <p:cNvSpPr/>
          <p:nvPr/>
        </p:nvSpPr>
        <p:spPr>
          <a:xfrm>
            <a:off x="5092698" y="9284329"/>
            <a:ext cx="1620624" cy="565593"/>
          </a:xfrm>
          <a:prstGeom prst="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8" name="Picture 14">
            <a:extLst>
              <a:ext uri="{FF2B5EF4-FFF2-40B4-BE49-F238E27FC236}">
                <a16:creationId xmlns:a16="http://schemas.microsoft.com/office/drawing/2014/main" id="{D12D7F5A-C83B-469D-9380-01A7441D7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076" y="4882007"/>
            <a:ext cx="1973421" cy="1302658"/>
          </a:xfrm>
          <a:prstGeom prst="rect">
            <a:avLst/>
          </a:prstGeom>
          <a:noFill/>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55678DA2-668C-4A43-B529-19EB05676C12}"/>
              </a:ext>
            </a:extLst>
          </p:cNvPr>
          <p:cNvSpPr/>
          <p:nvPr/>
        </p:nvSpPr>
        <p:spPr>
          <a:xfrm>
            <a:off x="-2" y="-15399"/>
            <a:ext cx="6858001" cy="916735"/>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E5E1361-5EFC-412C-ACBD-454625DA183A}"/>
              </a:ext>
            </a:extLst>
          </p:cNvPr>
          <p:cNvSpPr txBox="1"/>
          <p:nvPr/>
        </p:nvSpPr>
        <p:spPr>
          <a:xfrm>
            <a:off x="5190315" y="9279218"/>
            <a:ext cx="1425390" cy="584775"/>
          </a:xfrm>
          <a:prstGeom prst="rect">
            <a:avLst/>
          </a:prstGeom>
          <a:noFill/>
        </p:spPr>
        <p:txBody>
          <a:bodyPr wrap="none" rtlCol="0">
            <a:spAutoFit/>
          </a:bodyPr>
          <a:lstStyle/>
          <a:p>
            <a:r>
              <a:rPr kumimoji="1" lang="ja-JP" altLang="en-US" sz="1600" b="1" dirty="0">
                <a:latin typeface="ＭＳ ゴシック" panose="020B0609070205080204" pitchFamily="49" charset="-128"/>
                <a:ea typeface="ＭＳ ゴシック" panose="020B0609070205080204" pitchFamily="49" charset="-128"/>
              </a:rPr>
              <a:t>応募方法など</a:t>
            </a:r>
            <a:endParaRPr kumimoji="1" lang="en-US" altLang="ja-JP" sz="1600" b="1" dirty="0">
              <a:latin typeface="ＭＳ ゴシック" panose="020B0609070205080204" pitchFamily="49" charset="-128"/>
              <a:ea typeface="ＭＳ ゴシック" panose="020B0609070205080204" pitchFamily="49" charset="-128"/>
            </a:endParaRPr>
          </a:p>
          <a:p>
            <a:r>
              <a:rPr kumimoji="1" lang="ja-JP" altLang="en-US" sz="1600" b="1" dirty="0">
                <a:latin typeface="ＭＳ ゴシック" panose="020B0609070205080204" pitchFamily="49" charset="-128"/>
                <a:ea typeface="ＭＳ ゴシック" panose="020B0609070205080204" pitchFamily="49" charset="-128"/>
              </a:rPr>
              <a:t>詳しくは裏面</a:t>
            </a:r>
          </a:p>
        </p:txBody>
      </p:sp>
      <p:sp>
        <p:nvSpPr>
          <p:cNvPr id="5" name="正方形/長方形 4">
            <a:extLst>
              <a:ext uri="{FF2B5EF4-FFF2-40B4-BE49-F238E27FC236}">
                <a16:creationId xmlns:a16="http://schemas.microsoft.com/office/drawing/2014/main" id="{6635DB0A-91B6-4AC1-925C-CB8EA2CCF90D}"/>
              </a:ext>
            </a:extLst>
          </p:cNvPr>
          <p:cNvSpPr/>
          <p:nvPr/>
        </p:nvSpPr>
        <p:spPr>
          <a:xfrm>
            <a:off x="9514" y="156865"/>
            <a:ext cx="6858001" cy="707886"/>
          </a:xfrm>
          <a:prstGeom prst="rect">
            <a:avLst/>
          </a:prstGeom>
          <a:noFill/>
        </p:spPr>
        <p:txBody>
          <a:bodyPr wrap="square" lIns="91440" tIns="45720" rIns="91440" bIns="45720">
            <a:spAutoFit/>
          </a:bodyPr>
          <a:lstStyle/>
          <a:p>
            <a:r>
              <a:rPr lang="ja-JP" altLang="en-US" sz="2800" dirty="0">
                <a:ln w="22225">
                  <a:noFill/>
                  <a:prstDash val="solid"/>
                </a:ln>
                <a:solidFill>
                  <a:schemeClr val="bg1"/>
                </a:solidFill>
                <a:latin typeface="HG創英角ｺﾞｼｯｸUB" panose="020B0909000000000000" pitchFamily="49" charset="-128"/>
                <a:ea typeface="HG創英角ｺﾞｼｯｸUB" panose="020B0909000000000000" pitchFamily="49" charset="-128"/>
              </a:rPr>
              <a:t>シネマんぷくチケット</a:t>
            </a:r>
            <a:r>
              <a:rPr lang="ja-JP" altLang="en-US" sz="4000" dirty="0">
                <a:ln w="22225">
                  <a:noFill/>
                  <a:prstDash val="solid"/>
                </a:ln>
                <a:solidFill>
                  <a:schemeClr val="bg1"/>
                </a:solidFill>
                <a:latin typeface="HG創英角ｺﾞｼｯｸUB" panose="020B0909000000000000" pitchFamily="49" charset="-128"/>
                <a:ea typeface="HG創英角ｺﾞｼｯｸUB" panose="020B0909000000000000" pitchFamily="49" charset="-128"/>
              </a:rPr>
              <a:t>参加店</a:t>
            </a:r>
            <a:r>
              <a:rPr lang="ja-JP" altLang="en-US" sz="2800" dirty="0">
                <a:ln w="22225">
                  <a:noFill/>
                  <a:prstDash val="solid"/>
                </a:ln>
                <a:solidFill>
                  <a:schemeClr val="bg1"/>
                </a:solidFill>
                <a:latin typeface="HG創英角ｺﾞｼｯｸUB" panose="020B0909000000000000" pitchFamily="49" charset="-128"/>
                <a:ea typeface="HG創英角ｺﾞｼｯｸUB" panose="020B0909000000000000" pitchFamily="49" charset="-128"/>
              </a:rPr>
              <a:t>を募集中</a:t>
            </a:r>
            <a:endParaRPr lang="ja-JP" altLang="en-US" sz="3200" cap="none" spc="0" dirty="0">
              <a:ln w="22225">
                <a:noFill/>
                <a:prstDash val="solid"/>
              </a:ln>
              <a:solidFill>
                <a:schemeClr val="bg1"/>
              </a:solidFill>
              <a:effectLst/>
              <a:latin typeface="HG創英角ｺﾞｼｯｸUB" panose="020B0909000000000000" pitchFamily="49" charset="-128"/>
              <a:ea typeface="HG創英角ｺﾞｼｯｸUB" panose="020B0909000000000000" pitchFamily="49" charset="-128"/>
            </a:endParaRPr>
          </a:p>
        </p:txBody>
      </p:sp>
      <p:sp>
        <p:nvSpPr>
          <p:cNvPr id="7" name="正方形/長方形 6">
            <a:extLst>
              <a:ext uri="{FF2B5EF4-FFF2-40B4-BE49-F238E27FC236}">
                <a16:creationId xmlns:a16="http://schemas.microsoft.com/office/drawing/2014/main" id="{F9E6DD6B-2379-4EEC-BB36-B0F35BE3BC59}"/>
              </a:ext>
            </a:extLst>
          </p:cNvPr>
          <p:cNvSpPr/>
          <p:nvPr/>
        </p:nvSpPr>
        <p:spPr>
          <a:xfrm>
            <a:off x="101600" y="992101"/>
            <a:ext cx="1080000"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事業目的</a:t>
            </a:r>
          </a:p>
        </p:txBody>
      </p:sp>
      <p:sp>
        <p:nvSpPr>
          <p:cNvPr id="9" name="テキスト ボックス 8">
            <a:extLst>
              <a:ext uri="{FF2B5EF4-FFF2-40B4-BE49-F238E27FC236}">
                <a16:creationId xmlns:a16="http://schemas.microsoft.com/office/drawing/2014/main" id="{967A7EB7-1EED-42D5-B0CD-6FCDE5DDDBFD}"/>
              </a:ext>
            </a:extLst>
          </p:cNvPr>
          <p:cNvSpPr txBox="1"/>
          <p:nvPr/>
        </p:nvSpPr>
        <p:spPr>
          <a:xfrm>
            <a:off x="-1" y="1301301"/>
            <a:ext cx="6858001" cy="523220"/>
          </a:xfrm>
          <a:prstGeom prst="rect">
            <a:avLst/>
          </a:prstGeom>
          <a:noFill/>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　本事業は、飲食店と映画館が連携・協力し、飲食店の売上と中心市街地の賑わい創出を目的として実施するものです。</a:t>
            </a:r>
          </a:p>
        </p:txBody>
      </p:sp>
      <p:sp>
        <p:nvSpPr>
          <p:cNvPr id="10" name="正方形/長方形 9">
            <a:extLst>
              <a:ext uri="{FF2B5EF4-FFF2-40B4-BE49-F238E27FC236}">
                <a16:creationId xmlns:a16="http://schemas.microsoft.com/office/drawing/2014/main" id="{D0DE9D11-20A7-449E-A8AC-5E7E580EAA3A}"/>
              </a:ext>
            </a:extLst>
          </p:cNvPr>
          <p:cNvSpPr/>
          <p:nvPr/>
        </p:nvSpPr>
        <p:spPr>
          <a:xfrm>
            <a:off x="101601" y="2078065"/>
            <a:ext cx="1080000"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事業概要</a:t>
            </a:r>
          </a:p>
        </p:txBody>
      </p:sp>
      <p:sp>
        <p:nvSpPr>
          <p:cNvPr id="11" name="テキスト ボックス 10">
            <a:extLst>
              <a:ext uri="{FF2B5EF4-FFF2-40B4-BE49-F238E27FC236}">
                <a16:creationId xmlns:a16="http://schemas.microsoft.com/office/drawing/2014/main" id="{7B451A6B-1DAC-441B-AE4E-FB6DD488EACE}"/>
              </a:ext>
            </a:extLst>
          </p:cNvPr>
          <p:cNvSpPr txBox="1"/>
          <p:nvPr/>
        </p:nvSpPr>
        <p:spPr>
          <a:xfrm>
            <a:off x="0" y="2387265"/>
            <a:ext cx="3387060" cy="1384995"/>
          </a:xfrm>
          <a:prstGeom prst="rect">
            <a:avLst/>
          </a:prstGeom>
          <a:noFill/>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　</a:t>
            </a:r>
            <a:r>
              <a:rPr kumimoji="1" lang="en-US" altLang="ja-JP" sz="1400" dirty="0">
                <a:latin typeface="ＭＳ 明朝" panose="02020609040205080304" pitchFamily="17" charset="-128"/>
                <a:ea typeface="ＭＳ 明朝" panose="02020609040205080304" pitchFamily="17" charset="-128"/>
              </a:rPr>
              <a:t>MORIO Pay</a:t>
            </a:r>
            <a:r>
              <a:rPr kumimoji="1" lang="ja-JP" altLang="en-US" sz="1400" dirty="0">
                <a:latin typeface="ＭＳ 明朝" panose="02020609040205080304" pitchFamily="17" charset="-128"/>
                <a:ea typeface="ＭＳ 明朝" panose="02020609040205080304" pitchFamily="17" charset="-128"/>
              </a:rPr>
              <a:t>アプリにて、シネマんぷくチケットを販売し、その後、映画館及び飲食店でチケットを利用していただくものです。</a:t>
            </a:r>
            <a:endParaRPr kumimoji="1" lang="en-US" altLang="ja-JP" sz="1400"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　なお、シネまんぷくチケットでの決済手数料は無料となります。</a:t>
            </a:r>
          </a:p>
        </p:txBody>
      </p:sp>
      <p:sp>
        <p:nvSpPr>
          <p:cNvPr id="12" name="正方形/長方形 11">
            <a:extLst>
              <a:ext uri="{FF2B5EF4-FFF2-40B4-BE49-F238E27FC236}">
                <a16:creationId xmlns:a16="http://schemas.microsoft.com/office/drawing/2014/main" id="{2D9AB1D0-9D2F-4B5B-A480-13958F483FD8}"/>
              </a:ext>
            </a:extLst>
          </p:cNvPr>
          <p:cNvSpPr/>
          <p:nvPr/>
        </p:nvSpPr>
        <p:spPr>
          <a:xfrm>
            <a:off x="3424979" y="2212229"/>
            <a:ext cx="3211944" cy="2095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D6B9B2-571C-4DCA-8A81-322E4B627EA1}"/>
              </a:ext>
            </a:extLst>
          </p:cNvPr>
          <p:cNvSpPr txBox="1"/>
          <p:nvPr/>
        </p:nvSpPr>
        <p:spPr>
          <a:xfrm>
            <a:off x="3424979" y="2347584"/>
            <a:ext cx="3211944" cy="1815882"/>
          </a:xfrm>
          <a:prstGeom prst="rect">
            <a:avLst/>
          </a:prstGeom>
          <a:noFill/>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①使用期間</a:t>
            </a:r>
            <a:endParaRPr kumimoji="1" lang="en-US" altLang="ja-JP" sz="1400"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　・飲食券　</a:t>
            </a:r>
            <a:r>
              <a:rPr kumimoji="1" lang="en-US" altLang="ja-JP" sz="1400" u="sng" dirty="0">
                <a:latin typeface="ＭＳ 明朝" panose="02020609040205080304" pitchFamily="17" charset="-128"/>
                <a:ea typeface="ＭＳ 明朝" panose="02020609040205080304" pitchFamily="17" charset="-128"/>
              </a:rPr>
              <a:t>12</a:t>
            </a:r>
            <a:r>
              <a:rPr kumimoji="1" lang="ja-JP" altLang="en-US" sz="1400" u="sng" dirty="0">
                <a:latin typeface="ＭＳ 明朝" panose="02020609040205080304" pitchFamily="17" charset="-128"/>
                <a:ea typeface="ＭＳ 明朝" panose="02020609040205080304" pitchFamily="17" charset="-128"/>
              </a:rPr>
              <a:t>月</a:t>
            </a:r>
            <a:r>
              <a:rPr kumimoji="1" lang="en-US" altLang="ja-JP" sz="1400" u="sng" dirty="0">
                <a:latin typeface="ＭＳ 明朝" panose="02020609040205080304" pitchFamily="17" charset="-128"/>
                <a:ea typeface="ＭＳ 明朝" panose="02020609040205080304" pitchFamily="17" charset="-128"/>
              </a:rPr>
              <a:t>22</a:t>
            </a:r>
            <a:r>
              <a:rPr kumimoji="1" lang="ja-JP" altLang="en-US" sz="1400" u="sng" dirty="0">
                <a:latin typeface="ＭＳ 明朝" panose="02020609040205080304" pitchFamily="17" charset="-128"/>
                <a:ea typeface="ＭＳ 明朝" panose="02020609040205080304" pitchFamily="17" charset="-128"/>
              </a:rPr>
              <a:t>日～２月</a:t>
            </a:r>
            <a:r>
              <a:rPr kumimoji="1" lang="en-US" altLang="ja-JP" sz="1400" u="sng" dirty="0">
                <a:latin typeface="ＭＳ 明朝" panose="02020609040205080304" pitchFamily="17" charset="-128"/>
                <a:ea typeface="ＭＳ 明朝" panose="02020609040205080304" pitchFamily="17" charset="-128"/>
              </a:rPr>
              <a:t>25</a:t>
            </a:r>
            <a:r>
              <a:rPr kumimoji="1" lang="ja-JP" altLang="en-US" sz="1400" u="sng" dirty="0">
                <a:latin typeface="ＭＳ 明朝" panose="02020609040205080304" pitchFamily="17" charset="-128"/>
                <a:ea typeface="ＭＳ 明朝" panose="02020609040205080304" pitchFamily="17" charset="-128"/>
              </a:rPr>
              <a:t>日</a:t>
            </a:r>
            <a:endParaRPr kumimoji="1" lang="en-US" altLang="ja-JP" sz="1400" u="sng"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②使用額面　２，７００円／セット</a:t>
            </a:r>
            <a:endParaRPr kumimoji="1" lang="en-US" altLang="ja-JP" sz="1400"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　・鑑賞券　１，２００円／枚</a:t>
            </a:r>
            <a:endParaRPr kumimoji="1" lang="en-US" altLang="ja-JP" sz="1400"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　・飲食券　</a:t>
            </a:r>
            <a:r>
              <a:rPr kumimoji="1" lang="ja-JP" altLang="en-US" sz="1400" u="sng" dirty="0">
                <a:latin typeface="ＭＳ 明朝" panose="02020609040205080304" pitchFamily="17" charset="-128"/>
                <a:ea typeface="ＭＳ 明朝" panose="02020609040205080304" pitchFamily="17" charset="-128"/>
              </a:rPr>
              <a:t>１，５００円／枚</a:t>
            </a:r>
            <a:endParaRPr kumimoji="1" lang="en-US" altLang="ja-JP" sz="1400" u="sng"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③販売金額　２，０００円／セット</a:t>
            </a:r>
            <a:endParaRPr kumimoji="1" lang="en-US" altLang="ja-JP" sz="1400"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④販売数量　９００セット</a:t>
            </a:r>
            <a:endParaRPr kumimoji="1" lang="en-US" altLang="ja-JP" sz="1400" dirty="0">
              <a:latin typeface="ＭＳ 明朝" panose="02020609040205080304" pitchFamily="17" charset="-128"/>
              <a:ea typeface="ＭＳ 明朝" panose="02020609040205080304" pitchFamily="17" charset="-128"/>
            </a:endParaRPr>
          </a:p>
          <a:p>
            <a:r>
              <a:rPr kumimoji="1" lang="ja-JP" altLang="en-US" sz="1400" dirty="0">
                <a:latin typeface="ＭＳ 明朝" panose="02020609040205080304" pitchFamily="17" charset="-128"/>
                <a:ea typeface="ＭＳ 明朝" panose="02020609040205080304" pitchFamily="17" charset="-128"/>
              </a:rPr>
              <a:t>⑤販売窓口　</a:t>
            </a:r>
            <a:r>
              <a:rPr kumimoji="1" lang="en-US" altLang="ja-JP" sz="1400" dirty="0">
                <a:latin typeface="ＭＳ 明朝" panose="02020609040205080304" pitchFamily="17" charset="-128"/>
                <a:ea typeface="ＭＳ 明朝" panose="02020609040205080304" pitchFamily="17" charset="-128"/>
              </a:rPr>
              <a:t>MORIO Pay</a:t>
            </a:r>
            <a:r>
              <a:rPr kumimoji="1" lang="ja-JP" altLang="en-US" sz="1400" dirty="0">
                <a:latin typeface="ＭＳ 明朝" panose="02020609040205080304" pitchFamily="17" charset="-128"/>
                <a:ea typeface="ＭＳ 明朝" panose="02020609040205080304" pitchFamily="17" charset="-128"/>
              </a:rPr>
              <a:t>アプリ内　</a:t>
            </a:r>
            <a:endParaRPr kumimoji="1" lang="en-US" altLang="ja-JP" sz="1000" dirty="0">
              <a:latin typeface="ＭＳ 明朝" panose="02020609040205080304" pitchFamily="17" charset="-128"/>
              <a:ea typeface="ＭＳ 明朝" panose="02020609040205080304" pitchFamily="17" charset="-128"/>
            </a:endParaRPr>
          </a:p>
        </p:txBody>
      </p:sp>
      <p:sp>
        <p:nvSpPr>
          <p:cNvPr id="15" name="正方形/長方形 14">
            <a:extLst>
              <a:ext uri="{FF2B5EF4-FFF2-40B4-BE49-F238E27FC236}">
                <a16:creationId xmlns:a16="http://schemas.microsoft.com/office/drawing/2014/main" id="{927DA07A-CD27-4AA1-96C2-DDBA22D760BA}"/>
              </a:ext>
            </a:extLst>
          </p:cNvPr>
          <p:cNvSpPr/>
          <p:nvPr/>
        </p:nvSpPr>
        <p:spPr>
          <a:xfrm>
            <a:off x="3795682" y="2085230"/>
            <a:ext cx="2493337" cy="2461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チケット基本仕様</a:t>
            </a:r>
          </a:p>
        </p:txBody>
      </p:sp>
      <p:sp>
        <p:nvSpPr>
          <p:cNvPr id="17" name="テキスト ボックス 16">
            <a:extLst>
              <a:ext uri="{FF2B5EF4-FFF2-40B4-BE49-F238E27FC236}">
                <a16:creationId xmlns:a16="http://schemas.microsoft.com/office/drawing/2014/main" id="{8F36FA5B-10E6-482F-8AE8-625B02B3D50A}"/>
              </a:ext>
            </a:extLst>
          </p:cNvPr>
          <p:cNvSpPr txBox="1"/>
          <p:nvPr/>
        </p:nvSpPr>
        <p:spPr>
          <a:xfrm>
            <a:off x="-9518" y="10267"/>
            <a:ext cx="5051869" cy="276999"/>
          </a:xfrm>
          <a:prstGeom prst="rect">
            <a:avLst/>
          </a:prstGeom>
          <a:noFill/>
        </p:spPr>
        <p:txBody>
          <a:bodyPr wrap="square">
            <a:spAutoFit/>
          </a:bodyPr>
          <a:lstStyle/>
          <a:p>
            <a:r>
              <a:rPr kumimoji="1" lang="ja-JP" altLang="en-US" sz="1200" b="1" dirty="0">
                <a:solidFill>
                  <a:schemeClr val="bg1"/>
                </a:solidFill>
                <a:latin typeface="ＭＳ ゴシック" panose="020B0609070205080204" pitchFamily="49" charset="-128"/>
                <a:ea typeface="ＭＳ ゴシック" panose="020B0609070205080204" pitchFamily="49" charset="-128"/>
              </a:rPr>
              <a:t>「映画の街盛岡」推進事業プレミアム付き飲食・映画鑑賞セット券</a:t>
            </a:r>
          </a:p>
        </p:txBody>
      </p:sp>
      <p:sp>
        <p:nvSpPr>
          <p:cNvPr id="18" name="正方形/長方形 17">
            <a:extLst>
              <a:ext uri="{FF2B5EF4-FFF2-40B4-BE49-F238E27FC236}">
                <a16:creationId xmlns:a16="http://schemas.microsoft.com/office/drawing/2014/main" id="{A035F89A-B798-4C80-91DA-F76BD16340FB}"/>
              </a:ext>
            </a:extLst>
          </p:cNvPr>
          <p:cNvSpPr/>
          <p:nvPr/>
        </p:nvSpPr>
        <p:spPr>
          <a:xfrm>
            <a:off x="140541" y="4687418"/>
            <a:ext cx="2274131"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購入から使用までの流れ</a:t>
            </a:r>
          </a:p>
        </p:txBody>
      </p:sp>
      <p:sp>
        <p:nvSpPr>
          <p:cNvPr id="21" name="テキスト ボックス 20">
            <a:extLst>
              <a:ext uri="{FF2B5EF4-FFF2-40B4-BE49-F238E27FC236}">
                <a16:creationId xmlns:a16="http://schemas.microsoft.com/office/drawing/2014/main" id="{119ACC90-9D4E-4ADE-BDBE-02275FB21DB5}"/>
              </a:ext>
            </a:extLst>
          </p:cNvPr>
          <p:cNvSpPr txBox="1"/>
          <p:nvPr/>
        </p:nvSpPr>
        <p:spPr>
          <a:xfrm>
            <a:off x="152721" y="7568313"/>
            <a:ext cx="3111135"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①</a:t>
            </a:r>
            <a:r>
              <a:rPr kumimoji="1" lang="en-US" altLang="ja-JP" sz="1200" dirty="0">
                <a:latin typeface="HG丸ｺﾞｼｯｸM-PRO" panose="020F0600000000000000" pitchFamily="50" charset="-128"/>
                <a:ea typeface="HG丸ｺﾞｼｯｸM-PRO" panose="020F0600000000000000" pitchFamily="50" charset="-128"/>
              </a:rPr>
              <a:t>MORIO Pay</a:t>
            </a:r>
            <a:r>
              <a:rPr kumimoji="1" lang="ja-JP" altLang="en-US" sz="1200" dirty="0">
                <a:latin typeface="HG丸ｺﾞｼｯｸM-PRO" panose="020F0600000000000000" pitchFamily="50" charset="-128"/>
                <a:ea typeface="HG丸ｺﾞｼｯｸM-PRO" panose="020F0600000000000000" pitchFamily="50" charset="-128"/>
              </a:rPr>
              <a:t>アプリで１セット</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２，０００円でシネまんぷくチケット販売</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0" name="矢印: 右 19">
            <a:extLst>
              <a:ext uri="{FF2B5EF4-FFF2-40B4-BE49-F238E27FC236}">
                <a16:creationId xmlns:a16="http://schemas.microsoft.com/office/drawing/2014/main" id="{A36269E0-60CB-447B-B4ED-BC1E8437CC99}"/>
              </a:ext>
            </a:extLst>
          </p:cNvPr>
          <p:cNvSpPr/>
          <p:nvPr/>
        </p:nvSpPr>
        <p:spPr>
          <a:xfrm>
            <a:off x="2934865" y="6377398"/>
            <a:ext cx="534132" cy="48463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30" name="Picture 6">
            <a:extLst>
              <a:ext uri="{FF2B5EF4-FFF2-40B4-BE49-F238E27FC236}">
                <a16:creationId xmlns:a16="http://schemas.microsoft.com/office/drawing/2014/main" id="{7A3730C4-FA9D-4E1D-B3B3-81B63998D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412" y="5841777"/>
            <a:ext cx="1544074" cy="146687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9DBD22B7-3F6F-4FFD-A607-5BA9595036E1}"/>
              </a:ext>
            </a:extLst>
          </p:cNvPr>
          <p:cNvSpPr txBox="1"/>
          <p:nvPr/>
        </p:nvSpPr>
        <p:spPr>
          <a:xfrm>
            <a:off x="3744835" y="5131161"/>
            <a:ext cx="2417901" cy="646331"/>
          </a:xfrm>
          <a:prstGeom prst="rect">
            <a:avLst/>
          </a:prstGeom>
          <a:noFill/>
        </p:spPr>
        <p:txBody>
          <a:bodyPr wrap="square" rtlCol="0">
            <a:spAutoFit/>
          </a:bodyPr>
          <a:lstStyle/>
          <a:p>
            <a:pPr algn="ctr"/>
            <a:r>
              <a:rPr kumimoji="1" lang="ja-JP" altLang="en-US" sz="1100" dirty="0">
                <a:latin typeface="HG丸ｺﾞｼｯｸM-PRO" panose="020F0600000000000000" pitchFamily="50" charset="-128"/>
                <a:ea typeface="HG丸ｺﾞｼｯｸM-PRO" panose="020F0600000000000000" pitchFamily="50" charset="-128"/>
              </a:rPr>
              <a:t>　シネまんぷくチケット</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　（商品券）で決済　　　　　　　 </a:t>
            </a:r>
            <a:r>
              <a:rPr kumimoji="1" lang="ja-JP" altLang="en-US" sz="1400" dirty="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１円から使用可能！</a:t>
            </a:r>
            <a:endParaRPr kumimoji="1" lang="en-US" altLang="ja-JP" sz="1400" dirty="0">
              <a:ln w="0"/>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35" name="テキスト ボックス 34">
            <a:extLst>
              <a:ext uri="{FF2B5EF4-FFF2-40B4-BE49-F238E27FC236}">
                <a16:creationId xmlns:a16="http://schemas.microsoft.com/office/drawing/2014/main" id="{CE34C726-F4E4-4DD8-AC74-66BAEFF7248E}"/>
              </a:ext>
            </a:extLst>
          </p:cNvPr>
          <p:cNvSpPr txBox="1"/>
          <p:nvPr/>
        </p:nvSpPr>
        <p:spPr>
          <a:xfrm>
            <a:off x="3575404" y="7574432"/>
            <a:ext cx="3111135" cy="815608"/>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②参加店舗で</a:t>
            </a:r>
            <a:r>
              <a:rPr kumimoji="1" lang="en-US" altLang="ja-JP" sz="1200" dirty="0">
                <a:latin typeface="HG丸ｺﾞｼｯｸM-PRO" panose="020F0600000000000000" pitchFamily="50" charset="-128"/>
                <a:ea typeface="HG丸ｺﾞｼｯｸM-PRO" panose="020F0600000000000000" pitchFamily="50" charset="-128"/>
              </a:rPr>
              <a:t>1,500</a:t>
            </a:r>
            <a:r>
              <a:rPr kumimoji="1" lang="ja-JP" altLang="en-US" sz="1200" dirty="0">
                <a:latin typeface="HG丸ｺﾞｼｯｸM-PRO" panose="020F0600000000000000" pitchFamily="50" charset="-128"/>
                <a:ea typeface="HG丸ｺﾞｼｯｸM-PRO" panose="020F0600000000000000" pitchFamily="50" charset="-128"/>
              </a:rPr>
              <a:t>円の飲食商品券を利用</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③</a:t>
            </a:r>
            <a:r>
              <a:rPr kumimoji="1" lang="en-US" altLang="ja-JP" sz="1200" dirty="0">
                <a:latin typeface="HG丸ｺﾞｼｯｸM-PRO" panose="020F0600000000000000" pitchFamily="50" charset="-128"/>
                <a:ea typeface="HG丸ｺﾞｼｯｸM-PRO" panose="020F0600000000000000" pitchFamily="50" charset="-128"/>
              </a:rPr>
              <a:t>MORIO Pay </a:t>
            </a:r>
            <a:r>
              <a:rPr kumimoji="1" lang="ja-JP" altLang="en-US" sz="1200" dirty="0">
                <a:latin typeface="HG丸ｺﾞｼｯｸM-PRO" panose="020F0600000000000000" pitchFamily="50" charset="-128"/>
                <a:ea typeface="HG丸ｺﾞｼｯｸM-PRO" panose="020F0600000000000000" pitchFamily="50" charset="-128"/>
              </a:rPr>
              <a:t>のシネまんぷくチケット（商品券）を読み取り決済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決済手数料は発生しません</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E9C6F817-07F4-4F99-A625-023C887BA15F}"/>
              </a:ext>
            </a:extLst>
          </p:cNvPr>
          <p:cNvSpPr/>
          <p:nvPr/>
        </p:nvSpPr>
        <p:spPr>
          <a:xfrm>
            <a:off x="101599" y="9169389"/>
            <a:ext cx="4855513" cy="7003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ＭＳ ゴシック" panose="020B0609070205080204" pitchFamily="49" charset="-128"/>
                <a:ea typeface="ＭＳ ゴシック" panose="020B0609070205080204" pitchFamily="49" charset="-128"/>
              </a:rPr>
              <a:t>【</a:t>
            </a:r>
            <a:r>
              <a:rPr kumimoji="1" lang="ja-JP" altLang="en-US" sz="1200" dirty="0">
                <a:solidFill>
                  <a:schemeClr val="tx1"/>
                </a:solidFill>
                <a:latin typeface="ＭＳ ゴシック" panose="020B0609070205080204" pitchFamily="49" charset="-128"/>
                <a:ea typeface="ＭＳ ゴシック" panose="020B0609070205080204" pitchFamily="49" charset="-128"/>
              </a:rPr>
              <a:t>お問い合わせ先</a:t>
            </a:r>
            <a:r>
              <a:rPr kumimoji="1" lang="en-US" altLang="ja-JP" sz="1200" dirty="0">
                <a:solidFill>
                  <a:schemeClr val="tx1"/>
                </a:solidFill>
                <a:latin typeface="ＭＳ ゴシック" panose="020B0609070205080204" pitchFamily="49" charset="-128"/>
                <a:ea typeface="ＭＳ ゴシック" panose="020B0609070205080204" pitchFamily="49" charset="-128"/>
              </a:rPr>
              <a:t>】</a:t>
            </a: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「映画の街盛岡」推進事業実行委員会事務局（市経済企画課内）</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住所：盛岡市若園町２番</a:t>
            </a:r>
            <a:r>
              <a:rPr kumimoji="1" lang="en-US" altLang="ja-JP" sz="1200" dirty="0">
                <a:solidFill>
                  <a:schemeClr val="tx1"/>
                </a:solidFill>
                <a:latin typeface="ＭＳ ゴシック" panose="020B0609070205080204" pitchFamily="49" charset="-128"/>
                <a:ea typeface="ＭＳ ゴシック" panose="020B0609070205080204" pitchFamily="49" charset="-128"/>
              </a:rPr>
              <a:t>18</a:t>
            </a:r>
            <a:r>
              <a:rPr kumimoji="1" lang="ja-JP" altLang="en-US" sz="1200" dirty="0">
                <a:solidFill>
                  <a:schemeClr val="tx1"/>
                </a:solidFill>
                <a:latin typeface="ＭＳ ゴシック" panose="020B0609070205080204" pitchFamily="49" charset="-128"/>
                <a:ea typeface="ＭＳ ゴシック" panose="020B0609070205080204" pitchFamily="49" charset="-128"/>
              </a:rPr>
              <a:t>号　／　電話番号：</a:t>
            </a:r>
            <a:r>
              <a:rPr kumimoji="1" lang="en-US" altLang="ja-JP" sz="1200" dirty="0">
                <a:solidFill>
                  <a:schemeClr val="tx1"/>
                </a:solidFill>
                <a:latin typeface="ＭＳ ゴシック" panose="020B0609070205080204" pitchFamily="49" charset="-128"/>
                <a:ea typeface="ＭＳ ゴシック" panose="020B0609070205080204" pitchFamily="49" charset="-128"/>
              </a:rPr>
              <a:t>019-613-8389</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pic>
        <p:nvPicPr>
          <p:cNvPr id="13" name="図 12" descr="アイコン&#10;&#10;自動的に生成された説明">
            <a:extLst>
              <a:ext uri="{FF2B5EF4-FFF2-40B4-BE49-F238E27FC236}">
                <a16:creationId xmlns:a16="http://schemas.microsoft.com/office/drawing/2014/main" id="{35E9D12F-71D3-48BF-945E-D34366A445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 y="5916411"/>
            <a:ext cx="1275554" cy="1343948"/>
          </a:xfrm>
          <a:prstGeom prst="rect">
            <a:avLst/>
          </a:prstGeom>
        </p:spPr>
      </p:pic>
      <p:pic>
        <p:nvPicPr>
          <p:cNvPr id="6" name="図 5" descr="シャツ が含まれている画像&#10;&#10;自動的に生成された説明">
            <a:extLst>
              <a:ext uri="{FF2B5EF4-FFF2-40B4-BE49-F238E27FC236}">
                <a16:creationId xmlns:a16="http://schemas.microsoft.com/office/drawing/2014/main" id="{D1A1A9BF-8CE4-4EF0-9C13-0AC2A82149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5404" y="6061432"/>
            <a:ext cx="1237421" cy="1237421"/>
          </a:xfrm>
          <a:prstGeom prst="rect">
            <a:avLst/>
          </a:prstGeom>
        </p:spPr>
      </p:pic>
      <p:pic>
        <p:nvPicPr>
          <p:cNvPr id="19" name="図 18" descr="ゲームのキャラクター&#10;&#10;中程度の精度で自動的に生成された説明">
            <a:extLst>
              <a:ext uri="{FF2B5EF4-FFF2-40B4-BE49-F238E27FC236}">
                <a16:creationId xmlns:a16="http://schemas.microsoft.com/office/drawing/2014/main" id="{12D8EE16-EE20-4AD3-A767-274CCDDA03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6906" y="5609795"/>
            <a:ext cx="784404" cy="784404"/>
          </a:xfrm>
          <a:prstGeom prst="rect">
            <a:avLst/>
          </a:prstGeom>
        </p:spPr>
      </p:pic>
    </p:spTree>
    <p:extLst>
      <p:ext uri="{BB962C8B-B14F-4D97-AF65-F5344CB8AC3E}">
        <p14:creationId xmlns:p14="http://schemas.microsoft.com/office/powerpoint/2010/main" val="149666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43575680-0B8C-46EB-970A-C974607A6556}"/>
              </a:ext>
            </a:extLst>
          </p:cNvPr>
          <p:cNvGraphicFramePr>
            <a:graphicFrameLocks noGrp="1"/>
          </p:cNvGraphicFramePr>
          <p:nvPr>
            <p:extLst>
              <p:ext uri="{D42A27DB-BD31-4B8C-83A1-F6EECF244321}">
                <p14:modId xmlns:p14="http://schemas.microsoft.com/office/powerpoint/2010/main" val="2844451921"/>
              </p:ext>
            </p:extLst>
          </p:nvPr>
        </p:nvGraphicFramePr>
        <p:xfrm>
          <a:off x="127000" y="778048"/>
          <a:ext cx="6604000" cy="1889760"/>
        </p:xfrm>
        <a:graphic>
          <a:graphicData uri="http://schemas.openxmlformats.org/drawingml/2006/table">
            <a:tbl>
              <a:tblPr firstRow="1" bandRow="1">
                <a:tableStyleId>{5940675A-B579-460E-94D1-54222C63F5DA}</a:tableStyleId>
              </a:tblPr>
              <a:tblGrid>
                <a:gridCol w="1257300">
                  <a:extLst>
                    <a:ext uri="{9D8B030D-6E8A-4147-A177-3AD203B41FA5}">
                      <a16:colId xmlns:a16="http://schemas.microsoft.com/office/drawing/2014/main" val="656823217"/>
                    </a:ext>
                  </a:extLst>
                </a:gridCol>
                <a:gridCol w="5346700">
                  <a:extLst>
                    <a:ext uri="{9D8B030D-6E8A-4147-A177-3AD203B41FA5}">
                      <a16:colId xmlns:a16="http://schemas.microsoft.com/office/drawing/2014/main" val="3221035604"/>
                    </a:ext>
                  </a:extLst>
                </a:gridCol>
              </a:tblGrid>
              <a:tr h="0">
                <a:tc>
                  <a:txBody>
                    <a:bodyPr/>
                    <a:lstStyle/>
                    <a:p>
                      <a:r>
                        <a:rPr kumimoji="1" lang="ja-JP" altLang="en-US" sz="1400" dirty="0">
                          <a:latin typeface="ＭＳ ゴシック" panose="020B0609070205080204" pitchFamily="49" charset="-128"/>
                          <a:ea typeface="ＭＳ ゴシック" panose="020B0609070205080204" pitchFamily="49" charset="-128"/>
                        </a:rPr>
                        <a:t>　参加条件</a:t>
                      </a:r>
                    </a:p>
                  </a:txBody>
                  <a:tcPr anchor="ctr">
                    <a:solidFill>
                      <a:schemeClr val="bg1">
                        <a:lumMod val="85000"/>
                      </a:schemeClr>
                    </a:solidFill>
                  </a:tcPr>
                </a:tc>
                <a:tc>
                  <a:txBody>
                    <a:bodyPr/>
                    <a:lstStyle/>
                    <a:p>
                      <a:r>
                        <a:rPr kumimoji="1" lang="ja-JP" altLang="en-US" sz="1200" dirty="0">
                          <a:latin typeface="ＭＳ 明朝" panose="02020609040205080304" pitchFamily="17" charset="-128"/>
                          <a:ea typeface="ＭＳ 明朝" panose="02020609040205080304" pitchFamily="17" charset="-128"/>
                        </a:rPr>
                        <a:t>　①当実行委員会が作成する参加店舗一覧リーフレット及びＨＰに店舗の</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　　情報を掲載することに承諾できること</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　②本事業周知用ポスターの掲示に協力できること</a:t>
                      </a:r>
                      <a:endParaRPr kumimoji="1" lang="en-US" altLang="ja-JP" sz="1200"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3679183567"/>
                  </a:ext>
                </a:extLst>
              </a:tr>
              <a:tr h="0">
                <a:tc>
                  <a:txBody>
                    <a:bodyPr/>
                    <a:lstStyle/>
                    <a:p>
                      <a:r>
                        <a:rPr kumimoji="1" lang="ja-JP" altLang="en-US" sz="1400" dirty="0">
                          <a:latin typeface="ＭＳ ゴシック" panose="020B0609070205080204" pitchFamily="49" charset="-128"/>
                          <a:ea typeface="ＭＳ ゴシック" panose="020B0609070205080204" pitchFamily="49" charset="-128"/>
                        </a:rPr>
                        <a:t>　参加費用</a:t>
                      </a:r>
                    </a:p>
                  </a:txBody>
                  <a:tcPr anchor="ctr">
                    <a:solidFill>
                      <a:schemeClr val="bg1">
                        <a:lumMod val="85000"/>
                      </a:schemeClr>
                    </a:solidFill>
                  </a:tcPr>
                </a:tc>
                <a:tc>
                  <a:txBody>
                    <a:bodyPr/>
                    <a:lstStyle/>
                    <a:p>
                      <a:r>
                        <a:rPr kumimoji="1" lang="ja-JP" altLang="en-US" sz="1200" dirty="0">
                          <a:latin typeface="ＭＳ 明朝" panose="02020609040205080304" pitchFamily="17" charset="-128"/>
                          <a:ea typeface="ＭＳ 明朝" panose="02020609040205080304" pitchFamily="17" charset="-128"/>
                        </a:rPr>
                        <a:t>　無料</a:t>
                      </a:r>
                    </a:p>
                  </a:txBody>
                  <a:tcPr anchor="ctr"/>
                </a:tc>
                <a:extLst>
                  <a:ext uri="{0D108BD9-81ED-4DB2-BD59-A6C34878D82A}">
                    <a16:rowId xmlns:a16="http://schemas.microsoft.com/office/drawing/2014/main" val="1627905335"/>
                  </a:ext>
                </a:extLst>
              </a:tr>
              <a:tr h="0">
                <a:tc>
                  <a:txBody>
                    <a:bodyPr/>
                    <a:lstStyle/>
                    <a:p>
                      <a:r>
                        <a:rPr kumimoji="1" lang="ja-JP" altLang="en-US" sz="1400" dirty="0">
                          <a:latin typeface="ＭＳ ゴシック" panose="020B0609070205080204" pitchFamily="49" charset="-128"/>
                          <a:ea typeface="ＭＳ ゴシック" panose="020B0609070205080204" pitchFamily="49" charset="-128"/>
                        </a:rPr>
                        <a:t>　応募締切</a:t>
                      </a:r>
                    </a:p>
                  </a:txBody>
                  <a:tcPr anchor="ctr">
                    <a:solidFill>
                      <a:schemeClr val="bg1">
                        <a:lumMod val="85000"/>
                      </a:schemeClr>
                    </a:solidFill>
                  </a:tcPr>
                </a:tc>
                <a:tc>
                  <a:txBody>
                    <a:bodyPr/>
                    <a:lstStyle/>
                    <a:p>
                      <a:r>
                        <a:rPr kumimoji="1" lang="ja-JP" altLang="en-US" sz="1200" dirty="0">
                          <a:latin typeface="ＭＳ 明朝" panose="02020609040205080304" pitchFamily="17" charset="-128"/>
                          <a:ea typeface="ＭＳ 明朝" panose="02020609040205080304" pitchFamily="17" charset="-128"/>
                        </a:rPr>
                        <a:t>　</a:t>
                      </a:r>
                      <a:r>
                        <a:rPr kumimoji="1" lang="en-US" altLang="ja-JP" sz="1200" dirty="0">
                          <a:latin typeface="ＭＳ 明朝" panose="02020609040205080304" pitchFamily="17" charset="-128"/>
                          <a:ea typeface="ＭＳ 明朝" panose="02020609040205080304" pitchFamily="17" charset="-128"/>
                        </a:rPr>
                        <a:t>12</a:t>
                      </a:r>
                      <a:r>
                        <a:rPr kumimoji="1" lang="ja-JP" altLang="en-US" sz="1200" dirty="0">
                          <a:latin typeface="ＭＳ 明朝" panose="02020609040205080304" pitchFamily="17" charset="-128"/>
                          <a:ea typeface="ＭＳ 明朝" panose="02020609040205080304" pitchFamily="17" charset="-128"/>
                        </a:rPr>
                        <a:t>月</a:t>
                      </a:r>
                      <a:r>
                        <a:rPr kumimoji="1" lang="en-US" altLang="ja-JP" sz="1200" dirty="0">
                          <a:latin typeface="ＭＳ 明朝" panose="02020609040205080304" pitchFamily="17" charset="-128"/>
                          <a:ea typeface="ＭＳ 明朝" panose="02020609040205080304" pitchFamily="17" charset="-128"/>
                        </a:rPr>
                        <a:t>13</a:t>
                      </a:r>
                      <a:r>
                        <a:rPr kumimoji="1" lang="ja-JP" altLang="en-US" sz="1200">
                          <a:latin typeface="ＭＳ 明朝" panose="02020609040205080304" pitchFamily="17" charset="-128"/>
                          <a:ea typeface="ＭＳ 明朝" panose="02020609040205080304" pitchFamily="17" charset="-128"/>
                        </a:rPr>
                        <a:t>日（水）</a:t>
                      </a:r>
                      <a:r>
                        <a:rPr kumimoji="1" lang="ja-JP" altLang="en-US" sz="1400">
                          <a:latin typeface="ＭＳ 明朝" panose="02020609040205080304" pitchFamily="17" charset="-128"/>
                          <a:ea typeface="ＭＳ 明朝" panose="02020609040205080304" pitchFamily="17" charset="-128"/>
                        </a:rPr>
                        <a:t>　</a:t>
                      </a:r>
                      <a:endParaRPr kumimoji="1" lang="ja-JP" altLang="en-US" sz="900"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2004027701"/>
                  </a:ext>
                </a:extLst>
              </a:tr>
              <a:tr h="129540">
                <a:tc>
                  <a:txBody>
                    <a:bodyPr/>
                    <a:lstStyle/>
                    <a:p>
                      <a:r>
                        <a:rPr kumimoji="1" lang="ja-JP" altLang="en-US" sz="1400" dirty="0">
                          <a:latin typeface="ＭＳ ゴシック" panose="020B0609070205080204" pitchFamily="49" charset="-128"/>
                          <a:ea typeface="ＭＳ ゴシック" panose="020B0609070205080204" pitchFamily="49" charset="-128"/>
                        </a:rPr>
                        <a:t>　申込方法</a:t>
                      </a:r>
                    </a:p>
                  </a:txBody>
                  <a:tcPr anchor="ctr">
                    <a:solidFill>
                      <a:schemeClr val="bg1">
                        <a:lumMod val="85000"/>
                      </a:schemeClr>
                    </a:solidFill>
                  </a:tcPr>
                </a:tc>
                <a:tc>
                  <a:txBody>
                    <a:bodyPr/>
                    <a:lstStyle/>
                    <a:p>
                      <a:r>
                        <a:rPr kumimoji="1" lang="ja-JP" altLang="en-US" sz="1200" dirty="0">
                          <a:latin typeface="ＭＳ 明朝" panose="02020609040205080304" pitchFamily="17" charset="-128"/>
                          <a:ea typeface="ＭＳ 明朝" panose="02020609040205080304" pitchFamily="17" charset="-128"/>
                        </a:rPr>
                        <a:t>　盛岡市ホームページの「映画の街盛岡</a:t>
                      </a:r>
                      <a:r>
                        <a:rPr kumimoji="1" lang="en-US" altLang="ja-JP" sz="1200" dirty="0">
                          <a:latin typeface="ＭＳ 明朝" panose="02020609040205080304" pitchFamily="17" charset="-128"/>
                          <a:ea typeface="ＭＳ 明朝" panose="02020609040205080304" pitchFamily="17" charset="-128"/>
                        </a:rPr>
                        <a:t>2023</a:t>
                      </a:r>
                      <a:r>
                        <a:rPr kumimoji="1" lang="ja-JP" altLang="en-US" sz="1200" dirty="0">
                          <a:latin typeface="ＭＳ 明朝" panose="02020609040205080304" pitchFamily="17" charset="-128"/>
                          <a:ea typeface="ＭＳ 明朝" panose="02020609040205080304" pitchFamily="17" charset="-128"/>
                        </a:rPr>
                        <a:t>」のページにある申込フォーム又は、下記の</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店舗情報</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記載欄に必要事項を記入し、上記の申込先までＦＡＸで申し込み。</a:t>
                      </a:r>
                    </a:p>
                  </a:txBody>
                  <a:tcPr anchor="ctr"/>
                </a:tc>
                <a:extLst>
                  <a:ext uri="{0D108BD9-81ED-4DB2-BD59-A6C34878D82A}">
                    <a16:rowId xmlns:a16="http://schemas.microsoft.com/office/drawing/2014/main" val="3901910085"/>
                  </a:ext>
                </a:extLst>
              </a:tr>
            </a:tbl>
          </a:graphicData>
        </a:graphic>
      </p:graphicFrame>
      <p:graphicFrame>
        <p:nvGraphicFramePr>
          <p:cNvPr id="5" name="表 4">
            <a:extLst>
              <a:ext uri="{FF2B5EF4-FFF2-40B4-BE49-F238E27FC236}">
                <a16:creationId xmlns:a16="http://schemas.microsoft.com/office/drawing/2014/main" id="{6DD24BE0-67F0-4D9D-9556-E5CB3F94597B}"/>
              </a:ext>
            </a:extLst>
          </p:cNvPr>
          <p:cNvGraphicFramePr>
            <a:graphicFrameLocks noGrp="1"/>
          </p:cNvGraphicFramePr>
          <p:nvPr>
            <p:extLst>
              <p:ext uri="{D42A27DB-BD31-4B8C-83A1-F6EECF244321}">
                <p14:modId xmlns:p14="http://schemas.microsoft.com/office/powerpoint/2010/main" val="1377671132"/>
              </p:ext>
            </p:extLst>
          </p:nvPr>
        </p:nvGraphicFramePr>
        <p:xfrm>
          <a:off x="127000" y="3258814"/>
          <a:ext cx="6604000" cy="1645920"/>
        </p:xfrm>
        <a:graphic>
          <a:graphicData uri="http://schemas.openxmlformats.org/drawingml/2006/table">
            <a:tbl>
              <a:tblPr firstRow="1" bandRow="1">
                <a:tableStyleId>{5940675A-B579-460E-94D1-54222C63F5DA}</a:tableStyleId>
              </a:tblPr>
              <a:tblGrid>
                <a:gridCol w="2044700">
                  <a:extLst>
                    <a:ext uri="{9D8B030D-6E8A-4147-A177-3AD203B41FA5}">
                      <a16:colId xmlns:a16="http://schemas.microsoft.com/office/drawing/2014/main" val="3661619520"/>
                    </a:ext>
                  </a:extLst>
                </a:gridCol>
                <a:gridCol w="4559300">
                  <a:extLst>
                    <a:ext uri="{9D8B030D-6E8A-4147-A177-3AD203B41FA5}">
                      <a16:colId xmlns:a16="http://schemas.microsoft.com/office/drawing/2014/main" val="446889122"/>
                    </a:ext>
                  </a:extLst>
                </a:gridCol>
              </a:tblGrid>
              <a:tr h="215332">
                <a:tc>
                  <a:txBody>
                    <a:bodyPr/>
                    <a:lstStyle/>
                    <a:p>
                      <a:r>
                        <a:rPr kumimoji="1" lang="ja-JP" altLang="en-US" sz="1400" dirty="0">
                          <a:latin typeface="ＭＳ ゴシック" panose="020B0609070205080204" pitchFamily="49" charset="-128"/>
                          <a:ea typeface="ＭＳ ゴシック" panose="020B0609070205080204" pitchFamily="49" charset="-128"/>
                        </a:rPr>
                        <a:t>　店舗名</a:t>
                      </a:r>
                    </a:p>
                  </a:txBody>
                  <a:tcPr anchor="ctr">
                    <a:solidFill>
                      <a:schemeClr val="bg1">
                        <a:lumMod val="85000"/>
                      </a:schemeClr>
                    </a:solidFill>
                  </a:tcPr>
                </a:tc>
                <a:tc>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349999162"/>
                  </a:ext>
                </a:extLst>
              </a:tr>
              <a:tr h="653482">
                <a:tc>
                  <a:txBody>
                    <a:bodyPr/>
                    <a:lstStyle/>
                    <a:p>
                      <a:r>
                        <a:rPr kumimoji="1" lang="ja-JP" altLang="en-US" sz="1400" dirty="0">
                          <a:latin typeface="ＭＳ ゴシック" panose="020B0609070205080204" pitchFamily="49" charset="-128"/>
                          <a:ea typeface="ＭＳ ゴシック" panose="020B0609070205080204" pitchFamily="49" charset="-128"/>
                        </a:rPr>
                        <a:t>　ジャンル</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（該当するものに〇）</a:t>
                      </a:r>
                    </a:p>
                  </a:txBody>
                  <a:tcPr anchor="ctr">
                    <a:solidFill>
                      <a:schemeClr val="bg1">
                        <a:lumMod val="85000"/>
                      </a:schemeClr>
                    </a:solidFill>
                  </a:tcPr>
                </a:tc>
                <a:tc>
                  <a:txBody>
                    <a:bodyPr/>
                    <a:lstStyle/>
                    <a:p>
                      <a:r>
                        <a:rPr kumimoji="1" lang="ja-JP" altLang="en-US" sz="1200" dirty="0">
                          <a:latin typeface="ＭＳ 明朝" panose="02020609040205080304" pitchFamily="17" charset="-128"/>
                          <a:ea typeface="ＭＳ 明朝" panose="02020609040205080304" pitchFamily="17" charset="-128"/>
                        </a:rPr>
                        <a:t>　和食・すし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洋食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中華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焼肉・多国籍</a:t>
                      </a:r>
                      <a:endParaRPr kumimoji="1" lang="en-US" altLang="ja-JP" sz="300" dirty="0">
                        <a:latin typeface="ＭＳ 明朝" panose="02020609040205080304" pitchFamily="17" charset="-128"/>
                        <a:ea typeface="ＭＳ 明朝" panose="02020609040205080304" pitchFamily="17" charset="-128"/>
                      </a:endParaRPr>
                    </a:p>
                    <a:p>
                      <a:r>
                        <a:rPr kumimoji="1" lang="ja-JP" altLang="en-US" sz="300" dirty="0">
                          <a:latin typeface="ＭＳ 明朝" panose="02020609040205080304" pitchFamily="17" charset="-128"/>
                          <a:ea typeface="ＭＳ 明朝" panose="02020609040205080304" pitchFamily="17" charset="-128"/>
                        </a:rPr>
                        <a:t>　</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　喫茶・カフェ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めん類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食堂・レストラン</a:t>
                      </a:r>
                      <a:endParaRPr kumimoji="1" lang="en-US" altLang="ja-JP" sz="300" dirty="0">
                        <a:latin typeface="ＭＳ 明朝" panose="02020609040205080304" pitchFamily="17" charset="-128"/>
                        <a:ea typeface="ＭＳ 明朝" panose="02020609040205080304" pitchFamily="17" charset="-128"/>
                      </a:endParaRPr>
                    </a:p>
                    <a:p>
                      <a:r>
                        <a:rPr kumimoji="1" lang="ja-JP" altLang="en-US" sz="300" dirty="0">
                          <a:latin typeface="ＭＳ 明朝" panose="02020609040205080304" pitchFamily="17" charset="-128"/>
                          <a:ea typeface="ＭＳ 明朝" panose="02020609040205080304" pitchFamily="17" charset="-128"/>
                        </a:rPr>
                        <a:t>　</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　居酒屋　</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スナック・バー</a:t>
                      </a:r>
                    </a:p>
                  </a:txBody>
                  <a:tcPr anchor="ctr"/>
                </a:tc>
                <a:extLst>
                  <a:ext uri="{0D108BD9-81ED-4DB2-BD59-A6C34878D82A}">
                    <a16:rowId xmlns:a16="http://schemas.microsoft.com/office/drawing/2014/main" val="3497779577"/>
                  </a:ext>
                </a:extLst>
              </a:tr>
              <a:tr h="188662">
                <a:tc>
                  <a:txBody>
                    <a:bodyPr/>
                    <a:lstStyle/>
                    <a:p>
                      <a:r>
                        <a:rPr kumimoji="1" lang="ja-JP" altLang="en-US" sz="1400" dirty="0">
                          <a:latin typeface="ＭＳ ゴシック" panose="020B0609070205080204" pitchFamily="49" charset="-128"/>
                          <a:ea typeface="ＭＳ ゴシック" panose="020B0609070205080204" pitchFamily="49" charset="-128"/>
                        </a:rPr>
                        <a:t>　店舗電話番号</a:t>
                      </a:r>
                    </a:p>
                  </a:txBody>
                  <a:tcPr anchor="ctr">
                    <a:solidFill>
                      <a:schemeClr val="bg1">
                        <a:lumMod val="85000"/>
                      </a:schemeClr>
                    </a:solidFill>
                  </a:tcPr>
                </a:tc>
                <a:tc>
                  <a:txBody>
                    <a:bodyPr/>
                    <a:lstStyle/>
                    <a:p>
                      <a:endParaRPr kumimoji="1" lang="ja-JP" altLang="en-US" sz="1200" dirty="0">
                        <a:latin typeface="ＭＳ 明朝" panose="02020609040205080304" pitchFamily="17" charset="-128"/>
                        <a:ea typeface="ＭＳ 明朝" panose="02020609040205080304" pitchFamily="17" charset="-128"/>
                      </a:endParaRPr>
                    </a:p>
                  </a:txBody>
                  <a:tcPr anchor="ctr"/>
                </a:tc>
                <a:extLst>
                  <a:ext uri="{0D108BD9-81ED-4DB2-BD59-A6C34878D82A}">
                    <a16:rowId xmlns:a16="http://schemas.microsoft.com/office/drawing/2014/main" val="3804282495"/>
                  </a:ext>
                </a:extLst>
              </a:tr>
              <a:tr h="131512">
                <a:tc>
                  <a:txBody>
                    <a:bodyPr/>
                    <a:lstStyle/>
                    <a:p>
                      <a:r>
                        <a:rPr kumimoji="1" lang="ja-JP" altLang="en-US" sz="1400" dirty="0">
                          <a:latin typeface="ＭＳ ゴシック" panose="020B0609070205080204" pitchFamily="49" charset="-128"/>
                          <a:ea typeface="ＭＳ ゴシック" panose="020B0609070205080204" pitchFamily="49" charset="-128"/>
                        </a:rPr>
                        <a:t>　店舗所在地（住所）</a:t>
                      </a:r>
                    </a:p>
                  </a:txBody>
                  <a:tcPr anchor="ctr">
                    <a:solidFill>
                      <a:schemeClr val="bg1">
                        <a:lumMod val="85000"/>
                      </a:schemeClr>
                    </a:solidFill>
                  </a:tcPr>
                </a:tc>
                <a:tc>
                  <a:txBody>
                    <a:bodyPr/>
                    <a:lstStyle/>
                    <a:p>
                      <a:r>
                        <a:rPr kumimoji="1" lang="ja-JP" altLang="en-US" sz="1200" dirty="0">
                          <a:latin typeface="ＭＳ 明朝" panose="02020609040205080304" pitchFamily="17" charset="-128"/>
                          <a:ea typeface="ＭＳ 明朝" panose="02020609040205080304" pitchFamily="17" charset="-128"/>
                        </a:rPr>
                        <a:t>　盛岡市</a:t>
                      </a:r>
                    </a:p>
                  </a:txBody>
                  <a:tcPr anchor="ctr"/>
                </a:tc>
                <a:extLst>
                  <a:ext uri="{0D108BD9-81ED-4DB2-BD59-A6C34878D82A}">
                    <a16:rowId xmlns:a16="http://schemas.microsoft.com/office/drawing/2014/main" val="2982828013"/>
                  </a:ext>
                </a:extLst>
              </a:tr>
            </a:tbl>
          </a:graphicData>
        </a:graphic>
      </p:graphicFrame>
      <p:sp>
        <p:nvSpPr>
          <p:cNvPr id="6" name="テキスト ボックス 5">
            <a:extLst>
              <a:ext uri="{FF2B5EF4-FFF2-40B4-BE49-F238E27FC236}">
                <a16:creationId xmlns:a16="http://schemas.microsoft.com/office/drawing/2014/main" id="{68271CFA-1E93-4A2B-BAAA-19F55CF0C60A}"/>
              </a:ext>
            </a:extLst>
          </p:cNvPr>
          <p:cNvSpPr txBox="1"/>
          <p:nvPr/>
        </p:nvSpPr>
        <p:spPr>
          <a:xfrm>
            <a:off x="-101600" y="2882219"/>
            <a:ext cx="5657318" cy="338554"/>
          </a:xfrm>
          <a:prstGeom prst="rect">
            <a:avLst/>
          </a:prstGeom>
          <a:noFill/>
        </p:spPr>
        <p:txBody>
          <a:bodyPr wrap="none" rtlCol="0">
            <a:spAutoFit/>
          </a:bodyPr>
          <a:lstStyle/>
          <a:p>
            <a:r>
              <a:rPr kumimoji="1" lang="en-US" altLang="ja-JP" sz="1600" b="1" dirty="0">
                <a:latin typeface="ＭＳ ゴシック" panose="020B0609070205080204" pitchFamily="49" charset="-128"/>
                <a:ea typeface="ＭＳ ゴシック" panose="020B0609070205080204" pitchFamily="49" charset="-128"/>
              </a:rPr>
              <a:t>【</a:t>
            </a:r>
            <a:r>
              <a:rPr kumimoji="1" lang="ja-JP" altLang="en-US" sz="1600" b="1" dirty="0">
                <a:latin typeface="ＭＳ ゴシック" panose="020B0609070205080204" pitchFamily="49" charset="-128"/>
                <a:ea typeface="ＭＳ ゴシック" panose="020B0609070205080204" pitchFamily="49" charset="-128"/>
              </a:rPr>
              <a:t>店舗情報</a:t>
            </a:r>
            <a:r>
              <a:rPr kumimoji="1" lang="en-US" altLang="ja-JP" sz="1600" b="1" dirty="0">
                <a:latin typeface="ＭＳ ゴシック" panose="020B0609070205080204" pitchFamily="49" charset="-128"/>
                <a:ea typeface="ＭＳ ゴシック" panose="020B0609070205080204" pitchFamily="49" charset="-128"/>
              </a:rPr>
              <a:t>】</a:t>
            </a:r>
            <a:r>
              <a:rPr kumimoji="1" lang="en-US" altLang="ja-JP" sz="1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記載いただいた情報は、参加店舗一覧リーフレット及び</a:t>
            </a:r>
            <a:r>
              <a:rPr kumimoji="1" lang="en-US" altLang="ja-JP" sz="1000" dirty="0">
                <a:latin typeface="ＭＳ ゴシック" panose="020B0609070205080204" pitchFamily="49" charset="-128"/>
                <a:ea typeface="ＭＳ ゴシック" panose="020B0609070205080204" pitchFamily="49" charset="-128"/>
              </a:rPr>
              <a:t>HP</a:t>
            </a:r>
            <a:r>
              <a:rPr kumimoji="1" lang="ja-JP" altLang="en-US" sz="1000" dirty="0">
                <a:latin typeface="ＭＳ ゴシック" panose="020B0609070205080204" pitchFamily="49" charset="-128"/>
                <a:ea typeface="ＭＳ ゴシック" panose="020B0609070205080204" pitchFamily="49" charset="-128"/>
              </a:rPr>
              <a:t>に掲載します</a:t>
            </a:r>
          </a:p>
        </p:txBody>
      </p:sp>
      <p:sp>
        <p:nvSpPr>
          <p:cNvPr id="12" name="テキスト ボックス 11">
            <a:extLst>
              <a:ext uri="{FF2B5EF4-FFF2-40B4-BE49-F238E27FC236}">
                <a16:creationId xmlns:a16="http://schemas.microsoft.com/office/drawing/2014/main" id="{F79DE6B9-1E1A-4CE3-A979-23F9E57910E8}"/>
              </a:ext>
            </a:extLst>
          </p:cNvPr>
          <p:cNvSpPr txBox="1"/>
          <p:nvPr/>
        </p:nvSpPr>
        <p:spPr>
          <a:xfrm>
            <a:off x="-101600" y="440467"/>
            <a:ext cx="1415772" cy="338554"/>
          </a:xfrm>
          <a:prstGeom prst="rect">
            <a:avLst/>
          </a:prstGeom>
          <a:noFill/>
        </p:spPr>
        <p:txBody>
          <a:bodyPr wrap="none" rtlCol="0">
            <a:spAutoFit/>
          </a:bodyPr>
          <a:lstStyle/>
          <a:p>
            <a:r>
              <a:rPr kumimoji="1" lang="en-US" altLang="ja-JP" sz="1600" b="1" dirty="0">
                <a:latin typeface="ＭＳ ゴシック" panose="020B0609070205080204" pitchFamily="49" charset="-128"/>
                <a:ea typeface="ＭＳ ゴシック" panose="020B0609070205080204" pitchFamily="49" charset="-128"/>
              </a:rPr>
              <a:t>【</a:t>
            </a:r>
            <a:r>
              <a:rPr kumimoji="1" lang="ja-JP" altLang="en-US" sz="1600" b="1" dirty="0">
                <a:latin typeface="ＭＳ ゴシック" panose="020B0609070205080204" pitchFamily="49" charset="-128"/>
                <a:ea typeface="ＭＳ ゴシック" panose="020B0609070205080204" pitchFamily="49" charset="-128"/>
              </a:rPr>
              <a:t>募集要項</a:t>
            </a:r>
            <a:r>
              <a:rPr kumimoji="1" lang="en-US" altLang="ja-JP" sz="1600" b="1" dirty="0">
                <a:latin typeface="ＭＳ ゴシック" panose="020B0609070205080204" pitchFamily="49" charset="-128"/>
                <a:ea typeface="ＭＳ ゴシック" panose="020B0609070205080204" pitchFamily="49" charset="-128"/>
              </a:rPr>
              <a:t>】</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0D73AB1B-52AA-4C0C-AFAF-D98C39E247C2}"/>
              </a:ext>
            </a:extLst>
          </p:cNvPr>
          <p:cNvSpPr txBox="1"/>
          <p:nvPr/>
        </p:nvSpPr>
        <p:spPr>
          <a:xfrm>
            <a:off x="7521" y="13258"/>
            <a:ext cx="6955750" cy="461665"/>
          </a:xfrm>
          <a:prstGeom prst="rect">
            <a:avLst/>
          </a:prstGeom>
          <a:noFill/>
        </p:spPr>
        <p:txBody>
          <a:bodyPr wrap="none" rtlCol="0">
            <a:spAutoFit/>
          </a:bodyPr>
          <a:lstStyle/>
          <a:p>
            <a:r>
              <a:rPr kumimoji="1" lang="ja-JP" altLang="en-US" sz="2400" u="sng" dirty="0">
                <a:latin typeface="HG創英角ｺﾞｼｯｸUB" panose="020B0909000000000000" pitchFamily="49" charset="-128"/>
                <a:ea typeface="HG創英角ｺﾞｼｯｸUB" panose="020B0909000000000000" pitchFamily="49" charset="-128"/>
              </a:rPr>
              <a:t>　　シネマんぷくチケット　参加店応募用紙　　</a:t>
            </a:r>
          </a:p>
        </p:txBody>
      </p:sp>
      <p:graphicFrame>
        <p:nvGraphicFramePr>
          <p:cNvPr id="3" name="表 6">
            <a:extLst>
              <a:ext uri="{FF2B5EF4-FFF2-40B4-BE49-F238E27FC236}">
                <a16:creationId xmlns:a16="http://schemas.microsoft.com/office/drawing/2014/main" id="{152A004C-C66C-4AE5-A09C-692A6B490C0E}"/>
              </a:ext>
            </a:extLst>
          </p:cNvPr>
          <p:cNvGraphicFramePr>
            <a:graphicFrameLocks noGrp="1"/>
          </p:cNvGraphicFramePr>
          <p:nvPr>
            <p:extLst>
              <p:ext uri="{D42A27DB-BD31-4B8C-83A1-F6EECF244321}">
                <p14:modId xmlns:p14="http://schemas.microsoft.com/office/powerpoint/2010/main" val="443455741"/>
              </p:ext>
            </p:extLst>
          </p:nvPr>
        </p:nvGraphicFramePr>
        <p:xfrm>
          <a:off x="3429000" y="8842696"/>
          <a:ext cx="3352800" cy="570511"/>
        </p:xfrm>
        <a:graphic>
          <a:graphicData uri="http://schemas.openxmlformats.org/drawingml/2006/table">
            <a:tbl>
              <a:tblPr firstRow="1" bandRow="1">
                <a:tableStyleId>{5940675A-B579-460E-94D1-54222C63F5DA}</a:tableStyleId>
              </a:tblPr>
              <a:tblGrid>
                <a:gridCol w="2558409">
                  <a:extLst>
                    <a:ext uri="{9D8B030D-6E8A-4147-A177-3AD203B41FA5}">
                      <a16:colId xmlns:a16="http://schemas.microsoft.com/office/drawing/2014/main" val="469402017"/>
                    </a:ext>
                  </a:extLst>
                </a:gridCol>
                <a:gridCol w="794391">
                  <a:extLst>
                    <a:ext uri="{9D8B030D-6E8A-4147-A177-3AD203B41FA5}">
                      <a16:colId xmlns:a16="http://schemas.microsoft.com/office/drawing/2014/main" val="2749838679"/>
                    </a:ext>
                  </a:extLst>
                </a:gridCol>
              </a:tblGrid>
              <a:tr h="570511">
                <a:tc>
                  <a:txBody>
                    <a:bodyPr/>
                    <a:lstStyle/>
                    <a:p>
                      <a:r>
                        <a:rPr kumimoji="1" lang="ja-JP" altLang="en-US" sz="1400" b="0" dirty="0">
                          <a:solidFill>
                            <a:schemeClr val="tx1"/>
                          </a:solidFill>
                          <a:latin typeface="ＭＳ ゴシック" panose="020B0609070205080204" pitchFamily="49" charset="-128"/>
                          <a:ea typeface="ＭＳ ゴシック" panose="020B0609070205080204" pitchFamily="49" charset="-128"/>
                        </a:rPr>
                        <a:t>申込先担当チェック欄</a:t>
                      </a:r>
                      <a:endParaRPr kumimoji="1" lang="en-US" altLang="ja-JP" sz="1400" b="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000" b="0" dirty="0">
                          <a:solidFill>
                            <a:schemeClr val="tx1"/>
                          </a:solidFill>
                          <a:latin typeface="ＭＳ ゴシック" panose="020B0609070205080204" pitchFamily="49" charset="-128"/>
                          <a:ea typeface="ＭＳ ゴシック" panose="020B0609070205080204" pitchFamily="49" charset="-128"/>
                        </a:rPr>
                        <a:t>※</a:t>
                      </a:r>
                      <a:r>
                        <a:rPr kumimoji="1" lang="ja-JP" altLang="en-US" sz="1000" b="0" dirty="0">
                          <a:solidFill>
                            <a:schemeClr val="tx1"/>
                          </a:solidFill>
                          <a:latin typeface="ＭＳ ゴシック" panose="020B0609070205080204" pitchFamily="49" charset="-128"/>
                          <a:ea typeface="ＭＳ ゴシック" panose="020B0609070205080204" pitchFamily="49" charset="-128"/>
                        </a:rPr>
                        <a:t>内容を確認後、写しを事務局あて提出</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bg1">
                        <a:lumMod val="85000"/>
                      </a:schemeClr>
                    </a:solidFill>
                  </a:tcPr>
                </a:tc>
                <a:tc>
                  <a:txBody>
                    <a:bodyPr/>
                    <a:lstStyle/>
                    <a:p>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543916933"/>
                  </a:ext>
                </a:extLst>
              </a:tr>
            </a:tbl>
          </a:graphicData>
        </a:graphic>
      </p:graphicFrame>
    </p:spTree>
    <p:extLst>
      <p:ext uri="{BB962C8B-B14F-4D97-AF65-F5344CB8AC3E}">
        <p14:creationId xmlns:p14="http://schemas.microsoft.com/office/powerpoint/2010/main" val="9629710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1467</TotalTime>
  <Words>449</Words>
  <Application>Microsoft Office PowerPoint</Application>
  <PresentationFormat>A4 210 x 297 mm</PresentationFormat>
  <Paragraphs>55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HGP創英角ﾎﾟｯﾌﾟ体</vt:lpstr>
      <vt:lpstr>HG丸ｺﾞｼｯｸM-PRO</vt:lpstr>
      <vt:lpstr>HG創英角ｺﾞｼｯｸUB</vt:lpstr>
      <vt:lpstr>ＭＳ ゴシック</vt:lpstr>
      <vt:lpstr>ＭＳ 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平賀　貴志</dc:creator>
  <cp:lastModifiedBy>藤村　彩乃</cp:lastModifiedBy>
  <cp:revision>22</cp:revision>
  <cp:lastPrinted>2023-12-06T00:35:53Z</cp:lastPrinted>
  <dcterms:created xsi:type="dcterms:W3CDTF">2021-08-16T05:38:47Z</dcterms:created>
  <dcterms:modified xsi:type="dcterms:W3CDTF">2023-12-06T02:40:35Z</dcterms:modified>
</cp:coreProperties>
</file>