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9601200" cy="128016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3836" y="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ja-JP" altLang="en-US"/>
              <a:t>マスター タイトルの書式設定</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E8792F7-AD09-4318-8D68-90317D86FA60}"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7C1B1F-F40D-493E-8300-5786560B195B}" type="slidenum">
              <a:rPr kumimoji="1" lang="ja-JP" altLang="en-US" smtClean="0"/>
              <a:t>‹#›</a:t>
            </a:fld>
            <a:endParaRPr kumimoji="1" lang="ja-JP" altLang="en-US"/>
          </a:p>
        </p:txBody>
      </p:sp>
    </p:spTree>
    <p:extLst>
      <p:ext uri="{BB962C8B-B14F-4D97-AF65-F5344CB8AC3E}">
        <p14:creationId xmlns:p14="http://schemas.microsoft.com/office/powerpoint/2010/main" val="3875460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E8792F7-AD09-4318-8D68-90317D86FA60}"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7C1B1F-F40D-493E-8300-5786560B195B}" type="slidenum">
              <a:rPr kumimoji="1" lang="ja-JP" altLang="en-US" smtClean="0"/>
              <a:t>‹#›</a:t>
            </a:fld>
            <a:endParaRPr kumimoji="1" lang="ja-JP" altLang="en-US"/>
          </a:p>
        </p:txBody>
      </p:sp>
    </p:spTree>
    <p:extLst>
      <p:ext uri="{BB962C8B-B14F-4D97-AF65-F5344CB8AC3E}">
        <p14:creationId xmlns:p14="http://schemas.microsoft.com/office/powerpoint/2010/main" val="3198283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E8792F7-AD09-4318-8D68-90317D86FA60}"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7C1B1F-F40D-493E-8300-5786560B195B}" type="slidenum">
              <a:rPr kumimoji="1" lang="ja-JP" altLang="en-US" smtClean="0"/>
              <a:t>‹#›</a:t>
            </a:fld>
            <a:endParaRPr kumimoji="1" lang="ja-JP" altLang="en-US"/>
          </a:p>
        </p:txBody>
      </p:sp>
    </p:spTree>
    <p:extLst>
      <p:ext uri="{BB962C8B-B14F-4D97-AF65-F5344CB8AC3E}">
        <p14:creationId xmlns:p14="http://schemas.microsoft.com/office/powerpoint/2010/main" val="1720053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E8792F7-AD09-4318-8D68-90317D86FA60}"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7C1B1F-F40D-493E-8300-5786560B195B}" type="slidenum">
              <a:rPr kumimoji="1" lang="ja-JP" altLang="en-US" smtClean="0"/>
              <a:t>‹#›</a:t>
            </a:fld>
            <a:endParaRPr kumimoji="1" lang="ja-JP" altLang="en-US"/>
          </a:p>
        </p:txBody>
      </p:sp>
    </p:spTree>
    <p:extLst>
      <p:ext uri="{BB962C8B-B14F-4D97-AF65-F5344CB8AC3E}">
        <p14:creationId xmlns:p14="http://schemas.microsoft.com/office/powerpoint/2010/main" val="4267577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tint val="82000"/>
                  </a:schemeClr>
                </a:solidFill>
              </a:defRPr>
            </a:lvl1pPr>
            <a:lvl2pPr marL="480060" indent="0">
              <a:buNone/>
              <a:defRPr sz="2100">
                <a:solidFill>
                  <a:schemeClr val="tx1">
                    <a:tint val="82000"/>
                  </a:schemeClr>
                </a:solidFill>
              </a:defRPr>
            </a:lvl2pPr>
            <a:lvl3pPr marL="960120" indent="0">
              <a:buNone/>
              <a:defRPr sz="1890">
                <a:solidFill>
                  <a:schemeClr val="tx1">
                    <a:tint val="82000"/>
                  </a:schemeClr>
                </a:solidFill>
              </a:defRPr>
            </a:lvl3pPr>
            <a:lvl4pPr marL="1440180" indent="0">
              <a:buNone/>
              <a:defRPr sz="1680">
                <a:solidFill>
                  <a:schemeClr val="tx1">
                    <a:tint val="82000"/>
                  </a:schemeClr>
                </a:solidFill>
              </a:defRPr>
            </a:lvl4pPr>
            <a:lvl5pPr marL="1920240" indent="0">
              <a:buNone/>
              <a:defRPr sz="1680">
                <a:solidFill>
                  <a:schemeClr val="tx1">
                    <a:tint val="82000"/>
                  </a:schemeClr>
                </a:solidFill>
              </a:defRPr>
            </a:lvl5pPr>
            <a:lvl6pPr marL="2400300" indent="0">
              <a:buNone/>
              <a:defRPr sz="1680">
                <a:solidFill>
                  <a:schemeClr val="tx1">
                    <a:tint val="82000"/>
                  </a:schemeClr>
                </a:solidFill>
              </a:defRPr>
            </a:lvl6pPr>
            <a:lvl7pPr marL="2880360" indent="0">
              <a:buNone/>
              <a:defRPr sz="1680">
                <a:solidFill>
                  <a:schemeClr val="tx1">
                    <a:tint val="82000"/>
                  </a:schemeClr>
                </a:solidFill>
              </a:defRPr>
            </a:lvl7pPr>
            <a:lvl8pPr marL="3360420" indent="0">
              <a:buNone/>
              <a:defRPr sz="1680">
                <a:solidFill>
                  <a:schemeClr val="tx1">
                    <a:tint val="82000"/>
                  </a:schemeClr>
                </a:solidFill>
              </a:defRPr>
            </a:lvl8pPr>
            <a:lvl9pPr marL="3840480" indent="0">
              <a:buNone/>
              <a:defRPr sz="168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E8792F7-AD09-4318-8D68-90317D86FA60}" type="datetimeFigureOut">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27C1B1F-F40D-493E-8300-5786560B195B}" type="slidenum">
              <a:rPr kumimoji="1" lang="ja-JP" altLang="en-US" smtClean="0"/>
              <a:t>‹#›</a:t>
            </a:fld>
            <a:endParaRPr kumimoji="1" lang="ja-JP" altLang="en-US"/>
          </a:p>
        </p:txBody>
      </p:sp>
    </p:spTree>
    <p:extLst>
      <p:ext uri="{BB962C8B-B14F-4D97-AF65-F5344CB8AC3E}">
        <p14:creationId xmlns:p14="http://schemas.microsoft.com/office/powerpoint/2010/main" val="1147991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E8792F7-AD09-4318-8D68-90317D86FA60}" type="datetimeFigureOut">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27C1B1F-F40D-493E-8300-5786560B195B}" type="slidenum">
              <a:rPr kumimoji="1" lang="ja-JP" altLang="en-US" smtClean="0"/>
              <a:t>‹#›</a:t>
            </a:fld>
            <a:endParaRPr kumimoji="1" lang="ja-JP" altLang="en-US"/>
          </a:p>
        </p:txBody>
      </p:sp>
    </p:spTree>
    <p:extLst>
      <p:ext uri="{BB962C8B-B14F-4D97-AF65-F5344CB8AC3E}">
        <p14:creationId xmlns:p14="http://schemas.microsoft.com/office/powerpoint/2010/main" val="401243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4" name="Content Placeholder 3"/>
          <p:cNvSpPr>
            <a:spLocks noGrp="1"/>
          </p:cNvSpPr>
          <p:nvPr>
            <p:ph sz="half" idx="2"/>
          </p:nvPr>
        </p:nvSpPr>
        <p:spPr>
          <a:xfrm>
            <a:off x="661334" y="4676140"/>
            <a:ext cx="4061757" cy="687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6" name="Content Placeholder 5"/>
          <p:cNvSpPr>
            <a:spLocks noGrp="1"/>
          </p:cNvSpPr>
          <p:nvPr>
            <p:ph sz="quarter" idx="4"/>
          </p:nvPr>
        </p:nvSpPr>
        <p:spPr>
          <a:xfrm>
            <a:off x="4860608" y="4676140"/>
            <a:ext cx="4081761" cy="687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E8792F7-AD09-4318-8D68-90317D86FA60}" type="datetimeFigureOut">
              <a:rPr kumimoji="1" lang="ja-JP" altLang="en-US" smtClean="0"/>
              <a:t>2026/3/27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27C1B1F-F40D-493E-8300-5786560B195B}" type="slidenum">
              <a:rPr kumimoji="1" lang="ja-JP" altLang="en-US" smtClean="0"/>
              <a:t>‹#›</a:t>
            </a:fld>
            <a:endParaRPr kumimoji="1" lang="ja-JP" altLang="en-US"/>
          </a:p>
        </p:txBody>
      </p:sp>
    </p:spTree>
    <p:extLst>
      <p:ext uri="{BB962C8B-B14F-4D97-AF65-F5344CB8AC3E}">
        <p14:creationId xmlns:p14="http://schemas.microsoft.com/office/powerpoint/2010/main" val="3924100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E8792F7-AD09-4318-8D68-90317D86FA60}" type="datetimeFigureOut">
              <a:rPr kumimoji="1" lang="ja-JP" altLang="en-US" smtClean="0"/>
              <a:t>2026/3/27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27C1B1F-F40D-493E-8300-5786560B195B}" type="slidenum">
              <a:rPr kumimoji="1" lang="ja-JP" altLang="en-US" smtClean="0"/>
              <a:t>‹#›</a:t>
            </a:fld>
            <a:endParaRPr kumimoji="1" lang="ja-JP" altLang="en-US"/>
          </a:p>
        </p:txBody>
      </p:sp>
    </p:spTree>
    <p:extLst>
      <p:ext uri="{BB962C8B-B14F-4D97-AF65-F5344CB8AC3E}">
        <p14:creationId xmlns:p14="http://schemas.microsoft.com/office/powerpoint/2010/main" val="2616627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8792F7-AD09-4318-8D68-90317D86FA60}" type="datetimeFigureOut">
              <a:rPr kumimoji="1" lang="ja-JP" altLang="en-US" smtClean="0"/>
              <a:t>2026/3/27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27C1B1F-F40D-493E-8300-5786560B195B}" type="slidenum">
              <a:rPr kumimoji="1" lang="ja-JP" altLang="en-US" smtClean="0"/>
              <a:t>‹#›</a:t>
            </a:fld>
            <a:endParaRPr kumimoji="1" lang="ja-JP" altLang="en-US"/>
          </a:p>
        </p:txBody>
      </p:sp>
    </p:spTree>
    <p:extLst>
      <p:ext uri="{BB962C8B-B14F-4D97-AF65-F5344CB8AC3E}">
        <p14:creationId xmlns:p14="http://schemas.microsoft.com/office/powerpoint/2010/main" val="3450068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ja-JP" altLang="en-US"/>
              <a:t>マスター タイトルの書式設定</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E8792F7-AD09-4318-8D68-90317D86FA60}" type="datetimeFigureOut">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27C1B1F-F40D-493E-8300-5786560B195B}" type="slidenum">
              <a:rPr kumimoji="1" lang="ja-JP" altLang="en-US" smtClean="0"/>
              <a:t>‹#›</a:t>
            </a:fld>
            <a:endParaRPr kumimoji="1" lang="ja-JP" altLang="en-US"/>
          </a:p>
        </p:txBody>
      </p:sp>
    </p:spTree>
    <p:extLst>
      <p:ext uri="{BB962C8B-B14F-4D97-AF65-F5344CB8AC3E}">
        <p14:creationId xmlns:p14="http://schemas.microsoft.com/office/powerpoint/2010/main" val="657451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E8792F7-AD09-4318-8D68-90317D86FA60}" type="datetimeFigureOut">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27C1B1F-F40D-493E-8300-5786560B195B}" type="slidenum">
              <a:rPr kumimoji="1" lang="ja-JP" altLang="en-US" smtClean="0"/>
              <a:t>‹#›</a:t>
            </a:fld>
            <a:endParaRPr kumimoji="1" lang="ja-JP" altLang="en-US"/>
          </a:p>
        </p:txBody>
      </p:sp>
    </p:spTree>
    <p:extLst>
      <p:ext uri="{BB962C8B-B14F-4D97-AF65-F5344CB8AC3E}">
        <p14:creationId xmlns:p14="http://schemas.microsoft.com/office/powerpoint/2010/main" val="2878022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82000"/>
                  </a:schemeClr>
                </a:solidFill>
              </a:defRPr>
            </a:lvl1pPr>
          </a:lstStyle>
          <a:p>
            <a:fld id="{7E8792F7-AD09-4318-8D68-90317D86FA60}" type="datetimeFigureOut">
              <a:rPr kumimoji="1" lang="ja-JP" altLang="en-US" smtClean="0"/>
              <a:t>2026/3/27</a:t>
            </a:fld>
            <a:endParaRPr kumimoji="1" lang="ja-JP" altLang="en-US"/>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82000"/>
                  </a:schemeClr>
                </a:solidFill>
              </a:defRPr>
            </a:lvl1pPr>
          </a:lstStyle>
          <a:p>
            <a:fld id="{027C1B1F-F40D-493E-8300-5786560B195B}" type="slidenum">
              <a:rPr kumimoji="1" lang="ja-JP" altLang="en-US" smtClean="0"/>
              <a:t>‹#›</a:t>
            </a:fld>
            <a:endParaRPr kumimoji="1" lang="ja-JP" altLang="en-US"/>
          </a:p>
        </p:txBody>
      </p:sp>
    </p:spTree>
    <p:extLst>
      <p:ext uri="{BB962C8B-B14F-4D97-AF65-F5344CB8AC3E}">
        <p14:creationId xmlns:p14="http://schemas.microsoft.com/office/powerpoint/2010/main" val="36082218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0120"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kumimoji="1"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en-US"/>
      </a:defPPr>
      <a:lvl1pPr marL="0" algn="l" defTabSz="960120" rtl="0" eaLnBrk="1" latinLnBrk="0" hangingPunct="1">
        <a:defRPr kumimoji="1" sz="1890" kern="1200">
          <a:solidFill>
            <a:schemeClr val="tx1"/>
          </a:solidFill>
          <a:latin typeface="+mn-lt"/>
          <a:ea typeface="+mn-ea"/>
          <a:cs typeface="+mn-cs"/>
        </a:defRPr>
      </a:lvl1pPr>
      <a:lvl2pPr marL="480060" algn="l" defTabSz="960120" rtl="0" eaLnBrk="1" latinLnBrk="0" hangingPunct="1">
        <a:defRPr kumimoji="1" sz="1890" kern="1200">
          <a:solidFill>
            <a:schemeClr val="tx1"/>
          </a:solidFill>
          <a:latin typeface="+mn-lt"/>
          <a:ea typeface="+mn-ea"/>
          <a:cs typeface="+mn-cs"/>
        </a:defRPr>
      </a:lvl2pPr>
      <a:lvl3pPr marL="960120" algn="l" defTabSz="960120" rtl="0" eaLnBrk="1" latinLnBrk="0" hangingPunct="1">
        <a:defRPr kumimoji="1" sz="1890" kern="1200">
          <a:solidFill>
            <a:schemeClr val="tx1"/>
          </a:solidFill>
          <a:latin typeface="+mn-lt"/>
          <a:ea typeface="+mn-ea"/>
          <a:cs typeface="+mn-cs"/>
        </a:defRPr>
      </a:lvl3pPr>
      <a:lvl4pPr marL="1440180" algn="l" defTabSz="960120" rtl="0" eaLnBrk="1" latinLnBrk="0" hangingPunct="1">
        <a:defRPr kumimoji="1" sz="1890" kern="1200">
          <a:solidFill>
            <a:schemeClr val="tx1"/>
          </a:solidFill>
          <a:latin typeface="+mn-lt"/>
          <a:ea typeface="+mn-ea"/>
          <a:cs typeface="+mn-cs"/>
        </a:defRPr>
      </a:lvl4pPr>
      <a:lvl5pPr marL="1920240" algn="l" defTabSz="960120" rtl="0" eaLnBrk="1" latinLnBrk="0" hangingPunct="1">
        <a:defRPr kumimoji="1" sz="1890" kern="1200">
          <a:solidFill>
            <a:schemeClr val="tx1"/>
          </a:solidFill>
          <a:latin typeface="+mn-lt"/>
          <a:ea typeface="+mn-ea"/>
          <a:cs typeface="+mn-cs"/>
        </a:defRPr>
      </a:lvl5pPr>
      <a:lvl6pPr marL="2400300" algn="l" defTabSz="960120" rtl="0" eaLnBrk="1" latinLnBrk="0" hangingPunct="1">
        <a:defRPr kumimoji="1" sz="1890" kern="1200">
          <a:solidFill>
            <a:schemeClr val="tx1"/>
          </a:solidFill>
          <a:latin typeface="+mn-lt"/>
          <a:ea typeface="+mn-ea"/>
          <a:cs typeface="+mn-cs"/>
        </a:defRPr>
      </a:lvl6pPr>
      <a:lvl7pPr marL="2880360" algn="l" defTabSz="960120" rtl="0" eaLnBrk="1" latinLnBrk="0" hangingPunct="1">
        <a:defRPr kumimoji="1" sz="1890" kern="1200">
          <a:solidFill>
            <a:schemeClr val="tx1"/>
          </a:solidFill>
          <a:latin typeface="+mn-lt"/>
          <a:ea typeface="+mn-ea"/>
          <a:cs typeface="+mn-cs"/>
        </a:defRPr>
      </a:lvl7pPr>
      <a:lvl8pPr marL="3360420" algn="l" defTabSz="960120" rtl="0" eaLnBrk="1" latinLnBrk="0" hangingPunct="1">
        <a:defRPr kumimoji="1" sz="1890" kern="1200">
          <a:solidFill>
            <a:schemeClr val="tx1"/>
          </a:solidFill>
          <a:latin typeface="+mn-lt"/>
          <a:ea typeface="+mn-ea"/>
          <a:cs typeface="+mn-cs"/>
        </a:defRPr>
      </a:lvl8pPr>
      <a:lvl9pPr marL="3840480" algn="l" defTabSz="960120"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6C592B56-7B79-7F3D-916F-D086FA4D0244}"/>
              </a:ext>
            </a:extLst>
          </p:cNvPr>
          <p:cNvSpPr>
            <a:spLocks noGrp="1"/>
          </p:cNvSpPr>
          <p:nvPr>
            <p:ph type="title"/>
          </p:nvPr>
        </p:nvSpPr>
        <p:spPr>
          <a:xfrm>
            <a:off x="527658" y="5654793"/>
            <a:ext cx="8829597" cy="3954120"/>
          </a:xfrm>
        </p:spPr>
        <p:txBody>
          <a:bodyPr>
            <a:noAutofit/>
          </a:bodyPr>
          <a:lstStyle/>
          <a:p>
            <a:pPr algn="ctr">
              <a:lnSpc>
                <a:spcPct val="100000"/>
              </a:lnSpc>
            </a:pPr>
            <a:r>
              <a:rPr lang="ja-JP" altLang="en-US" sz="8800" b="1" dirty="0">
                <a:ln w="0">
                  <a:solidFill>
                    <a:sysClr val="windowText" lastClr="000000"/>
                  </a:solidFill>
                </a:ln>
                <a:solidFill>
                  <a:sysClr val="windowText" lastClr="000000"/>
                </a:solidFill>
                <a:effectLst>
                  <a:outerShdw blurRad="38100" dist="19050" dir="2700000" algn="tl" rotWithShape="0">
                    <a:schemeClr val="dk1">
                      <a:alpha val="40000"/>
                    </a:schemeClr>
                  </a:outerShdw>
                </a:effectLst>
                <a:latin typeface="BIZ UDゴシック" panose="020B0400000000000000" pitchFamily="49" charset="-128"/>
                <a:ea typeface="BIZ UDゴシック" panose="020B0400000000000000" pitchFamily="49" charset="-128"/>
              </a:rPr>
              <a:t>分 煙 施 設</a:t>
            </a:r>
            <a:br>
              <a:rPr lang="en-US" altLang="ja-JP" sz="8800" dirty="0">
                <a:ln w="0"/>
                <a:effectLst>
                  <a:outerShdw blurRad="38100" dist="19050" dir="2700000" algn="tl" rotWithShape="0">
                    <a:schemeClr val="dk1">
                      <a:alpha val="40000"/>
                    </a:schemeClr>
                  </a:outerShdw>
                </a:effectLst>
              </a:rPr>
            </a:br>
            <a:r>
              <a:rPr lang="ja-JP" altLang="en-US" sz="8800" dirty="0">
                <a:ln w="0"/>
                <a:effectLst>
                  <a:outerShdw blurRad="38100" dist="19050" dir="2700000" algn="tl" rotWithShape="0">
                    <a:schemeClr val="dk1">
                      <a:alpha val="40000"/>
                    </a:schemeClr>
                  </a:outerShdw>
                </a:effectLst>
              </a:rPr>
              <a:t>　　</a:t>
            </a:r>
            <a:r>
              <a:rPr lang="en-US" altLang="ja-JP" sz="8800" dirty="0">
                <a:ln w="0"/>
                <a:effectLst>
                  <a:outerShdw blurRad="38100" dist="19050" dir="2700000" algn="tl" rotWithShape="0">
                    <a:schemeClr val="dk1">
                      <a:alpha val="40000"/>
                    </a:schemeClr>
                  </a:outerShdw>
                </a:effectLst>
              </a:rPr>
              <a:t>SMOKING </a:t>
            </a:r>
            <a:r>
              <a:rPr lang="ja-JP" altLang="en-US" sz="8800" dirty="0">
                <a:ln w="0"/>
                <a:effectLst>
                  <a:outerShdw blurRad="38100" dist="19050" dir="2700000" algn="tl" rotWithShape="0">
                    <a:schemeClr val="dk1">
                      <a:alpha val="40000"/>
                    </a:schemeClr>
                  </a:outerShdw>
                </a:effectLst>
              </a:rPr>
              <a:t>  　</a:t>
            </a:r>
            <a:br>
              <a:rPr lang="en-US" altLang="ja-JP" sz="8800" dirty="0">
                <a:ln w="0"/>
                <a:effectLst>
                  <a:outerShdw blurRad="38100" dist="19050" dir="2700000" algn="tl" rotWithShape="0">
                    <a:schemeClr val="dk1">
                      <a:alpha val="40000"/>
                    </a:schemeClr>
                  </a:outerShdw>
                </a:effectLst>
              </a:rPr>
            </a:br>
            <a:r>
              <a:rPr lang="ja-JP" altLang="en-US" sz="8800" dirty="0">
                <a:ln w="0"/>
                <a:effectLst>
                  <a:outerShdw blurRad="38100" dist="19050" dir="2700000" algn="tl" rotWithShape="0">
                    <a:schemeClr val="dk1">
                      <a:alpha val="40000"/>
                    </a:schemeClr>
                  </a:outerShdw>
                </a:effectLst>
              </a:rPr>
              <a:t> 　　</a:t>
            </a:r>
            <a:r>
              <a:rPr lang="en-US" altLang="ja-JP" sz="8800" dirty="0">
                <a:ln w="0"/>
                <a:effectLst>
                  <a:outerShdw blurRad="38100" dist="19050" dir="2700000" algn="tl" rotWithShape="0">
                    <a:schemeClr val="dk1">
                      <a:alpha val="40000"/>
                    </a:schemeClr>
                  </a:outerShdw>
                </a:effectLst>
              </a:rPr>
              <a:t>AREA</a:t>
            </a:r>
            <a:endParaRPr lang="ja-JP" altLang="en-US" sz="8800" dirty="0">
              <a:ln w="0"/>
              <a:effectLst>
                <a:outerShdw blurRad="38100" dist="19050" dir="2700000" algn="tl" rotWithShape="0">
                  <a:schemeClr val="dk1">
                    <a:alpha val="40000"/>
                  </a:schemeClr>
                </a:outerShdw>
              </a:effectLst>
            </a:endParaRPr>
          </a:p>
        </p:txBody>
      </p:sp>
      <p:pic>
        <p:nvPicPr>
          <p:cNvPr id="10" name="コンテンツ プレースホルダー 9">
            <a:extLst>
              <a:ext uri="{FF2B5EF4-FFF2-40B4-BE49-F238E27FC236}">
                <a16:creationId xmlns:a16="http://schemas.microsoft.com/office/drawing/2014/main" id="{73A88796-6D89-EBB6-634D-631872A9679E}"/>
              </a:ext>
            </a:extLst>
          </p:cNvPr>
          <p:cNvPicPr>
            <a:picLocks noGrp="1" noChangeAspect="1"/>
          </p:cNvPicPr>
          <p:nvPr>
            <p:ph idx="1"/>
          </p:nvPr>
        </p:nvPicPr>
        <p:blipFill>
          <a:blip r:embed="rId2"/>
          <a:stretch>
            <a:fillRect/>
          </a:stretch>
        </p:blipFill>
        <p:spPr>
          <a:xfrm>
            <a:off x="5354377" y="505715"/>
            <a:ext cx="3636014" cy="3608675"/>
          </a:xfrm>
          <a:prstGeom prst="roundRect">
            <a:avLst/>
          </a:prstGeom>
        </p:spPr>
      </p:pic>
      <p:pic>
        <p:nvPicPr>
          <p:cNvPr id="8" name="図 7">
            <a:extLst>
              <a:ext uri="{FF2B5EF4-FFF2-40B4-BE49-F238E27FC236}">
                <a16:creationId xmlns:a16="http://schemas.microsoft.com/office/drawing/2014/main" id="{A9D8CDE5-4EC0-78FD-1365-F19091221BAC}"/>
              </a:ext>
            </a:extLst>
          </p:cNvPr>
          <p:cNvPicPr>
            <a:picLocks noChangeAspect="1"/>
          </p:cNvPicPr>
          <p:nvPr/>
        </p:nvPicPr>
        <p:blipFill>
          <a:blip r:embed="rId3"/>
          <a:stretch>
            <a:fillRect/>
          </a:stretch>
        </p:blipFill>
        <p:spPr>
          <a:xfrm>
            <a:off x="740500" y="433092"/>
            <a:ext cx="3692655" cy="3692655"/>
          </a:xfrm>
          <a:prstGeom prst="roundRect">
            <a:avLst/>
          </a:prstGeom>
        </p:spPr>
      </p:pic>
      <p:sp>
        <p:nvSpPr>
          <p:cNvPr id="13" name="テキスト ボックス 12">
            <a:extLst>
              <a:ext uri="{FF2B5EF4-FFF2-40B4-BE49-F238E27FC236}">
                <a16:creationId xmlns:a16="http://schemas.microsoft.com/office/drawing/2014/main" id="{3B4D1EC2-30BC-D710-1342-41EACC660170}"/>
              </a:ext>
            </a:extLst>
          </p:cNvPr>
          <p:cNvSpPr txBox="1"/>
          <p:nvPr/>
        </p:nvSpPr>
        <p:spPr>
          <a:xfrm>
            <a:off x="1225383" y="4338751"/>
            <a:ext cx="7434149" cy="830997"/>
          </a:xfrm>
          <a:prstGeom prst="rect">
            <a:avLst/>
          </a:prstGeom>
          <a:noFill/>
        </p:spPr>
        <p:txBody>
          <a:bodyPr wrap="square" rtlCol="0">
            <a:spAutoFit/>
          </a:bodyPr>
          <a:lstStyle/>
          <a:p>
            <a:r>
              <a:rPr kumimoji="1" lang="ja-JP" altLang="en-US" sz="4800" b="1" dirty="0">
                <a:latin typeface="BIZ UDゴシック" panose="020B0400000000000000" pitchFamily="49" charset="-128"/>
                <a:ea typeface="BIZ UDゴシック" panose="020B0400000000000000" pitchFamily="49" charset="-128"/>
              </a:rPr>
              <a:t>公共利用　</a:t>
            </a:r>
            <a:r>
              <a:rPr kumimoji="1" lang="en-US" altLang="ja-JP" sz="4800" b="1" dirty="0">
                <a:latin typeface="BIZ UDゴシック" panose="020B0400000000000000" pitchFamily="49" charset="-128"/>
                <a:ea typeface="BIZ UDゴシック" panose="020B0400000000000000" pitchFamily="49" charset="-128"/>
              </a:rPr>
              <a:t>PUBRIC</a:t>
            </a:r>
            <a:r>
              <a:rPr kumimoji="1" lang="ja-JP" altLang="en-US" sz="4800" b="1" dirty="0">
                <a:latin typeface="BIZ UDゴシック" panose="020B0400000000000000" pitchFamily="49" charset="-128"/>
                <a:ea typeface="BIZ UDゴシック" panose="020B0400000000000000" pitchFamily="49" charset="-128"/>
              </a:rPr>
              <a:t> </a:t>
            </a:r>
            <a:r>
              <a:rPr kumimoji="1" lang="en-US" altLang="ja-JP" sz="4800" b="1" dirty="0">
                <a:latin typeface="BIZ UDゴシック" panose="020B0400000000000000" pitchFamily="49" charset="-128"/>
                <a:ea typeface="BIZ UDゴシック" panose="020B0400000000000000" pitchFamily="49" charset="-128"/>
              </a:rPr>
              <a:t>SPACE</a:t>
            </a:r>
            <a:endParaRPr kumimoji="1" lang="ja-JP" altLang="en-US" sz="4800" b="1" dirty="0">
              <a:latin typeface="BIZ UDゴシック" panose="020B0400000000000000" pitchFamily="49" charset="-128"/>
              <a:ea typeface="BIZ UDゴシック" panose="020B0400000000000000" pitchFamily="49" charset="-128"/>
            </a:endParaRPr>
          </a:p>
        </p:txBody>
      </p:sp>
      <p:pic>
        <p:nvPicPr>
          <p:cNvPr id="17" name="図 16">
            <a:extLst>
              <a:ext uri="{FF2B5EF4-FFF2-40B4-BE49-F238E27FC236}">
                <a16:creationId xmlns:a16="http://schemas.microsoft.com/office/drawing/2014/main" id="{8AFBF7DF-48BB-CAD4-0B17-9EBE5DDB4571}"/>
              </a:ext>
            </a:extLst>
          </p:cNvPr>
          <p:cNvPicPr>
            <a:picLocks noChangeAspect="1"/>
          </p:cNvPicPr>
          <p:nvPr/>
        </p:nvPicPr>
        <p:blipFill rotWithShape="1">
          <a:blip r:embed="rId4"/>
          <a:srcRect t="2400" r="1262" b="3744"/>
          <a:stretch/>
        </p:blipFill>
        <p:spPr>
          <a:xfrm>
            <a:off x="527658" y="7132320"/>
            <a:ext cx="2837335" cy="2724912"/>
          </a:xfrm>
          <a:prstGeom prst="flowChartConnector">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2" name="テキスト ボックス 1">
            <a:extLst>
              <a:ext uri="{FF2B5EF4-FFF2-40B4-BE49-F238E27FC236}">
                <a16:creationId xmlns:a16="http://schemas.microsoft.com/office/drawing/2014/main" id="{F108D384-63F5-6201-5C19-5A261EDBE474}"/>
              </a:ext>
            </a:extLst>
          </p:cNvPr>
          <p:cNvSpPr txBox="1"/>
          <p:nvPr/>
        </p:nvSpPr>
        <p:spPr>
          <a:xfrm>
            <a:off x="749850" y="10312537"/>
            <a:ext cx="8385212" cy="1613134"/>
          </a:xfrm>
          <a:prstGeom prst="rect">
            <a:avLst/>
          </a:prstGeom>
          <a:noFill/>
        </p:spPr>
        <p:txBody>
          <a:bodyPr wrap="square" rtlCol="0">
            <a:spAutoFit/>
          </a:bodyPr>
          <a:lstStyle/>
          <a:p>
            <a:pPr algn="dist">
              <a:lnSpc>
                <a:spcPct val="150000"/>
              </a:lnSpc>
            </a:pPr>
            <a:r>
              <a:rPr kumimoji="1" lang="en-US" altLang="ja-JP" sz="3600" b="1" dirty="0">
                <a:latin typeface="BIZ UDPゴシック" panose="020B0400000000000000" pitchFamily="50" charset="-128"/>
                <a:ea typeface="BIZ UDPゴシック" panose="020B0400000000000000" pitchFamily="50" charset="-128"/>
              </a:rPr>
              <a:t>20</a:t>
            </a:r>
            <a:r>
              <a:rPr kumimoji="1" lang="ja-JP" altLang="en-US" sz="3600" b="1" dirty="0">
                <a:latin typeface="BIZ UDPゴシック" panose="020B0400000000000000" pitchFamily="50" charset="-128"/>
                <a:ea typeface="BIZ UDPゴシック" panose="020B0400000000000000" pitchFamily="50" charset="-128"/>
              </a:rPr>
              <a:t>歳未満の方は立ち入れません。</a:t>
            </a:r>
            <a:endParaRPr kumimoji="1" lang="en-US" altLang="ja-JP" sz="3600" b="1" dirty="0">
              <a:latin typeface="BIZ UDPゴシック" panose="020B0400000000000000" pitchFamily="50" charset="-128"/>
              <a:ea typeface="BIZ UDPゴシック" panose="020B0400000000000000" pitchFamily="50" charset="-128"/>
            </a:endParaRPr>
          </a:p>
          <a:p>
            <a:pPr algn="dist">
              <a:lnSpc>
                <a:spcPct val="150000"/>
              </a:lnSpc>
            </a:pPr>
            <a:r>
              <a:rPr kumimoji="1" lang="ja-JP" altLang="en-US" sz="3600" b="1" dirty="0">
                <a:latin typeface="BIZ UDPゴシック" panose="020B0400000000000000" pitchFamily="50" charset="-128"/>
                <a:ea typeface="BIZ UDPゴシック" panose="020B0400000000000000" pitchFamily="50" charset="-128"/>
              </a:rPr>
              <a:t>加熱式タバコも喫煙が可能です。</a:t>
            </a:r>
          </a:p>
        </p:txBody>
      </p:sp>
      <p:sp>
        <p:nvSpPr>
          <p:cNvPr id="3" name="テキスト ボックス 2">
            <a:extLst>
              <a:ext uri="{FF2B5EF4-FFF2-40B4-BE49-F238E27FC236}">
                <a16:creationId xmlns:a16="http://schemas.microsoft.com/office/drawing/2014/main" id="{5E50C7E2-5AA5-CD89-7A95-24A9DF950BDC}"/>
              </a:ext>
            </a:extLst>
          </p:cNvPr>
          <p:cNvSpPr txBox="1"/>
          <p:nvPr/>
        </p:nvSpPr>
        <p:spPr>
          <a:xfrm>
            <a:off x="3260062" y="12295885"/>
            <a:ext cx="6236207" cy="400110"/>
          </a:xfrm>
          <a:prstGeom prst="rect">
            <a:avLst/>
          </a:prstGeom>
          <a:noFill/>
          <a:ln>
            <a:solidFill>
              <a:schemeClr val="tx1">
                <a:lumMod val="50000"/>
                <a:lumOff val="50000"/>
              </a:schemeClr>
            </a:solidFill>
          </a:ln>
        </p:spPr>
        <p:txBody>
          <a:bodyPr wrap="square" rtlCol="0">
            <a:spAutoFit/>
          </a:bodyPr>
          <a:lstStyle/>
          <a:p>
            <a:r>
              <a:rPr kumimoji="1" lang="ja-JP" altLang="en-US" sz="2000" dirty="0">
                <a:latin typeface="BIZ UDPゴシック" panose="020B0400000000000000" pitchFamily="50" charset="-128"/>
                <a:ea typeface="BIZ UDPゴシック" panose="020B0400000000000000" pitchFamily="50" charset="-128"/>
              </a:rPr>
              <a:t>管理者名</a:t>
            </a:r>
          </a:p>
        </p:txBody>
      </p:sp>
    </p:spTree>
    <p:extLst>
      <p:ext uri="{BB962C8B-B14F-4D97-AF65-F5344CB8AC3E}">
        <p14:creationId xmlns:p14="http://schemas.microsoft.com/office/powerpoint/2010/main" val="3253141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34E9F86-182D-E95F-BC29-F5A4D38147D5}"/>
              </a:ext>
            </a:extLst>
          </p:cNvPr>
          <p:cNvSpPr>
            <a:spLocks noGrp="1"/>
          </p:cNvSpPr>
          <p:nvPr>
            <p:ph type="title"/>
          </p:nvPr>
        </p:nvSpPr>
        <p:spPr>
          <a:xfrm>
            <a:off x="660080" y="801698"/>
            <a:ext cx="8281035" cy="1411150"/>
          </a:xfrm>
          <a:solidFill>
            <a:srgbClr val="0070C0"/>
          </a:solidFill>
        </p:spPr>
        <p:txBody>
          <a:bodyPr>
            <a:normAutofit/>
          </a:bodyPr>
          <a:lstStyle/>
          <a:p>
            <a:pPr algn="ctr"/>
            <a:r>
              <a:rPr kumimoji="1" lang="ja-JP" altLang="en-US" sz="5400" b="1" dirty="0">
                <a:ln w="10160">
                  <a:solidFill>
                    <a:schemeClr val="bg1"/>
                  </a:solidFill>
                  <a:prstDash val="solid"/>
                </a:ln>
                <a:solidFill>
                  <a:srgbClr val="FFFFFF"/>
                </a:solidFill>
                <a:effectLst>
                  <a:outerShdw blurRad="38100" dist="22860" dir="5400000" algn="tl" rotWithShape="0">
                    <a:srgbClr val="000000">
                      <a:alpha val="30000"/>
                    </a:srgbClr>
                  </a:outerShdw>
                </a:effectLst>
                <a:latin typeface="BIZ UDPゴシック" panose="020B0400000000000000" pitchFamily="50" charset="-128"/>
                <a:ea typeface="BIZ UDPゴシック" panose="020B0400000000000000" pitchFamily="50" charset="-128"/>
              </a:rPr>
              <a:t>分煙施設の利用について</a:t>
            </a:r>
          </a:p>
        </p:txBody>
      </p:sp>
      <p:sp>
        <p:nvSpPr>
          <p:cNvPr id="4" name="テキスト ボックス 3">
            <a:extLst>
              <a:ext uri="{FF2B5EF4-FFF2-40B4-BE49-F238E27FC236}">
                <a16:creationId xmlns:a16="http://schemas.microsoft.com/office/drawing/2014/main" id="{C7E44C3C-B5F3-60A4-B54E-1769A196DC8D}"/>
              </a:ext>
            </a:extLst>
          </p:cNvPr>
          <p:cNvSpPr txBox="1"/>
          <p:nvPr/>
        </p:nvSpPr>
        <p:spPr>
          <a:xfrm>
            <a:off x="660080" y="2489120"/>
            <a:ext cx="8281035" cy="2921505"/>
          </a:xfrm>
          <a:prstGeom prst="rect">
            <a:avLst/>
          </a:prstGeom>
          <a:solidFill>
            <a:schemeClr val="bg1">
              <a:lumMod val="95000"/>
            </a:schemeClr>
          </a:solidFill>
        </p:spPr>
        <p:txBody>
          <a:bodyPr wrap="square" rtlCol="0">
            <a:spAutoFit/>
          </a:bodyPr>
          <a:lstStyle/>
          <a:p>
            <a:pPr>
              <a:lnSpc>
                <a:spcPct val="150000"/>
              </a:lnSpc>
            </a:pPr>
            <a:r>
              <a:rPr kumimoji="1" lang="ja-JP" altLang="en-US" sz="3200" dirty="0">
                <a:solidFill>
                  <a:schemeClr val="tx2">
                    <a:lumMod val="75000"/>
                    <a:lumOff val="25000"/>
                  </a:schemeClr>
                </a:solidFill>
                <a:latin typeface="BIZ UDPゴシック" panose="020B0400000000000000" pitchFamily="50" charset="-128"/>
                <a:ea typeface="BIZ UDPゴシック" panose="020B0400000000000000" pitchFamily="50" charset="-128"/>
              </a:rPr>
              <a:t>この施設は、健康増進法の趣旨である、</a:t>
            </a:r>
            <a:r>
              <a:rPr kumimoji="1" lang="ja-JP" altLang="en-US" sz="3200" b="1" dirty="0">
                <a:solidFill>
                  <a:schemeClr val="tx2">
                    <a:lumMod val="75000"/>
                    <a:lumOff val="25000"/>
                  </a:schemeClr>
                </a:solidFill>
                <a:latin typeface="BIZ UDPゴシック" panose="020B0400000000000000" pitchFamily="50" charset="-128"/>
                <a:ea typeface="BIZ UDPゴシック" panose="020B0400000000000000" pitchFamily="50" charset="-128"/>
              </a:rPr>
              <a:t>望まない受動喫煙が生じないよう、受動喫煙を防止するために設置した分煙のための施設</a:t>
            </a:r>
            <a:r>
              <a:rPr kumimoji="1" lang="ja-JP" altLang="en-US" sz="3200" dirty="0">
                <a:solidFill>
                  <a:schemeClr val="tx2">
                    <a:lumMod val="75000"/>
                    <a:lumOff val="25000"/>
                  </a:schemeClr>
                </a:solidFill>
                <a:latin typeface="BIZ UDPゴシック" panose="020B0400000000000000" pitchFamily="50" charset="-128"/>
                <a:ea typeface="BIZ UDPゴシック" panose="020B0400000000000000" pitchFamily="50" charset="-128"/>
              </a:rPr>
              <a:t>で、どなたでも利用できます。</a:t>
            </a:r>
          </a:p>
        </p:txBody>
      </p:sp>
      <p:sp>
        <p:nvSpPr>
          <p:cNvPr id="5" name="テキスト ボックス 4">
            <a:extLst>
              <a:ext uri="{FF2B5EF4-FFF2-40B4-BE49-F238E27FC236}">
                <a16:creationId xmlns:a16="http://schemas.microsoft.com/office/drawing/2014/main" id="{4D2D5416-5AA7-C85E-79B7-236C985B80AB}"/>
              </a:ext>
            </a:extLst>
          </p:cNvPr>
          <p:cNvSpPr txBox="1"/>
          <p:nvPr/>
        </p:nvSpPr>
        <p:spPr>
          <a:xfrm>
            <a:off x="404048" y="5887741"/>
            <a:ext cx="8537067" cy="430887"/>
          </a:xfrm>
          <a:prstGeom prst="rect">
            <a:avLst/>
          </a:prstGeom>
          <a:noFill/>
        </p:spPr>
        <p:txBody>
          <a:bodyPr wrap="square" rtlCol="0">
            <a:spAutoFit/>
          </a:bodyPr>
          <a:lstStyle/>
          <a:p>
            <a:pPr algn="ctr"/>
            <a:r>
              <a:rPr kumimoji="1" lang="ja-JP" altLang="en-US" sz="2200" b="1" dirty="0">
                <a:latin typeface="BIZ UDPゴシック" panose="020B0400000000000000" pitchFamily="50" charset="-128"/>
                <a:ea typeface="BIZ UDPゴシック" panose="020B0400000000000000" pitchFamily="50" charset="-128"/>
              </a:rPr>
              <a:t>受動喫煙防止のため、必ず、以下のことを守って使用してください。</a:t>
            </a:r>
          </a:p>
        </p:txBody>
      </p:sp>
      <p:sp>
        <p:nvSpPr>
          <p:cNvPr id="6" name="テキスト ボックス 5">
            <a:extLst>
              <a:ext uri="{FF2B5EF4-FFF2-40B4-BE49-F238E27FC236}">
                <a16:creationId xmlns:a16="http://schemas.microsoft.com/office/drawing/2014/main" id="{DC059FB1-C0E7-2974-62DD-742981E1CC50}"/>
              </a:ext>
            </a:extLst>
          </p:cNvPr>
          <p:cNvSpPr txBox="1"/>
          <p:nvPr/>
        </p:nvSpPr>
        <p:spPr>
          <a:xfrm>
            <a:off x="724086" y="5994722"/>
            <a:ext cx="8281035" cy="4829720"/>
          </a:xfrm>
          <a:prstGeom prst="rect">
            <a:avLst/>
          </a:prstGeom>
          <a:noFill/>
        </p:spPr>
        <p:txBody>
          <a:bodyPr wrap="square" rtlCol="0">
            <a:spAutoFit/>
          </a:bodyPr>
          <a:lstStyle/>
          <a:p>
            <a:pPr marL="457200" indent="-457200">
              <a:lnSpc>
                <a:spcPct val="200000"/>
              </a:lnSpc>
              <a:buFont typeface="Wingdings" panose="05000000000000000000" pitchFamily="2" charset="2"/>
              <a:buChar char="l"/>
            </a:pPr>
            <a:r>
              <a:rPr kumimoji="1" lang="ja-JP" altLang="en-US" sz="3200" dirty="0">
                <a:solidFill>
                  <a:schemeClr val="tx2">
                    <a:lumMod val="75000"/>
                    <a:lumOff val="25000"/>
                  </a:schemeClr>
                </a:solidFill>
                <a:latin typeface="BIZ UDPゴシック" panose="020B0400000000000000" pitchFamily="50" charset="-128"/>
                <a:ea typeface="BIZ UDPゴシック" panose="020B0400000000000000" pitchFamily="50" charset="-128"/>
              </a:rPr>
              <a:t>喫煙のために使用してください。</a:t>
            </a:r>
            <a:endParaRPr kumimoji="1" lang="en-US" altLang="ja-JP" sz="3200" dirty="0">
              <a:solidFill>
                <a:schemeClr val="tx2">
                  <a:lumMod val="75000"/>
                  <a:lumOff val="25000"/>
                </a:schemeClr>
              </a:solidFill>
              <a:latin typeface="BIZ UDPゴシック" panose="020B0400000000000000" pitchFamily="50" charset="-128"/>
              <a:ea typeface="BIZ UDPゴシック" panose="020B0400000000000000" pitchFamily="50" charset="-128"/>
            </a:endParaRPr>
          </a:p>
          <a:p>
            <a:pPr marL="457200" indent="-457200">
              <a:buFont typeface="Wingdings" panose="05000000000000000000" pitchFamily="2" charset="2"/>
              <a:buChar char="l"/>
            </a:pPr>
            <a:r>
              <a:rPr kumimoji="1" lang="ja-JP" altLang="en-US" sz="3200" dirty="0">
                <a:solidFill>
                  <a:schemeClr val="tx2">
                    <a:lumMod val="75000"/>
                    <a:lumOff val="25000"/>
                  </a:schemeClr>
                </a:solidFill>
                <a:latin typeface="BIZ UDPゴシック" panose="020B0400000000000000" pitchFamily="50" charset="-128"/>
                <a:ea typeface="BIZ UDPゴシック" panose="020B0400000000000000" pitchFamily="50" charset="-128"/>
              </a:rPr>
              <a:t>施設内では会話や飲食等を控えていただくようお願いします。</a:t>
            </a:r>
            <a:endParaRPr kumimoji="1" lang="en-US" altLang="ja-JP" sz="3200" dirty="0">
              <a:solidFill>
                <a:schemeClr val="tx2">
                  <a:lumMod val="75000"/>
                  <a:lumOff val="25000"/>
                </a:schemeClr>
              </a:solidFill>
              <a:latin typeface="BIZ UDPゴシック" panose="020B0400000000000000" pitchFamily="50" charset="-128"/>
              <a:ea typeface="BIZ UDPゴシック" panose="020B0400000000000000" pitchFamily="50" charset="-128"/>
            </a:endParaRPr>
          </a:p>
          <a:p>
            <a:pPr marL="457200" indent="-457200">
              <a:lnSpc>
                <a:spcPct val="150000"/>
              </a:lnSpc>
              <a:buFont typeface="Wingdings" panose="05000000000000000000" pitchFamily="2" charset="2"/>
              <a:buChar char="l"/>
            </a:pPr>
            <a:r>
              <a:rPr kumimoji="1" lang="ja-JP" altLang="en-US" sz="3200" dirty="0">
                <a:solidFill>
                  <a:schemeClr val="tx2">
                    <a:lumMod val="75000"/>
                    <a:lumOff val="25000"/>
                  </a:schemeClr>
                </a:solidFill>
                <a:latin typeface="BIZ UDPゴシック" panose="020B0400000000000000" pitchFamily="50" charset="-128"/>
                <a:ea typeface="BIZ UDPゴシック" panose="020B0400000000000000" pitchFamily="50" charset="-128"/>
              </a:rPr>
              <a:t>分煙施設の周囲では喫煙しないでください。</a:t>
            </a:r>
            <a:endParaRPr kumimoji="1" lang="en-US" altLang="ja-JP" sz="3200" dirty="0">
              <a:solidFill>
                <a:schemeClr val="tx2">
                  <a:lumMod val="75000"/>
                  <a:lumOff val="25000"/>
                </a:schemeClr>
              </a:solidFill>
              <a:latin typeface="BIZ UDPゴシック" panose="020B0400000000000000" pitchFamily="50" charset="-128"/>
              <a:ea typeface="BIZ UDPゴシック" panose="020B0400000000000000" pitchFamily="50" charset="-128"/>
            </a:endParaRPr>
          </a:p>
          <a:p>
            <a:pPr marL="457200" indent="-457200">
              <a:buFont typeface="Wingdings" panose="05000000000000000000" pitchFamily="2" charset="2"/>
              <a:buChar char="l"/>
            </a:pPr>
            <a:r>
              <a:rPr kumimoji="1" lang="ja-JP" altLang="en-US" sz="3200" b="1" u="sng" dirty="0">
                <a:solidFill>
                  <a:schemeClr val="tx2">
                    <a:lumMod val="75000"/>
                    <a:lumOff val="25000"/>
                  </a:schemeClr>
                </a:solidFill>
                <a:highlight>
                  <a:srgbClr val="FFFF00"/>
                </a:highlight>
                <a:latin typeface="BIZ UDPゴシック" panose="020B0400000000000000" pitchFamily="50" charset="-128"/>
                <a:ea typeface="BIZ UDPゴシック" panose="020B0400000000000000" pitchFamily="50" charset="-128"/>
              </a:rPr>
              <a:t>２０歳未満の方は施設内</a:t>
            </a:r>
            <a:endParaRPr kumimoji="1" lang="en-US" altLang="ja-JP" sz="3200" b="1" u="sng" dirty="0">
              <a:solidFill>
                <a:schemeClr val="tx2">
                  <a:lumMod val="75000"/>
                  <a:lumOff val="25000"/>
                </a:schemeClr>
              </a:solidFill>
              <a:highlight>
                <a:srgbClr val="FFFF00"/>
              </a:highlight>
              <a:latin typeface="BIZ UDPゴシック" panose="020B0400000000000000" pitchFamily="50" charset="-128"/>
              <a:ea typeface="BIZ UDPゴシック" panose="020B0400000000000000" pitchFamily="50" charset="-128"/>
            </a:endParaRPr>
          </a:p>
          <a:p>
            <a:r>
              <a:rPr kumimoji="1" lang="ja-JP" altLang="en-US" sz="3200" b="1" dirty="0">
                <a:solidFill>
                  <a:schemeClr val="tx2">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3200" b="1" u="sng" dirty="0">
                <a:solidFill>
                  <a:schemeClr val="tx2">
                    <a:lumMod val="75000"/>
                    <a:lumOff val="25000"/>
                  </a:schemeClr>
                </a:solidFill>
                <a:highlight>
                  <a:srgbClr val="FFFF00"/>
                </a:highlight>
                <a:latin typeface="BIZ UDPゴシック" panose="020B0400000000000000" pitchFamily="50" charset="-128"/>
                <a:ea typeface="BIZ UDPゴシック" panose="020B0400000000000000" pitchFamily="50" charset="-128"/>
              </a:rPr>
              <a:t>立ち入り禁止</a:t>
            </a:r>
            <a:r>
              <a:rPr kumimoji="1" lang="ja-JP" altLang="en-US" sz="3200" dirty="0">
                <a:solidFill>
                  <a:schemeClr val="tx2">
                    <a:lumMod val="75000"/>
                    <a:lumOff val="25000"/>
                  </a:schemeClr>
                </a:solidFill>
                <a:latin typeface="BIZ UDPゴシック" panose="020B0400000000000000" pitchFamily="50" charset="-128"/>
                <a:ea typeface="BIZ UDPゴシック" panose="020B0400000000000000" pitchFamily="50" charset="-128"/>
              </a:rPr>
              <a:t>です。</a:t>
            </a:r>
            <a:endParaRPr kumimoji="1" lang="en-US" altLang="ja-JP" sz="3200" dirty="0">
              <a:solidFill>
                <a:schemeClr val="tx2">
                  <a:lumMod val="75000"/>
                  <a:lumOff val="25000"/>
                </a:schemeClr>
              </a:solidFill>
              <a:latin typeface="BIZ UDPゴシック" panose="020B0400000000000000" pitchFamily="50" charset="-128"/>
              <a:ea typeface="BIZ UDPゴシック" panose="020B0400000000000000" pitchFamily="50" charset="-128"/>
            </a:endParaRPr>
          </a:p>
          <a:p>
            <a:r>
              <a:rPr kumimoji="1" lang="en-US" altLang="ja-JP" sz="2800" dirty="0">
                <a:latin typeface="+mn-ea"/>
              </a:rPr>
              <a:t>(</a:t>
            </a:r>
            <a:r>
              <a:rPr kumimoji="1" lang="ja-JP" altLang="en-US" sz="2400" b="1" dirty="0">
                <a:latin typeface="+mn-ea"/>
              </a:rPr>
              <a:t>子どもを連れての立ち入りも禁止です。</a:t>
            </a:r>
            <a:r>
              <a:rPr kumimoji="1" lang="en-US" altLang="ja-JP" sz="2400" b="1" dirty="0">
                <a:latin typeface="+mn-ea"/>
              </a:rPr>
              <a:t>)</a:t>
            </a:r>
          </a:p>
          <a:p>
            <a:pPr marL="457200" indent="-457200">
              <a:lnSpc>
                <a:spcPct val="150000"/>
              </a:lnSpc>
              <a:buFont typeface="Wingdings" panose="05000000000000000000" pitchFamily="2" charset="2"/>
              <a:buChar char="l"/>
            </a:pPr>
            <a:r>
              <a:rPr kumimoji="1" lang="ja-JP" altLang="en-US" sz="3200" dirty="0">
                <a:solidFill>
                  <a:schemeClr val="tx2">
                    <a:lumMod val="75000"/>
                    <a:lumOff val="25000"/>
                  </a:schemeClr>
                </a:solidFill>
                <a:latin typeface="BIZ UDPゴシック" panose="020B0400000000000000" pitchFamily="50" charset="-128"/>
                <a:ea typeface="BIZ UDPゴシック" panose="020B0400000000000000" pitchFamily="50" charset="-128"/>
              </a:rPr>
              <a:t>清掃中は使用しないでください。</a:t>
            </a:r>
            <a:endParaRPr kumimoji="1" lang="en-US" altLang="ja-JP" sz="3200" dirty="0">
              <a:solidFill>
                <a:schemeClr val="tx2">
                  <a:lumMod val="75000"/>
                  <a:lumOff val="25000"/>
                </a:schemeClr>
              </a:solidFill>
              <a:latin typeface="BIZ UDPゴシック" panose="020B0400000000000000" pitchFamily="50" charset="-128"/>
              <a:ea typeface="BIZ UDPゴシック" panose="020B0400000000000000" pitchFamily="50" charset="-128"/>
            </a:endParaRPr>
          </a:p>
        </p:txBody>
      </p:sp>
      <p:pic>
        <p:nvPicPr>
          <p:cNvPr id="7" name="図 6">
            <a:extLst>
              <a:ext uri="{FF2B5EF4-FFF2-40B4-BE49-F238E27FC236}">
                <a16:creationId xmlns:a16="http://schemas.microsoft.com/office/drawing/2014/main" id="{4E5C9AAC-36F5-95E6-5963-264021DE8B35}"/>
              </a:ext>
            </a:extLst>
          </p:cNvPr>
          <p:cNvPicPr>
            <a:picLocks noChangeAspect="1"/>
          </p:cNvPicPr>
          <p:nvPr/>
        </p:nvPicPr>
        <p:blipFill rotWithShape="1">
          <a:blip r:embed="rId2"/>
          <a:srcRect t="2400" r="1262" b="3744"/>
          <a:stretch/>
        </p:blipFill>
        <p:spPr>
          <a:xfrm>
            <a:off x="6912862" y="8867966"/>
            <a:ext cx="2028253" cy="1947887"/>
          </a:xfrm>
          <a:prstGeom prst="flowChartConnector">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8" name="正方形/長方形 7">
            <a:extLst>
              <a:ext uri="{FF2B5EF4-FFF2-40B4-BE49-F238E27FC236}">
                <a16:creationId xmlns:a16="http://schemas.microsoft.com/office/drawing/2014/main" id="{7C54D5F7-6D34-5E0F-D9E1-5DD66AC99C2F}"/>
              </a:ext>
            </a:extLst>
          </p:cNvPr>
          <p:cNvSpPr/>
          <p:nvPr/>
        </p:nvSpPr>
        <p:spPr>
          <a:xfrm>
            <a:off x="404049" y="528788"/>
            <a:ext cx="8793102" cy="11815612"/>
          </a:xfrm>
          <a:prstGeom prst="rect">
            <a:avLst/>
          </a:prstGeom>
          <a:noFill/>
          <a:ln w="76200">
            <a:solidFill>
              <a:schemeClr val="tx2">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B7447ECE-B543-91E9-49B2-86C6A1DDCC5A}"/>
              </a:ext>
            </a:extLst>
          </p:cNvPr>
          <p:cNvSpPr txBox="1"/>
          <p:nvPr/>
        </p:nvSpPr>
        <p:spPr>
          <a:xfrm>
            <a:off x="596073" y="11154312"/>
            <a:ext cx="8409048" cy="369332"/>
          </a:xfrm>
          <a:prstGeom prst="rect">
            <a:avLst/>
          </a:prstGeom>
          <a:solidFill>
            <a:schemeClr val="bg2">
              <a:lumMod val="75000"/>
            </a:schemeClr>
          </a:solidFill>
        </p:spPr>
        <p:txBody>
          <a:bodyPr wrap="square" rtlCol="0">
            <a:spAutoFit/>
          </a:bodyPr>
          <a:lstStyle/>
          <a:p>
            <a:pPr algn="dist"/>
            <a:r>
              <a:rPr lang="ja-JP" altLang="en-US" dirty="0">
                <a:latin typeface="BIZ UDPゴシック" panose="020B0400000000000000" pitchFamily="50" charset="-128"/>
                <a:ea typeface="BIZ UDPゴシック" panose="020B0400000000000000" pitchFamily="50" charset="-128"/>
              </a:rPr>
              <a:t>この施設の管理は　</a:t>
            </a:r>
            <a:r>
              <a:rPr lang="ja-JP" altLang="en-US" b="1" dirty="0">
                <a:latin typeface="BIZ UDPゴシック" panose="020B0400000000000000" pitchFamily="50" charset="-128"/>
                <a:ea typeface="BIZ UDPゴシック" panose="020B0400000000000000" pitchFamily="50" charset="-128"/>
              </a:rPr>
              <a:t>　</a:t>
            </a:r>
            <a:r>
              <a:rPr lang="en-US" altLang="ja-JP" b="1" dirty="0">
                <a:latin typeface="BIZ UDPゴシック" panose="020B0400000000000000" pitchFamily="50" charset="-128"/>
                <a:ea typeface="BIZ UDPゴシック" panose="020B0400000000000000" pitchFamily="50" charset="-128"/>
              </a:rPr>
              <a:t>( </a:t>
            </a:r>
            <a:r>
              <a:rPr lang="ja-JP" altLang="en-US" b="1" dirty="0">
                <a:latin typeface="BIZ UDPゴシック" panose="020B0400000000000000" pitchFamily="50" charset="-128"/>
                <a:ea typeface="BIZ UDPゴシック" panose="020B0400000000000000" pitchFamily="50" charset="-128"/>
              </a:rPr>
              <a:t>会 社 名・電 話 番 号 </a:t>
            </a:r>
            <a:r>
              <a:rPr lang="en-US" altLang="ja-JP" b="1" dirty="0">
                <a:latin typeface="BIZ UDPゴシック" panose="020B0400000000000000" pitchFamily="50" charset="-128"/>
                <a:ea typeface="BIZ UDPゴシック" panose="020B0400000000000000" pitchFamily="50" charset="-128"/>
              </a:rPr>
              <a:t>) </a:t>
            </a:r>
            <a:r>
              <a:rPr lang="ja-JP" altLang="en-US" b="1" dirty="0">
                <a:latin typeface="BIZ UDPゴシック" panose="020B0400000000000000" pitchFamily="50" charset="-128"/>
                <a:ea typeface="BIZ UDPゴシック" panose="020B0400000000000000" pitchFamily="50" charset="-128"/>
              </a:rPr>
              <a:t>　　</a:t>
            </a:r>
            <a:r>
              <a:rPr lang="ja-JP" altLang="en-US" dirty="0">
                <a:latin typeface="BIZ UDPゴシック" panose="020B0400000000000000" pitchFamily="50" charset="-128"/>
                <a:ea typeface="BIZ UDPゴシック" panose="020B0400000000000000" pitchFamily="50" charset="-128"/>
              </a:rPr>
              <a:t>です。</a:t>
            </a:r>
            <a:endParaRPr kumimoji="1" lang="ja-JP" altLang="en-US"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8EEA7AC6-92CD-84B0-C2D6-1122562ADA1E}"/>
              </a:ext>
            </a:extLst>
          </p:cNvPr>
          <p:cNvSpPr txBox="1"/>
          <p:nvPr/>
        </p:nvSpPr>
        <p:spPr>
          <a:xfrm>
            <a:off x="660080" y="11745052"/>
            <a:ext cx="8345041" cy="400110"/>
          </a:xfrm>
          <a:prstGeom prst="rect">
            <a:avLst/>
          </a:prstGeom>
          <a:noFill/>
        </p:spPr>
        <p:txBody>
          <a:bodyPr wrap="square" rtlCol="0">
            <a:spAutoFit/>
          </a:bodyPr>
          <a:lstStyle/>
          <a:p>
            <a:pPr algn="ctr"/>
            <a:r>
              <a:rPr lang="ja-JP" altLang="en-US" sz="2000" b="1" dirty="0">
                <a:solidFill>
                  <a:srgbClr val="FF0000"/>
                </a:solidFill>
              </a:rPr>
              <a:t>この施設は盛岡市の分煙施設整備費補助金を受けて設置しています。</a:t>
            </a:r>
            <a:endParaRPr kumimoji="1" lang="ja-JP" altLang="en-US" sz="2000" b="1" dirty="0">
              <a:solidFill>
                <a:srgbClr val="FF0000"/>
              </a:solidFill>
            </a:endParaRPr>
          </a:p>
        </p:txBody>
      </p:sp>
    </p:spTree>
    <p:extLst>
      <p:ext uri="{BB962C8B-B14F-4D97-AF65-F5344CB8AC3E}">
        <p14:creationId xmlns:p14="http://schemas.microsoft.com/office/powerpoint/2010/main" val="170941674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vt="http://schemas.openxmlformats.org/officeDocument/2006/docPropsVTypes" xmlns="http://schemas.openxmlformats.org/officeDocument/2006/extended-properties">
  <Template>Office Theme</Template>
  <TotalTime>180</TotalTime>
  <Words>189</Words>
  <PresentationFormat>A3 297x420 mm</PresentationFormat>
  <Paragraphs>17</Paragraphs>
  <Slides>2</Slides>
  <Notes>0</Notes>
  <HiddenSlides>0</HiddenSlides>
  <MMClips>0</MMClips>
  <ScaleCrop>false</ScaleCrop>
  <HeadingPairs>
    <vt:vector baseType="variant" size="6">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baseType="lpstr" size="9">
      <vt:lpstr>BIZ UDPゴシック</vt:lpstr>
      <vt:lpstr>BIZ UDゴシック</vt:lpstr>
      <vt:lpstr>Aptos</vt:lpstr>
      <vt:lpstr>Aptos Display</vt:lpstr>
      <vt:lpstr>Arial</vt:lpstr>
      <vt:lpstr>Wingdings</vt:lpstr>
      <vt:lpstr>Office テーマ</vt:lpstr>
      <vt:lpstr>分 煙 施 設 　　SMOKING   　  　　AREA</vt:lpstr>
      <vt:lpstr>分煙施設の利用について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dcterms:created xsi:type="dcterms:W3CDTF">2026-03-26T01:16:23Z</dcterms:created>
  <dcterms:modified xsi:type="dcterms:W3CDTF">2026-03-27T06:58:24Z</dcterms:modified>
</cp:coreProperties>
</file>